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Lst>
  <p:sldSz cx="12192000" cy="6858000"/>
  <p:notesSz cx="6858000" cy="9144000"/>
  <p:embeddedFontLst>
    <p:embeddedFont>
      <p:font typeface="Calibri" panose="020F0502020204030204"/>
      <p:regular r:id="rId158"/>
    </p:embeddedFont>
    <p:embeddedFont>
      <p:font typeface="Noto Sans Symbols"/>
      <p:regular r:id="rId159"/>
    </p:embeddedFont>
    <p:embeddedFont>
      <p:font typeface="Tahoma" panose="020B0604030504040204"/>
      <p:regular r:id="rId160"/>
    </p:embeddedFont>
    <p:embeddedFont>
      <p:font typeface="Comic Sans MS" panose="030F0702030302020204"/>
      <p:regular r:id="rId161"/>
    </p:embeddedFont>
    <p:embeddedFont>
      <p:font typeface="Gill Sans" panose="020B0502020104020203"/>
      <p:regular r:id="rId162"/>
    </p:embeddedFont>
    <p:embeddedFont>
      <p:font typeface="Arial Narrow" panose="020B0606020202030204"/>
      <p:regular r:id="rId1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8FC3D9-A158-42D3-9A08-AB1567EC856D}"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3" Type="http://schemas.openxmlformats.org/officeDocument/2006/relationships/font" Target="fonts/font6.fntdata"/><Relationship Id="rId162" Type="http://schemas.openxmlformats.org/officeDocument/2006/relationships/font" Target="fonts/font5.fntdata"/><Relationship Id="rId161" Type="http://schemas.openxmlformats.org/officeDocument/2006/relationships/font" Target="fonts/font4.fntdata"/><Relationship Id="rId160" Type="http://schemas.openxmlformats.org/officeDocument/2006/relationships/font" Target="fonts/font3.fntdata"/><Relationship Id="rId16" Type="http://schemas.openxmlformats.org/officeDocument/2006/relationships/slide" Target="slides/slide13.xml"/><Relationship Id="rId159" Type="http://schemas.openxmlformats.org/officeDocument/2006/relationships/font" Target="fonts/font2.fntdata"/><Relationship Id="rId158" Type="http://schemas.openxmlformats.org/officeDocument/2006/relationships/font" Target="fonts/font1.fntdata"/><Relationship Id="rId157" Type="http://schemas.openxmlformats.org/officeDocument/2006/relationships/tableStyles" Target="tableStyles.xml"/><Relationship Id="rId156" Type="http://schemas.openxmlformats.org/officeDocument/2006/relationships/viewProps" Target="viewProps.xml"/><Relationship Id="rId155" Type="http://schemas.openxmlformats.org/officeDocument/2006/relationships/presProps" Target="presProps.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Version History</a:t>
            </a:r>
            <a:endParaRPr lang="en-US"/>
          </a:p>
          <a:p>
            <a:pPr marL="0" lvl="0" indent="0" algn="l" rtl="0">
              <a:spcBef>
                <a:spcPts val="0"/>
              </a:spcBef>
              <a:spcAft>
                <a:spcPts val="0"/>
              </a:spcAft>
              <a:buNone/>
            </a:pPr>
          </a:p>
          <a:p>
            <a:pPr marL="0" lvl="0" indent="0" algn="l" rtl="0">
              <a:spcBef>
                <a:spcPts val="0"/>
              </a:spcBef>
              <a:spcAft>
                <a:spcPts val="0"/>
              </a:spcAft>
              <a:buNone/>
            </a:pPr>
            <a:r>
              <a:rPr lang="en-US"/>
              <a:t>8.0  (April 2020)</a:t>
            </a:r>
            <a:endParaRPr lang="en-US"/>
          </a:p>
          <a:p>
            <a:pPr marL="171450" lvl="0" indent="-171450" algn="l" rtl="0">
              <a:spcBef>
                <a:spcPts val="0"/>
              </a:spcBef>
              <a:spcAft>
                <a:spcPts val="0"/>
              </a:spcAft>
              <a:buClr>
                <a:schemeClr val="dk1"/>
              </a:buClr>
              <a:buSzPts val="1200"/>
              <a:buFont typeface="Arial" panose="020B0604020202020204"/>
              <a:buChar char="•"/>
            </a:pPr>
            <a:r>
              <a:rPr lang="en-US"/>
              <a:t>All slides reformatted for 16:9 aspect ratio</a:t>
            </a:r>
            <a:endParaRPr lang="en-US"/>
          </a:p>
          <a:p>
            <a:pPr marL="171450" lvl="0" indent="-171450" algn="l" rtl="0">
              <a:spcBef>
                <a:spcPts val="0"/>
              </a:spcBef>
              <a:spcAft>
                <a:spcPts val="0"/>
              </a:spcAft>
              <a:buClr>
                <a:schemeClr val="dk1"/>
              </a:buClr>
              <a:buSzPts val="1200"/>
              <a:buFont typeface="Arial" panose="020B0604020202020204"/>
              <a:buChar char="•"/>
            </a:pPr>
            <a:r>
              <a:rPr lang="en-US"/>
              <a:t>All slides updated to 8</a:t>
            </a:r>
            <a:r>
              <a:rPr lang="en-US" baseline="30000"/>
              <a:t>th</a:t>
            </a:r>
            <a:r>
              <a:rPr lang="en-US"/>
              <a:t> edition material</a:t>
            </a:r>
            <a:endParaRPr lang="en-US"/>
          </a:p>
          <a:p>
            <a:pPr marL="171450" lvl="0" indent="-171450" algn="l" rtl="0">
              <a:spcBef>
                <a:spcPts val="0"/>
              </a:spcBef>
              <a:spcAft>
                <a:spcPts val="0"/>
              </a:spcAft>
              <a:buClr>
                <a:schemeClr val="dk1"/>
              </a:buClr>
              <a:buSzPts val="1200"/>
              <a:buFont typeface="Arial" panose="020B0604020202020204"/>
              <a:buChar char="•"/>
            </a:pPr>
            <a:r>
              <a:rPr lang="en-US"/>
              <a:t>Use of Calibri font, rather that Gill Sans MT</a:t>
            </a:r>
            <a:endParaRPr lang="en-US"/>
          </a:p>
          <a:p>
            <a:pPr marL="171450" lvl="0" indent="-171450" algn="l" rtl="0">
              <a:spcBef>
                <a:spcPts val="0"/>
              </a:spcBef>
              <a:spcAft>
                <a:spcPts val="0"/>
              </a:spcAft>
              <a:buClr>
                <a:schemeClr val="dk1"/>
              </a:buClr>
              <a:buSzPts val="1200"/>
              <a:buFont typeface="Arial" panose="020B0604020202020204"/>
              <a:buChar char="•"/>
            </a:pPr>
            <a:r>
              <a:rPr lang="en-US"/>
              <a:t>Add LOTS more animation throughout</a:t>
            </a:r>
            <a:endParaRPr lang="en-US"/>
          </a:p>
          <a:p>
            <a:pPr marL="171450" lvl="0" indent="-171450" algn="l" rtl="0">
              <a:spcBef>
                <a:spcPts val="0"/>
              </a:spcBef>
              <a:spcAft>
                <a:spcPts val="0"/>
              </a:spcAft>
              <a:buClr>
                <a:schemeClr val="dk1"/>
              </a:buClr>
              <a:buSzPts val="1200"/>
              <a:buFont typeface="Arial" panose="020B0604020202020204"/>
              <a:buChar char="•"/>
            </a:pPr>
            <a:r>
              <a:rPr lang="en-US"/>
              <a:t>added new  8</a:t>
            </a:r>
            <a:r>
              <a:rPr lang="en-US" baseline="30000"/>
              <a:t>th</a:t>
            </a:r>
            <a:r>
              <a:rPr lang="en-US"/>
              <a:t> edition material on QUIC, CUBIC, delay-based congestion control</a:t>
            </a:r>
            <a:endParaRPr lang="en-US"/>
          </a:p>
          <a:p>
            <a:pPr marL="171450" lvl="0" indent="-171450" algn="l" rtl="0">
              <a:spcBef>
                <a:spcPts val="0"/>
              </a:spcBef>
              <a:spcAft>
                <a:spcPts val="0"/>
              </a:spcAft>
              <a:buClr>
                <a:schemeClr val="dk1"/>
              </a:buClr>
              <a:buSzPts val="1200"/>
              <a:buFont typeface="Arial" panose="020B0604020202020204"/>
              <a:buChar char="•"/>
            </a:pPr>
            <a:r>
              <a:rPr lang="en-US"/>
              <a:t>lighter header font</a:t>
            </a:r>
            <a:endParaRPr lang="en-US"/>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9"/>
        <p:cNvGrpSpPr/>
        <p:nvPr/>
      </p:nvGrpSpPr>
      <p:grpSpPr>
        <a:xfrm>
          <a:off x="0" y="0"/>
          <a:ext cx="0" cy="0"/>
          <a:chOff x="0" y="0"/>
          <a:chExt cx="0" cy="0"/>
        </a:xfrm>
      </p:grpSpPr>
      <p:sp>
        <p:nvSpPr>
          <p:cNvPr id="1320" name="Google Shape;13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22" name="Google Shape;132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31"/>
        <p:cNvGrpSpPr/>
        <p:nvPr/>
      </p:nvGrpSpPr>
      <p:grpSpPr>
        <a:xfrm>
          <a:off x="0" y="0"/>
          <a:ext cx="0" cy="0"/>
          <a:chOff x="0" y="0"/>
          <a:chExt cx="0" cy="0"/>
        </a:xfrm>
      </p:grpSpPr>
      <p:sp>
        <p:nvSpPr>
          <p:cNvPr id="6032" name="Google Shape;6032;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3" name="Google Shape;6033;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34" name="Google Shape;6034;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08"/>
        <p:cNvGrpSpPr/>
        <p:nvPr/>
      </p:nvGrpSpPr>
      <p:grpSpPr>
        <a:xfrm>
          <a:off x="0" y="0"/>
          <a:ext cx="0" cy="0"/>
          <a:chOff x="0" y="0"/>
          <a:chExt cx="0" cy="0"/>
        </a:xfrm>
      </p:grpSpPr>
      <p:sp>
        <p:nvSpPr>
          <p:cNvPr id="6109" name="Google Shape;6109;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0" name="Google Shape;6110;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11" name="Google Shape;6111;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93"/>
        <p:cNvGrpSpPr/>
        <p:nvPr/>
      </p:nvGrpSpPr>
      <p:grpSpPr>
        <a:xfrm>
          <a:off x="0" y="0"/>
          <a:ext cx="0" cy="0"/>
          <a:chOff x="0" y="0"/>
          <a:chExt cx="0" cy="0"/>
        </a:xfrm>
      </p:grpSpPr>
      <p:sp>
        <p:nvSpPr>
          <p:cNvPr id="6194" name="Google Shape;6194;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5" name="Google Shape;6195;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96" name="Google Shape;6196;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80"/>
        <p:cNvGrpSpPr/>
        <p:nvPr/>
      </p:nvGrpSpPr>
      <p:grpSpPr>
        <a:xfrm>
          <a:off x="0" y="0"/>
          <a:ext cx="0" cy="0"/>
          <a:chOff x="0" y="0"/>
          <a:chExt cx="0" cy="0"/>
        </a:xfrm>
      </p:grpSpPr>
      <p:sp>
        <p:nvSpPr>
          <p:cNvPr id="6281" name="Google Shape;6281;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2" name="Google Shape;6282;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TCP’s three way handshake, that operates as follows</a:t>
            </a:r>
            <a:endParaRPr lang="en-US"/>
          </a:p>
          <a:p>
            <a:pPr marL="0" lvl="0" indent="0" algn="l" rtl="0">
              <a:spcBef>
                <a:spcPts val="0"/>
              </a:spcBef>
              <a:spcAft>
                <a:spcPts val="0"/>
              </a:spcAft>
              <a:buNone/>
            </a:pPr>
            <a:r>
              <a:rPr lang="en-US"/>
              <a:t> </a:t>
            </a:r>
            <a:endParaRPr lang="en-US"/>
          </a:p>
          <a:p>
            <a:pPr marL="0" lvl="0" indent="0" algn="l" rtl="0">
              <a:spcBef>
                <a:spcPts val="0"/>
              </a:spcBef>
              <a:spcAft>
                <a:spcPts val="0"/>
              </a:spcAft>
              <a:buNone/>
            </a:pPr>
            <a:r>
              <a:rPr lang="en-US"/>
              <a:t>Let’s say the client and server both create a TCP socket as we learned about in Chapter 2 and enter the LISTEN state</a:t>
            </a:r>
            <a:endParaRPr lang="en-US"/>
          </a:p>
          <a:p>
            <a:pPr marL="0" lvl="0" indent="0" algn="l" rtl="0">
              <a:spcBef>
                <a:spcPts val="0"/>
              </a:spcBef>
              <a:spcAft>
                <a:spcPts val="0"/>
              </a:spcAft>
              <a:buNone/>
            </a:pPr>
          </a:p>
          <a:p>
            <a:pPr marL="0" lvl="0" indent="0" algn="l" rtl="0">
              <a:spcBef>
                <a:spcPts val="0"/>
              </a:spcBef>
              <a:spcAft>
                <a:spcPts val="0"/>
              </a:spcAft>
              <a:buNone/>
            </a:pPr>
            <a:r>
              <a:rPr lang="en-US"/>
              <a:t>The client then connects to the server sending a SYN message with a sequence number x (SYN Message is an TCP Segment with SYN but set in the header – you might want to go back and review the TCP segment format!)</a:t>
            </a:r>
            <a:endParaRPr lang="en-US"/>
          </a:p>
          <a:p>
            <a:pPr marL="0" lvl="0" indent="0" algn="l" rtl="0">
              <a:spcBef>
                <a:spcPts val="0"/>
              </a:spcBef>
              <a:spcAft>
                <a:spcPts val="0"/>
              </a:spcAft>
              <a:buNone/>
            </a:pPr>
          </a:p>
          <a:p>
            <a:pPr marL="0" lvl="0" indent="0" algn="l" rtl="0">
              <a:spcBef>
                <a:spcPts val="0"/>
              </a:spcBef>
              <a:spcAft>
                <a:spcPts val="0"/>
              </a:spcAft>
              <a:buNone/>
            </a:pPr>
            <a:r>
              <a:rPr lang="en-US"/>
              <a:t>The server is waiting for a connection, and receives the SYN message enters the SYN received state (NOT the established state and sends a SYN ACK message back.</a:t>
            </a:r>
            <a:endParaRPr lang="en-US"/>
          </a:p>
          <a:p>
            <a:pPr marL="0" lvl="0" indent="0" algn="l" rtl="0">
              <a:spcBef>
                <a:spcPts val="0"/>
              </a:spcBef>
              <a:spcAft>
                <a:spcPts val="0"/>
              </a:spcAft>
              <a:buNone/>
            </a:pPr>
          </a:p>
          <a:p>
            <a:pPr marL="0" lvl="0" indent="0" algn="l" rtl="0">
              <a:spcBef>
                <a:spcPts val="0"/>
              </a:spcBef>
              <a:spcAft>
                <a:spcPts val="0"/>
              </a:spcAft>
              <a:buNone/>
            </a:pPr>
            <a:r>
              <a:rPr lang="en-US"/>
              <a:t>Finally the client sends an ACK message to the server, and when the server receiver this enters the ESTABLished state.  This is when the application process would see the return from the wait on the  socket accept() call </a:t>
            </a:r>
            <a:endParaRPr lang="en-US"/>
          </a:p>
        </p:txBody>
      </p:sp>
      <p:sp>
        <p:nvSpPr>
          <p:cNvPr id="6283" name="Google Shape;6283;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59"/>
        <p:cNvGrpSpPr/>
        <p:nvPr/>
      </p:nvGrpSpPr>
      <p:grpSpPr>
        <a:xfrm>
          <a:off x="0" y="0"/>
          <a:ext cx="0" cy="0"/>
          <a:chOff x="0" y="0"/>
          <a:chExt cx="0" cy="0"/>
        </a:xfrm>
      </p:grpSpPr>
      <p:sp>
        <p:nvSpPr>
          <p:cNvPr id="6360" name="Google Shape;6360;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1" name="Google Shape;6361;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As usual, there’s a human protocol analogy to the three way handshake, and I still remember thinking about this clinging for my life while climbing up a rockface</a:t>
            </a:r>
            <a:endParaRPr lang="en-US"/>
          </a:p>
          <a:p>
            <a:pPr marL="0" lvl="0" indent="0" algn="l" rtl="0">
              <a:spcBef>
                <a:spcPts val="0"/>
              </a:spcBef>
              <a:spcAft>
                <a:spcPts val="0"/>
              </a:spcAft>
              <a:buNone/>
            </a:pPr>
          </a:p>
          <a:p>
            <a:pPr marL="0" lvl="0" indent="0" algn="l" rtl="0">
              <a:spcBef>
                <a:spcPts val="0"/>
              </a:spcBef>
              <a:spcAft>
                <a:spcPts val="0"/>
              </a:spcAft>
              <a:buNone/>
            </a:pPr>
            <a:r>
              <a:rPr lang="en-US"/>
              <a:t>When you want start climbing you first say ON BELOW (meaning ARE YOU READY WITH MY SAFETY ROPE)</a:t>
            </a:r>
            <a:endParaRPr lang="en-US"/>
          </a:p>
          <a:p>
            <a:pPr marL="0" lvl="0" indent="0" algn="l" rtl="0">
              <a:spcBef>
                <a:spcPts val="0"/>
              </a:spcBef>
              <a:spcAft>
                <a:spcPts val="0"/>
              </a:spcAft>
              <a:buNone/>
            </a:pPr>
            <a:r>
              <a:rPr lang="en-US"/>
              <a:t>THE BELYER (server) responds BELAY ON (that lets you know the belayer is ready for you)</a:t>
            </a:r>
            <a:endParaRPr lang="en-US"/>
          </a:p>
          <a:p>
            <a:pPr marL="0" lvl="0" indent="0" algn="l" rtl="0">
              <a:spcBef>
                <a:spcPts val="0"/>
              </a:spcBef>
              <a:spcAft>
                <a:spcPts val="0"/>
              </a:spcAft>
              <a:buNone/>
            </a:pPr>
            <a:r>
              <a:rPr lang="en-US"/>
              <a:t>And then you say CLIMING</a:t>
            </a:r>
            <a:endParaRPr lang="en-US"/>
          </a:p>
          <a:p>
            <a:pPr marL="0" lvl="0" indent="0" algn="l" rtl="0">
              <a:spcBef>
                <a:spcPts val="0"/>
              </a:spcBef>
              <a:spcAft>
                <a:spcPts val="0"/>
              </a:spcAft>
              <a:buNone/>
            </a:pPr>
          </a:p>
          <a:p>
            <a:pPr marL="0" lvl="0" indent="0" algn="l" rtl="0">
              <a:spcBef>
                <a:spcPts val="0"/>
              </a:spcBef>
              <a:spcAft>
                <a:spcPts val="0"/>
              </a:spcAft>
              <a:buNone/>
            </a:pPr>
            <a:r>
              <a:rPr lang="en-US"/>
              <a:t>It’s amazing what can pass through your head when your clinging for your life o a </a:t>
            </a:r>
            <a:endParaRPr lang="en-US"/>
          </a:p>
        </p:txBody>
      </p:sp>
      <p:sp>
        <p:nvSpPr>
          <p:cNvPr id="6362" name="Google Shape;6362;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77"/>
        <p:cNvGrpSpPr/>
        <p:nvPr/>
      </p:nvGrpSpPr>
      <p:grpSpPr>
        <a:xfrm>
          <a:off x="0" y="0"/>
          <a:ext cx="0" cy="0"/>
          <a:chOff x="0" y="0"/>
          <a:chExt cx="0" cy="0"/>
        </a:xfrm>
      </p:grpSpPr>
      <p:sp>
        <p:nvSpPr>
          <p:cNvPr id="6378" name="Google Shape;6378;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9" name="Google Shape;6379;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All good things must come to an end, and that’s true for a TCP connection as well.</a:t>
            </a:r>
            <a:endParaRPr lang="en-US"/>
          </a:p>
          <a:p>
            <a:pPr marL="0" lvl="0" indent="0" algn="l" rtl="0">
              <a:spcBef>
                <a:spcPts val="0"/>
              </a:spcBef>
              <a:spcAft>
                <a:spcPts val="0"/>
              </a:spcAft>
              <a:buNone/>
            </a:pPr>
          </a:p>
          <a:p>
            <a:pPr marL="0" lvl="0" indent="0" algn="l" rtl="0">
              <a:spcBef>
                <a:spcPts val="0"/>
              </a:spcBef>
              <a:spcAft>
                <a:spcPts val="0"/>
              </a:spcAft>
              <a:buNone/>
            </a:pPr>
            <a:r>
              <a:rPr lang="en-US"/>
              <a:t>And of course there’s a protocol for one side to gracefully close of a TCP connection using a FIN message, to which the other side sends a FINACK message and waits around a bit to respond to any retransmitted FIN messages before timing out.</a:t>
            </a:r>
            <a:endParaRPr lang="en-US"/>
          </a:p>
          <a:p>
            <a:pPr marL="0" lvl="0" indent="0" algn="l" rtl="0">
              <a:spcBef>
                <a:spcPts val="0"/>
              </a:spcBef>
              <a:spcAft>
                <a:spcPts val="0"/>
              </a:spcAft>
              <a:buNone/>
            </a:pPr>
          </a:p>
        </p:txBody>
      </p:sp>
      <p:sp>
        <p:nvSpPr>
          <p:cNvPr id="6380" name="Google Shape;6380;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85"/>
        <p:cNvGrpSpPr/>
        <p:nvPr/>
      </p:nvGrpSpPr>
      <p:grpSpPr>
        <a:xfrm>
          <a:off x="0" y="0"/>
          <a:ext cx="0" cy="0"/>
          <a:chOff x="0" y="0"/>
          <a:chExt cx="0" cy="0"/>
        </a:xfrm>
      </p:grpSpPr>
      <p:sp>
        <p:nvSpPr>
          <p:cNvPr id="6386" name="Google Shape;6386;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7" name="Google Shape;6387;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88" name="Google Shape;6388;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94"/>
        <p:cNvGrpSpPr/>
        <p:nvPr/>
      </p:nvGrpSpPr>
      <p:grpSpPr>
        <a:xfrm>
          <a:off x="0" y="0"/>
          <a:ext cx="0" cy="0"/>
          <a:chOff x="0" y="0"/>
          <a:chExt cx="0" cy="0"/>
        </a:xfrm>
      </p:grpSpPr>
      <p:sp>
        <p:nvSpPr>
          <p:cNvPr id="6395" name="Google Shape;639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6" name="Google Shape;639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97" name="Google Shape;639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12"/>
        <p:cNvGrpSpPr/>
        <p:nvPr/>
      </p:nvGrpSpPr>
      <p:grpSpPr>
        <a:xfrm>
          <a:off x="0" y="0"/>
          <a:ext cx="0" cy="0"/>
          <a:chOff x="0" y="0"/>
          <a:chExt cx="0" cy="0"/>
        </a:xfrm>
      </p:grpSpPr>
      <p:sp>
        <p:nvSpPr>
          <p:cNvPr id="6413" name="Google Shape;6413;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4" name="Google Shape;6414;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15" name="Google Shape;6415;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08"/>
        <p:cNvGrpSpPr/>
        <p:nvPr/>
      </p:nvGrpSpPr>
      <p:grpSpPr>
        <a:xfrm>
          <a:off x="0" y="0"/>
          <a:ext cx="0" cy="0"/>
          <a:chOff x="0" y="0"/>
          <a:chExt cx="0" cy="0"/>
        </a:xfrm>
      </p:grpSpPr>
      <p:sp>
        <p:nvSpPr>
          <p:cNvPr id="6609" name="Google Shape;6609;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0" name="Google Shape;6610;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611" name="Google Shape;6611;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8"/>
        <p:cNvGrpSpPr/>
        <p:nvPr/>
      </p:nvGrpSpPr>
      <p:grpSpPr>
        <a:xfrm>
          <a:off x="0" y="0"/>
          <a:ext cx="0" cy="0"/>
          <a:chOff x="0" y="0"/>
          <a:chExt cx="0" cy="0"/>
        </a:xfrm>
      </p:grpSpPr>
      <p:sp>
        <p:nvSpPr>
          <p:cNvPr id="1329" name="Google Shape;132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0" name="Google Shape;133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1" name="Google Shape;133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69"/>
        <p:cNvGrpSpPr/>
        <p:nvPr/>
      </p:nvGrpSpPr>
      <p:grpSpPr>
        <a:xfrm>
          <a:off x="0" y="0"/>
          <a:ext cx="0" cy="0"/>
          <a:chOff x="0" y="0"/>
          <a:chExt cx="0" cy="0"/>
        </a:xfrm>
      </p:grpSpPr>
      <p:sp>
        <p:nvSpPr>
          <p:cNvPr id="6770" name="Google Shape;677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1" name="Google Shape;6771;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772" name="Google Shape;6772;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44"/>
        <p:cNvGrpSpPr/>
        <p:nvPr/>
      </p:nvGrpSpPr>
      <p:grpSpPr>
        <a:xfrm>
          <a:off x="0" y="0"/>
          <a:ext cx="0" cy="0"/>
          <a:chOff x="0" y="0"/>
          <a:chExt cx="0" cy="0"/>
        </a:xfrm>
      </p:grpSpPr>
      <p:sp>
        <p:nvSpPr>
          <p:cNvPr id="6945" name="Google Shape;6945;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6" name="Google Shape;6946;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47" name="Google Shape;6947;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02"/>
        <p:cNvGrpSpPr/>
        <p:nvPr/>
      </p:nvGrpSpPr>
      <p:grpSpPr>
        <a:xfrm>
          <a:off x="0" y="0"/>
          <a:ext cx="0" cy="0"/>
          <a:chOff x="0" y="0"/>
          <a:chExt cx="0" cy="0"/>
        </a:xfrm>
      </p:grpSpPr>
      <p:sp>
        <p:nvSpPr>
          <p:cNvPr id="7103" name="Google Shape;7103;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4" name="Google Shape;7104;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105" name="Google Shape;7105;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85"/>
        <p:cNvGrpSpPr/>
        <p:nvPr/>
      </p:nvGrpSpPr>
      <p:grpSpPr>
        <a:xfrm>
          <a:off x="0" y="0"/>
          <a:ext cx="0" cy="0"/>
          <a:chOff x="0" y="0"/>
          <a:chExt cx="0" cy="0"/>
        </a:xfrm>
      </p:grpSpPr>
      <p:sp>
        <p:nvSpPr>
          <p:cNvPr id="7286" name="Google Shape;7286;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7" name="Google Shape;7287;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88" name="Google Shape;7288;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79"/>
        <p:cNvGrpSpPr/>
        <p:nvPr/>
      </p:nvGrpSpPr>
      <p:grpSpPr>
        <a:xfrm>
          <a:off x="0" y="0"/>
          <a:ext cx="0" cy="0"/>
          <a:chOff x="0" y="0"/>
          <a:chExt cx="0" cy="0"/>
        </a:xfrm>
      </p:grpSpPr>
      <p:sp>
        <p:nvSpPr>
          <p:cNvPr id="7480" name="Google Shape;7480;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1" name="Google Shape;7481;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482" name="Google Shape;7482;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15"/>
        <p:cNvGrpSpPr/>
        <p:nvPr/>
      </p:nvGrpSpPr>
      <p:grpSpPr>
        <a:xfrm>
          <a:off x="0" y="0"/>
          <a:ext cx="0" cy="0"/>
          <a:chOff x="0" y="0"/>
          <a:chExt cx="0" cy="0"/>
        </a:xfrm>
      </p:grpSpPr>
      <p:sp>
        <p:nvSpPr>
          <p:cNvPr id="7516" name="Google Shape;7516;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7" name="Google Shape;7517;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518" name="Google Shape;7518;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00"/>
        <p:cNvGrpSpPr/>
        <p:nvPr/>
      </p:nvGrpSpPr>
      <p:grpSpPr>
        <a:xfrm>
          <a:off x="0" y="0"/>
          <a:ext cx="0" cy="0"/>
          <a:chOff x="0" y="0"/>
          <a:chExt cx="0" cy="0"/>
        </a:xfrm>
      </p:grpSpPr>
      <p:sp>
        <p:nvSpPr>
          <p:cNvPr id="7801" name="Google Shape;7801;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2" name="Google Shape;7802;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803" name="Google Shape;7803;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34"/>
        <p:cNvGrpSpPr/>
        <p:nvPr/>
      </p:nvGrpSpPr>
      <p:grpSpPr>
        <a:xfrm>
          <a:off x="0" y="0"/>
          <a:ext cx="0" cy="0"/>
          <a:chOff x="0" y="0"/>
          <a:chExt cx="0" cy="0"/>
        </a:xfrm>
      </p:grpSpPr>
      <p:sp>
        <p:nvSpPr>
          <p:cNvPr id="7935" name="Google Shape;7935;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6" name="Google Shape;7936;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937" name="Google Shape;7937;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57"/>
        <p:cNvGrpSpPr/>
        <p:nvPr/>
      </p:nvGrpSpPr>
      <p:grpSpPr>
        <a:xfrm>
          <a:off x="0" y="0"/>
          <a:ext cx="0" cy="0"/>
          <a:chOff x="0" y="0"/>
          <a:chExt cx="0" cy="0"/>
        </a:xfrm>
      </p:grpSpPr>
      <p:sp>
        <p:nvSpPr>
          <p:cNvPr id="7958" name="Google Shape;7958;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9" name="Google Shape;7959;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960" name="Google Shape;7960;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90"/>
        <p:cNvGrpSpPr/>
        <p:nvPr/>
      </p:nvGrpSpPr>
      <p:grpSpPr>
        <a:xfrm>
          <a:off x="0" y="0"/>
          <a:ext cx="0" cy="0"/>
          <a:chOff x="0" y="0"/>
          <a:chExt cx="0" cy="0"/>
        </a:xfrm>
      </p:grpSpPr>
      <p:sp>
        <p:nvSpPr>
          <p:cNvPr id="8091" name="Google Shape;809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2" name="Google Shape;8092;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093" name="Google Shape;8093;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3"/>
        <p:cNvGrpSpPr/>
        <p:nvPr/>
      </p:nvGrpSpPr>
      <p:grpSpPr>
        <a:xfrm>
          <a:off x="0" y="0"/>
          <a:ext cx="0" cy="0"/>
          <a:chOff x="0" y="0"/>
          <a:chExt cx="0" cy="0"/>
        </a:xfrm>
      </p:grpSpPr>
      <p:sp>
        <p:nvSpPr>
          <p:cNvPr id="1424" name="Google Shape;142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5" name="Google Shape;142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26" name="Google Shape;142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27"/>
        <p:cNvGrpSpPr/>
        <p:nvPr/>
      </p:nvGrpSpPr>
      <p:grpSpPr>
        <a:xfrm>
          <a:off x="0" y="0"/>
          <a:ext cx="0" cy="0"/>
          <a:chOff x="0" y="0"/>
          <a:chExt cx="0" cy="0"/>
        </a:xfrm>
      </p:grpSpPr>
      <p:sp>
        <p:nvSpPr>
          <p:cNvPr id="8228" name="Google Shape;8228;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9" name="Google Shape;8229;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230" name="Google Shape;8230;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36"/>
        <p:cNvGrpSpPr/>
        <p:nvPr/>
      </p:nvGrpSpPr>
      <p:grpSpPr>
        <a:xfrm>
          <a:off x="0" y="0"/>
          <a:ext cx="0" cy="0"/>
          <a:chOff x="0" y="0"/>
          <a:chExt cx="0" cy="0"/>
        </a:xfrm>
      </p:grpSpPr>
      <p:sp>
        <p:nvSpPr>
          <p:cNvPr id="8237" name="Google Shape;823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8" name="Google Shape;8238;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239" name="Google Shape;8239;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88"/>
        <p:cNvGrpSpPr/>
        <p:nvPr/>
      </p:nvGrpSpPr>
      <p:grpSpPr>
        <a:xfrm>
          <a:off x="0" y="0"/>
          <a:ext cx="0" cy="0"/>
          <a:chOff x="0" y="0"/>
          <a:chExt cx="0" cy="0"/>
        </a:xfrm>
      </p:grpSpPr>
      <p:sp>
        <p:nvSpPr>
          <p:cNvPr id="8289" name="Google Shape;8289;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0" name="Google Shape;8290;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291" name="Google Shape;8291;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97"/>
        <p:cNvGrpSpPr/>
        <p:nvPr/>
      </p:nvGrpSpPr>
      <p:grpSpPr>
        <a:xfrm>
          <a:off x="0" y="0"/>
          <a:ext cx="0" cy="0"/>
          <a:chOff x="0" y="0"/>
          <a:chExt cx="0" cy="0"/>
        </a:xfrm>
      </p:grpSpPr>
      <p:sp>
        <p:nvSpPr>
          <p:cNvPr id="8298" name="Google Shape;8298;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9" name="Google Shape;8299;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300" name="Google Shape;8300;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89"/>
        <p:cNvGrpSpPr/>
        <p:nvPr/>
      </p:nvGrpSpPr>
      <p:grpSpPr>
        <a:xfrm>
          <a:off x="0" y="0"/>
          <a:ext cx="0" cy="0"/>
          <a:chOff x="0" y="0"/>
          <a:chExt cx="0" cy="0"/>
        </a:xfrm>
      </p:grpSpPr>
      <p:sp>
        <p:nvSpPr>
          <p:cNvPr id="8390" name="Google Shape;8390;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1" name="Google Shape;8391;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392" name="Google Shape;8392;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66"/>
        <p:cNvGrpSpPr/>
        <p:nvPr/>
      </p:nvGrpSpPr>
      <p:grpSpPr>
        <a:xfrm>
          <a:off x="0" y="0"/>
          <a:ext cx="0" cy="0"/>
          <a:chOff x="0" y="0"/>
          <a:chExt cx="0" cy="0"/>
        </a:xfrm>
      </p:grpSpPr>
      <p:sp>
        <p:nvSpPr>
          <p:cNvPr id="8467" name="Google Shape;8467;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8" name="Google Shape;8468;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469" name="Google Shape;8469;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82"/>
        <p:cNvGrpSpPr/>
        <p:nvPr/>
      </p:nvGrpSpPr>
      <p:grpSpPr>
        <a:xfrm>
          <a:off x="0" y="0"/>
          <a:ext cx="0" cy="0"/>
          <a:chOff x="0" y="0"/>
          <a:chExt cx="0" cy="0"/>
        </a:xfrm>
      </p:grpSpPr>
      <p:sp>
        <p:nvSpPr>
          <p:cNvPr id="8483" name="Google Shape;8483;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84" name="Google Shape;8484;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485" name="Google Shape;8485;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95"/>
        <p:cNvGrpSpPr/>
        <p:nvPr/>
      </p:nvGrpSpPr>
      <p:grpSpPr>
        <a:xfrm>
          <a:off x="0" y="0"/>
          <a:ext cx="0" cy="0"/>
          <a:chOff x="0" y="0"/>
          <a:chExt cx="0" cy="0"/>
        </a:xfrm>
      </p:grpSpPr>
      <p:sp>
        <p:nvSpPr>
          <p:cNvPr id="8596" name="Google Shape;859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7" name="Google Shape;8597;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598" name="Google Shape;8598;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35"/>
        <p:cNvGrpSpPr/>
        <p:nvPr/>
      </p:nvGrpSpPr>
      <p:grpSpPr>
        <a:xfrm>
          <a:off x="0" y="0"/>
          <a:ext cx="0" cy="0"/>
          <a:chOff x="0" y="0"/>
          <a:chExt cx="0" cy="0"/>
        </a:xfrm>
      </p:grpSpPr>
      <p:sp>
        <p:nvSpPr>
          <p:cNvPr id="8636" name="Google Shape;8636;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7" name="Google Shape;8637;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38" name="Google Shape;8638;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76"/>
        <p:cNvGrpSpPr/>
        <p:nvPr/>
      </p:nvGrpSpPr>
      <p:grpSpPr>
        <a:xfrm>
          <a:off x="0" y="0"/>
          <a:ext cx="0" cy="0"/>
          <a:chOff x="0" y="0"/>
          <a:chExt cx="0" cy="0"/>
        </a:xfrm>
      </p:grpSpPr>
      <p:sp>
        <p:nvSpPr>
          <p:cNvPr id="8677" name="Google Shape;867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78" name="Google Shape;8678;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79" name="Google Shape;8679;p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3"/>
        <p:cNvGrpSpPr/>
        <p:nvPr/>
      </p:nvGrpSpPr>
      <p:grpSpPr>
        <a:xfrm>
          <a:off x="0" y="0"/>
          <a:ext cx="0" cy="0"/>
          <a:chOff x="0" y="0"/>
          <a:chExt cx="0" cy="0"/>
        </a:xfrm>
      </p:grpSpPr>
      <p:sp>
        <p:nvSpPr>
          <p:cNvPr id="1524" name="Google Shape;15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5" name="Google Shape;15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26" name="Google Shape;152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19"/>
        <p:cNvGrpSpPr/>
        <p:nvPr/>
      </p:nvGrpSpPr>
      <p:grpSpPr>
        <a:xfrm>
          <a:off x="0" y="0"/>
          <a:ext cx="0" cy="0"/>
          <a:chOff x="0" y="0"/>
          <a:chExt cx="0" cy="0"/>
        </a:xfrm>
      </p:grpSpPr>
      <p:sp>
        <p:nvSpPr>
          <p:cNvPr id="8820" name="Google Shape;882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1" name="Google Shape;8821;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22" name="Google Shape;8822;p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29"/>
        <p:cNvGrpSpPr/>
        <p:nvPr/>
      </p:nvGrpSpPr>
      <p:grpSpPr>
        <a:xfrm>
          <a:off x="0" y="0"/>
          <a:ext cx="0" cy="0"/>
          <a:chOff x="0" y="0"/>
          <a:chExt cx="0" cy="0"/>
        </a:xfrm>
      </p:grpSpPr>
      <p:sp>
        <p:nvSpPr>
          <p:cNvPr id="8930" name="Google Shape;8930;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1" name="Google Shape;8931;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32" name="Google Shape;8932;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66"/>
        <p:cNvGrpSpPr/>
        <p:nvPr/>
      </p:nvGrpSpPr>
      <p:grpSpPr>
        <a:xfrm>
          <a:off x="0" y="0"/>
          <a:ext cx="0" cy="0"/>
          <a:chOff x="0" y="0"/>
          <a:chExt cx="0" cy="0"/>
        </a:xfrm>
      </p:grpSpPr>
      <p:sp>
        <p:nvSpPr>
          <p:cNvPr id="8967" name="Google Shape;8967;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8" name="Google Shape;8968;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69" name="Google Shape;8969;p1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75"/>
        <p:cNvGrpSpPr/>
        <p:nvPr/>
      </p:nvGrpSpPr>
      <p:grpSpPr>
        <a:xfrm>
          <a:off x="0" y="0"/>
          <a:ext cx="0" cy="0"/>
          <a:chOff x="0" y="0"/>
          <a:chExt cx="0" cy="0"/>
        </a:xfrm>
      </p:grpSpPr>
      <p:sp>
        <p:nvSpPr>
          <p:cNvPr id="8976" name="Google Shape;8976;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7" name="Google Shape;8977;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78" name="Google Shape;8978;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00"/>
        <p:cNvGrpSpPr/>
        <p:nvPr/>
      </p:nvGrpSpPr>
      <p:grpSpPr>
        <a:xfrm>
          <a:off x="0" y="0"/>
          <a:ext cx="0" cy="0"/>
          <a:chOff x="0" y="0"/>
          <a:chExt cx="0" cy="0"/>
        </a:xfrm>
      </p:grpSpPr>
      <p:sp>
        <p:nvSpPr>
          <p:cNvPr id="9101" name="Google Shape;9101;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2" name="Google Shape;9102;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103" name="Google Shape;9103;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40"/>
        <p:cNvGrpSpPr/>
        <p:nvPr/>
      </p:nvGrpSpPr>
      <p:grpSpPr>
        <a:xfrm>
          <a:off x="0" y="0"/>
          <a:ext cx="0" cy="0"/>
          <a:chOff x="0" y="0"/>
          <a:chExt cx="0" cy="0"/>
        </a:xfrm>
      </p:grpSpPr>
      <p:sp>
        <p:nvSpPr>
          <p:cNvPr id="9141" name="Google Shape;9141;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2" name="Google Shape;9142;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143" name="Google Shape;9143;p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74"/>
        <p:cNvGrpSpPr/>
        <p:nvPr/>
      </p:nvGrpSpPr>
      <p:grpSpPr>
        <a:xfrm>
          <a:off x="0" y="0"/>
          <a:ext cx="0" cy="0"/>
          <a:chOff x="0" y="0"/>
          <a:chExt cx="0" cy="0"/>
        </a:xfrm>
      </p:grpSpPr>
      <p:sp>
        <p:nvSpPr>
          <p:cNvPr id="9175" name="Google Shape;9175;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6" name="Google Shape;9176;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177" name="Google Shape;9177;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83"/>
        <p:cNvGrpSpPr/>
        <p:nvPr/>
      </p:nvGrpSpPr>
      <p:grpSpPr>
        <a:xfrm>
          <a:off x="0" y="0"/>
          <a:ext cx="0" cy="0"/>
          <a:chOff x="0" y="0"/>
          <a:chExt cx="0" cy="0"/>
        </a:xfrm>
      </p:grpSpPr>
      <p:sp>
        <p:nvSpPr>
          <p:cNvPr id="9184" name="Google Shape;9184;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5" name="Google Shape;9185;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186" name="Google Shape;9186;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92"/>
        <p:cNvGrpSpPr/>
        <p:nvPr/>
      </p:nvGrpSpPr>
      <p:grpSpPr>
        <a:xfrm>
          <a:off x="0" y="0"/>
          <a:ext cx="0" cy="0"/>
          <a:chOff x="0" y="0"/>
          <a:chExt cx="0" cy="0"/>
        </a:xfrm>
      </p:grpSpPr>
      <p:sp>
        <p:nvSpPr>
          <p:cNvPr id="9193" name="Google Shape;9193;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4" name="Google Shape;9194;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195" name="Google Shape;9195;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02"/>
        <p:cNvGrpSpPr/>
        <p:nvPr/>
      </p:nvGrpSpPr>
      <p:grpSpPr>
        <a:xfrm>
          <a:off x="0" y="0"/>
          <a:ext cx="0" cy="0"/>
          <a:chOff x="0" y="0"/>
          <a:chExt cx="0" cy="0"/>
        </a:xfrm>
      </p:grpSpPr>
      <p:sp>
        <p:nvSpPr>
          <p:cNvPr id="9203" name="Google Shape;9203;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4" name="Google Shape;9204;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205" name="Google Shape;9205;p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9"/>
        <p:cNvGrpSpPr/>
        <p:nvPr/>
      </p:nvGrpSpPr>
      <p:grpSpPr>
        <a:xfrm>
          <a:off x="0" y="0"/>
          <a:ext cx="0" cy="0"/>
          <a:chOff x="0" y="0"/>
          <a:chExt cx="0" cy="0"/>
        </a:xfrm>
      </p:grpSpPr>
      <p:sp>
        <p:nvSpPr>
          <p:cNvPr id="1630" name="Google Shape;16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32" name="Google Shape;163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38"/>
        <p:cNvGrpSpPr/>
        <p:nvPr/>
      </p:nvGrpSpPr>
      <p:grpSpPr>
        <a:xfrm>
          <a:off x="0" y="0"/>
          <a:ext cx="0" cy="0"/>
          <a:chOff x="0" y="0"/>
          <a:chExt cx="0" cy="0"/>
        </a:xfrm>
      </p:grpSpPr>
      <p:sp>
        <p:nvSpPr>
          <p:cNvPr id="9239" name="Google Shape;9239;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0" name="Google Shape;9240;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241" name="Google Shape;9241;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48"/>
        <p:cNvGrpSpPr/>
        <p:nvPr/>
      </p:nvGrpSpPr>
      <p:grpSpPr>
        <a:xfrm>
          <a:off x="0" y="0"/>
          <a:ext cx="0" cy="0"/>
          <a:chOff x="0" y="0"/>
          <a:chExt cx="0" cy="0"/>
        </a:xfrm>
      </p:grpSpPr>
      <p:sp>
        <p:nvSpPr>
          <p:cNvPr id="9249" name="Google Shape;9249;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50" name="Google Shape;9250;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251" name="Google Shape;9251;p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47"/>
        <p:cNvGrpSpPr/>
        <p:nvPr/>
      </p:nvGrpSpPr>
      <p:grpSpPr>
        <a:xfrm>
          <a:off x="0" y="0"/>
          <a:ext cx="0" cy="0"/>
          <a:chOff x="0" y="0"/>
          <a:chExt cx="0" cy="0"/>
        </a:xfrm>
      </p:grpSpPr>
      <p:sp>
        <p:nvSpPr>
          <p:cNvPr id="9348" name="Google Shape;9348;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9" name="Google Shape;9349;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350" name="Google Shape;9350;p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37"/>
        <p:cNvGrpSpPr/>
        <p:nvPr/>
      </p:nvGrpSpPr>
      <p:grpSpPr>
        <a:xfrm>
          <a:off x="0" y="0"/>
          <a:ext cx="0" cy="0"/>
          <a:chOff x="0" y="0"/>
          <a:chExt cx="0" cy="0"/>
        </a:xfrm>
      </p:grpSpPr>
      <p:sp>
        <p:nvSpPr>
          <p:cNvPr id="9538" name="Google Shape;9538;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9" name="Google Shape;9539;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540" name="Google Shape;9540;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46"/>
        <p:cNvGrpSpPr/>
        <p:nvPr/>
      </p:nvGrpSpPr>
      <p:grpSpPr>
        <a:xfrm>
          <a:off x="0" y="0"/>
          <a:ext cx="0" cy="0"/>
          <a:chOff x="0" y="0"/>
          <a:chExt cx="0" cy="0"/>
        </a:xfrm>
      </p:grpSpPr>
      <p:sp>
        <p:nvSpPr>
          <p:cNvPr id="9547" name="Google Shape;9547;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8" name="Google Shape;9548;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549" name="Google Shape;9549;p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53"/>
        <p:cNvGrpSpPr/>
        <p:nvPr/>
      </p:nvGrpSpPr>
      <p:grpSpPr>
        <a:xfrm>
          <a:off x="0" y="0"/>
          <a:ext cx="0" cy="0"/>
          <a:chOff x="0" y="0"/>
          <a:chExt cx="0" cy="0"/>
        </a:xfrm>
      </p:grpSpPr>
      <p:sp>
        <p:nvSpPr>
          <p:cNvPr id="9554" name="Google Shape;9554;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5" name="Google Shape;9555;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556" name="Google Shape;9556;p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86"/>
        <p:cNvGrpSpPr/>
        <p:nvPr/>
      </p:nvGrpSpPr>
      <p:grpSpPr>
        <a:xfrm>
          <a:off x="0" y="0"/>
          <a:ext cx="0" cy="0"/>
          <a:chOff x="0" y="0"/>
          <a:chExt cx="0" cy="0"/>
        </a:xfrm>
      </p:grpSpPr>
      <p:sp>
        <p:nvSpPr>
          <p:cNvPr id="9587" name="Google Shape;9587;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8" name="Google Shape;9588;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589" name="Google Shape;9589;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09"/>
        <p:cNvGrpSpPr/>
        <p:nvPr/>
      </p:nvGrpSpPr>
      <p:grpSpPr>
        <a:xfrm>
          <a:off x="0" y="0"/>
          <a:ext cx="0" cy="0"/>
          <a:chOff x="0" y="0"/>
          <a:chExt cx="0" cy="0"/>
        </a:xfrm>
      </p:grpSpPr>
      <p:sp>
        <p:nvSpPr>
          <p:cNvPr id="9610" name="Google Shape;9610;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11" name="Google Shape;9611;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612" name="Google Shape;9612;p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39"/>
        <p:cNvGrpSpPr/>
        <p:nvPr/>
      </p:nvGrpSpPr>
      <p:grpSpPr>
        <a:xfrm>
          <a:off x="0" y="0"/>
          <a:ext cx="0" cy="0"/>
          <a:chOff x="0" y="0"/>
          <a:chExt cx="0" cy="0"/>
        </a:xfrm>
      </p:grpSpPr>
      <p:sp>
        <p:nvSpPr>
          <p:cNvPr id="9640" name="Google Shape;964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1" name="Google Shape;9641;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642" name="Google Shape;9642;p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88"/>
        <p:cNvGrpSpPr/>
        <p:nvPr/>
      </p:nvGrpSpPr>
      <p:grpSpPr>
        <a:xfrm>
          <a:off x="0" y="0"/>
          <a:ext cx="0" cy="0"/>
          <a:chOff x="0" y="0"/>
          <a:chExt cx="0" cy="0"/>
        </a:xfrm>
      </p:grpSpPr>
      <p:sp>
        <p:nvSpPr>
          <p:cNvPr id="9689" name="Google Shape;9689;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0" name="Google Shape;9690;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691" name="Google Shape;9691;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8"/>
        <p:cNvGrpSpPr/>
        <p:nvPr/>
      </p:nvGrpSpPr>
      <p:grpSpPr>
        <a:xfrm>
          <a:off x="0" y="0"/>
          <a:ext cx="0" cy="0"/>
          <a:chOff x="0" y="0"/>
          <a:chExt cx="0" cy="0"/>
        </a:xfrm>
      </p:grpSpPr>
      <p:sp>
        <p:nvSpPr>
          <p:cNvPr id="1729" name="Google Shape;17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 name="Google Shape;173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31" name="Google Shape;173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84"/>
        <p:cNvGrpSpPr/>
        <p:nvPr/>
      </p:nvGrpSpPr>
      <p:grpSpPr>
        <a:xfrm>
          <a:off x="0" y="0"/>
          <a:ext cx="0" cy="0"/>
          <a:chOff x="0" y="0"/>
          <a:chExt cx="0" cy="0"/>
        </a:xfrm>
      </p:grpSpPr>
      <p:sp>
        <p:nvSpPr>
          <p:cNvPr id="9785" name="Google Shape;9785;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6" name="Google Shape;9786;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787" name="Google Shape;9787;p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09"/>
        <p:cNvGrpSpPr/>
        <p:nvPr/>
      </p:nvGrpSpPr>
      <p:grpSpPr>
        <a:xfrm>
          <a:off x="0" y="0"/>
          <a:ext cx="0" cy="0"/>
          <a:chOff x="0" y="0"/>
          <a:chExt cx="0" cy="0"/>
        </a:xfrm>
      </p:grpSpPr>
      <p:sp>
        <p:nvSpPr>
          <p:cNvPr id="9810" name="Google Shape;9810;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1" name="Google Shape;9811;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12" name="Google Shape;9812;p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7" name="Google Shape;183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38" name="Google Shape;183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1"/>
        <p:cNvGrpSpPr/>
        <p:nvPr/>
      </p:nvGrpSpPr>
      <p:grpSpPr>
        <a:xfrm>
          <a:off x="0" y="0"/>
          <a:ext cx="0" cy="0"/>
          <a:chOff x="0" y="0"/>
          <a:chExt cx="0" cy="0"/>
        </a:xfrm>
      </p:grpSpPr>
      <p:sp>
        <p:nvSpPr>
          <p:cNvPr id="1942" name="Google Shape;194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3" name="Google Shape;194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44" name="Google Shape;194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47"/>
        <p:cNvGrpSpPr/>
        <p:nvPr/>
      </p:nvGrpSpPr>
      <p:grpSpPr>
        <a:xfrm>
          <a:off x="0" y="0"/>
          <a:ext cx="0" cy="0"/>
          <a:chOff x="0" y="0"/>
          <a:chExt cx="0" cy="0"/>
        </a:xfrm>
      </p:grpSpPr>
      <p:sp>
        <p:nvSpPr>
          <p:cNvPr id="2048" name="Google Shape;20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9" name="Google Shape;204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50" name="Google Shape;205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8"/>
        <p:cNvGrpSpPr/>
        <p:nvPr/>
      </p:nvGrpSpPr>
      <p:grpSpPr>
        <a:xfrm>
          <a:off x="0" y="0"/>
          <a:ext cx="0" cy="0"/>
          <a:chOff x="0" y="0"/>
          <a:chExt cx="0" cy="0"/>
        </a:xfrm>
      </p:grpSpPr>
      <p:sp>
        <p:nvSpPr>
          <p:cNvPr id="2189" name="Google Shape;218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0" name="Google Shape;219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1" name="Google Shape;219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
        <p:cNvGrpSpPr/>
        <p:nvPr/>
      </p:nvGrpSpPr>
      <p:grpSpPr>
        <a:xfrm>
          <a:off x="0" y="0"/>
          <a:ext cx="0" cy="0"/>
          <a:chOff x="0" y="0"/>
          <a:chExt cx="0" cy="0"/>
        </a:xfrm>
      </p:grpSpPr>
      <p:sp>
        <p:nvSpPr>
          <p:cNvPr id="41" name="Google Shape;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 name="Google Shape;4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 name="Google Shape;4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2"/>
        <p:cNvGrpSpPr/>
        <p:nvPr/>
      </p:nvGrpSpPr>
      <p:grpSpPr>
        <a:xfrm>
          <a:off x="0" y="0"/>
          <a:ext cx="0" cy="0"/>
          <a:chOff x="0" y="0"/>
          <a:chExt cx="0" cy="0"/>
        </a:xfrm>
      </p:grpSpPr>
      <p:sp>
        <p:nvSpPr>
          <p:cNvPr id="2213" name="Google Shape;221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4" name="Google Shape;221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15" name="Google Shape;221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25"/>
        <p:cNvGrpSpPr/>
        <p:nvPr/>
      </p:nvGrpSpPr>
      <p:grpSpPr>
        <a:xfrm>
          <a:off x="0" y="0"/>
          <a:ext cx="0" cy="0"/>
          <a:chOff x="0" y="0"/>
          <a:chExt cx="0" cy="0"/>
        </a:xfrm>
      </p:grpSpPr>
      <p:sp>
        <p:nvSpPr>
          <p:cNvPr id="2226" name="Google Shape;222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7" name="Google Shape;222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28" name="Google Shape;222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56"/>
        <p:cNvGrpSpPr/>
        <p:nvPr/>
      </p:nvGrpSpPr>
      <p:grpSpPr>
        <a:xfrm>
          <a:off x="0" y="0"/>
          <a:ext cx="0" cy="0"/>
          <a:chOff x="0" y="0"/>
          <a:chExt cx="0" cy="0"/>
        </a:xfrm>
      </p:grpSpPr>
      <p:sp>
        <p:nvSpPr>
          <p:cNvPr id="2357" name="Google Shape;235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8" name="Google Shape;235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59" name="Google Shape;235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6"/>
        <p:cNvGrpSpPr/>
        <p:nvPr/>
      </p:nvGrpSpPr>
      <p:grpSpPr>
        <a:xfrm>
          <a:off x="0" y="0"/>
          <a:ext cx="0" cy="0"/>
          <a:chOff x="0" y="0"/>
          <a:chExt cx="0" cy="0"/>
        </a:xfrm>
      </p:grpSpPr>
      <p:sp>
        <p:nvSpPr>
          <p:cNvPr id="2367" name="Google Shape;2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8" name="Google Shape;2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69" name="Google Shape;2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14"/>
        <p:cNvGrpSpPr/>
        <p:nvPr/>
      </p:nvGrpSpPr>
      <p:grpSpPr>
        <a:xfrm>
          <a:off x="0" y="0"/>
          <a:ext cx="0" cy="0"/>
          <a:chOff x="0" y="0"/>
          <a:chExt cx="0" cy="0"/>
        </a:xfrm>
      </p:grpSpPr>
      <p:sp>
        <p:nvSpPr>
          <p:cNvPr id="2515" name="Google Shape;251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6" name="Google Shape;251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17" name="Google Shape;251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22"/>
        <p:cNvGrpSpPr/>
        <p:nvPr/>
      </p:nvGrpSpPr>
      <p:grpSpPr>
        <a:xfrm>
          <a:off x="0" y="0"/>
          <a:ext cx="0" cy="0"/>
          <a:chOff x="0" y="0"/>
          <a:chExt cx="0" cy="0"/>
        </a:xfrm>
      </p:grpSpPr>
      <p:sp>
        <p:nvSpPr>
          <p:cNvPr id="2523" name="Google Shape;252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4" name="Google Shape;252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25" name="Google Shape;252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1"/>
        <p:cNvGrpSpPr/>
        <p:nvPr/>
      </p:nvGrpSpPr>
      <p:grpSpPr>
        <a:xfrm>
          <a:off x="0" y="0"/>
          <a:ext cx="0" cy="0"/>
          <a:chOff x="0" y="0"/>
          <a:chExt cx="0" cy="0"/>
        </a:xfrm>
      </p:grpSpPr>
      <p:sp>
        <p:nvSpPr>
          <p:cNvPr id="2532" name="Google Shape;253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3" name="Google Shape;253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34" name="Google Shape;253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4"/>
        <p:cNvGrpSpPr/>
        <p:nvPr/>
      </p:nvGrpSpPr>
      <p:grpSpPr>
        <a:xfrm>
          <a:off x="0" y="0"/>
          <a:ext cx="0" cy="0"/>
          <a:chOff x="0" y="0"/>
          <a:chExt cx="0" cy="0"/>
        </a:xfrm>
      </p:grpSpPr>
      <p:sp>
        <p:nvSpPr>
          <p:cNvPr id="2545" name="Google Shape;254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6" name="Google Shape;254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47" name="Google Shape;254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52"/>
        <p:cNvGrpSpPr/>
        <p:nvPr/>
      </p:nvGrpSpPr>
      <p:grpSpPr>
        <a:xfrm>
          <a:off x="0" y="0"/>
          <a:ext cx="0" cy="0"/>
          <a:chOff x="0" y="0"/>
          <a:chExt cx="0" cy="0"/>
        </a:xfrm>
      </p:grpSpPr>
      <p:sp>
        <p:nvSpPr>
          <p:cNvPr id="2553" name="Google Shape;255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4" name="Google Shape;255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read this RFC – it’s only 2.5 pages!</a:t>
            </a:r>
            <a:endParaRPr lang="en-US"/>
          </a:p>
        </p:txBody>
      </p:sp>
      <p:sp>
        <p:nvSpPr>
          <p:cNvPr id="2555" name="Google Shape;255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0"/>
        <p:cNvGrpSpPr/>
        <p:nvPr/>
      </p:nvGrpSpPr>
      <p:grpSpPr>
        <a:xfrm>
          <a:off x="0" y="0"/>
          <a:ext cx="0" cy="0"/>
          <a:chOff x="0" y="0"/>
          <a:chExt cx="0" cy="0"/>
        </a:xfrm>
      </p:grpSpPr>
      <p:sp>
        <p:nvSpPr>
          <p:cNvPr id="2561" name="Google Shape;256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2" name="Google Shape;256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63" name="Google Shape;256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
        <p:cNvGrpSpPr/>
        <p:nvPr/>
      </p:nvGrpSpPr>
      <p:grpSpPr>
        <a:xfrm>
          <a:off x="0" y="0"/>
          <a:ext cx="0" cy="0"/>
          <a:chOff x="0" y="0"/>
          <a:chExt cx="0" cy="0"/>
        </a:xfrm>
      </p:grpSpPr>
      <p:sp>
        <p:nvSpPr>
          <p:cNvPr id="50" name="Google Shape;5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 name="Google Shape;5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49"/>
        <p:cNvGrpSpPr/>
        <p:nvPr/>
      </p:nvGrpSpPr>
      <p:grpSpPr>
        <a:xfrm>
          <a:off x="0" y="0"/>
          <a:ext cx="0" cy="0"/>
          <a:chOff x="0" y="0"/>
          <a:chExt cx="0" cy="0"/>
        </a:xfrm>
      </p:grpSpPr>
      <p:sp>
        <p:nvSpPr>
          <p:cNvPr id="2650" name="Google Shape;265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1" name="Google Shape;265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52" name="Google Shape;265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60"/>
        <p:cNvGrpSpPr/>
        <p:nvPr/>
      </p:nvGrpSpPr>
      <p:grpSpPr>
        <a:xfrm>
          <a:off x="0" y="0"/>
          <a:ext cx="0" cy="0"/>
          <a:chOff x="0" y="0"/>
          <a:chExt cx="0" cy="0"/>
        </a:xfrm>
      </p:grpSpPr>
      <p:sp>
        <p:nvSpPr>
          <p:cNvPr id="2761" name="Google Shape;276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2" name="Google Shape;276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63" name="Google Shape;2763;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67"/>
        <p:cNvGrpSpPr/>
        <p:nvPr/>
      </p:nvGrpSpPr>
      <p:grpSpPr>
        <a:xfrm>
          <a:off x="0" y="0"/>
          <a:ext cx="0" cy="0"/>
          <a:chOff x="0" y="0"/>
          <a:chExt cx="0" cy="0"/>
        </a:xfrm>
      </p:grpSpPr>
      <p:sp>
        <p:nvSpPr>
          <p:cNvPr id="2868" name="Google Shape;28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9" name="Google Shape;28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70" name="Google Shape;28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97"/>
        <p:cNvGrpSpPr/>
        <p:nvPr/>
      </p:nvGrpSpPr>
      <p:grpSpPr>
        <a:xfrm>
          <a:off x="0" y="0"/>
          <a:ext cx="0" cy="0"/>
          <a:chOff x="0" y="0"/>
          <a:chExt cx="0" cy="0"/>
        </a:xfrm>
      </p:grpSpPr>
      <p:sp>
        <p:nvSpPr>
          <p:cNvPr id="2898" name="Google Shape;289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9" name="Google Shape;289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00" name="Google Shape;290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22"/>
        <p:cNvGrpSpPr/>
        <p:nvPr/>
      </p:nvGrpSpPr>
      <p:grpSpPr>
        <a:xfrm>
          <a:off x="0" y="0"/>
          <a:ext cx="0" cy="0"/>
          <a:chOff x="0" y="0"/>
          <a:chExt cx="0" cy="0"/>
        </a:xfrm>
      </p:grpSpPr>
      <p:sp>
        <p:nvSpPr>
          <p:cNvPr id="2923" name="Google Shape;292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4" name="Google Shape;292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25" name="Google Shape;2925;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32"/>
        <p:cNvGrpSpPr/>
        <p:nvPr/>
      </p:nvGrpSpPr>
      <p:grpSpPr>
        <a:xfrm>
          <a:off x="0" y="0"/>
          <a:ext cx="0" cy="0"/>
          <a:chOff x="0" y="0"/>
          <a:chExt cx="0" cy="0"/>
        </a:xfrm>
      </p:grpSpPr>
      <p:sp>
        <p:nvSpPr>
          <p:cNvPr id="2933" name="Google Shape;293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4" name="Google Shape;293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35" name="Google Shape;293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54"/>
        <p:cNvGrpSpPr/>
        <p:nvPr/>
      </p:nvGrpSpPr>
      <p:grpSpPr>
        <a:xfrm>
          <a:off x="0" y="0"/>
          <a:ext cx="0" cy="0"/>
          <a:chOff x="0" y="0"/>
          <a:chExt cx="0" cy="0"/>
        </a:xfrm>
      </p:grpSpPr>
      <p:sp>
        <p:nvSpPr>
          <p:cNvPr id="2955" name="Google Shape;295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6" name="Google Shape;295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57" name="Google Shape;295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6"/>
        <p:cNvGrpSpPr/>
        <p:nvPr/>
      </p:nvGrpSpPr>
      <p:grpSpPr>
        <a:xfrm>
          <a:off x="0" y="0"/>
          <a:ext cx="0" cy="0"/>
          <a:chOff x="0" y="0"/>
          <a:chExt cx="0" cy="0"/>
        </a:xfrm>
      </p:grpSpPr>
      <p:sp>
        <p:nvSpPr>
          <p:cNvPr id="2987" name="Google Shape;298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8" name="Google Shape;298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89" name="Google Shape;298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93"/>
        <p:cNvGrpSpPr/>
        <p:nvPr/>
      </p:nvGrpSpPr>
      <p:grpSpPr>
        <a:xfrm>
          <a:off x="0" y="0"/>
          <a:ext cx="0" cy="0"/>
          <a:chOff x="0" y="0"/>
          <a:chExt cx="0" cy="0"/>
        </a:xfrm>
      </p:grpSpPr>
      <p:sp>
        <p:nvSpPr>
          <p:cNvPr id="2994" name="Google Shape;299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5" name="Google Shape;299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96" name="Google Shape;299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02"/>
        <p:cNvGrpSpPr/>
        <p:nvPr/>
      </p:nvGrpSpPr>
      <p:grpSpPr>
        <a:xfrm>
          <a:off x="0" y="0"/>
          <a:ext cx="0" cy="0"/>
          <a:chOff x="0" y="0"/>
          <a:chExt cx="0" cy="0"/>
        </a:xfrm>
      </p:grpSpPr>
      <p:sp>
        <p:nvSpPr>
          <p:cNvPr id="3003" name="Google Shape;300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4" name="Google Shape;300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arrows through reliable data transfer channel is just one way – reliably send from sender to receiver</a:t>
            </a:r>
            <a:endParaRPr lang="en-US"/>
          </a:p>
        </p:txBody>
      </p:sp>
      <p:sp>
        <p:nvSpPr>
          <p:cNvPr id="3005" name="Google Shape;3005;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
        <p:cNvGrpSpPr/>
        <p:nvPr/>
      </p:nvGrpSpPr>
      <p:grpSpPr>
        <a:xfrm>
          <a:off x="0" y="0"/>
          <a:ext cx="0" cy="0"/>
          <a:chOff x="0" y="0"/>
          <a:chExt cx="0" cy="0"/>
        </a:xfrm>
      </p:grpSpPr>
      <p:sp>
        <p:nvSpPr>
          <p:cNvPr id="59" name="Google Shape;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 By logical communication , we</a:t>
            </a:r>
            <a:endParaRPr lang="en-US"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mean that from an application’s perspective, it is as if the hosts running the processes</a:t>
            </a:r>
            <a:endParaRPr lang="en-US"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were directly connected; in reality, the hosts may be on opposite sides of the</a:t>
            </a:r>
            <a:endParaRPr lang="en-US"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planet, connected via numerous routers and a wide range of link types. Application</a:t>
            </a:r>
            <a:endParaRPr lang="en-US"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processes use the logical communication provided by the transport layer to send</a:t>
            </a:r>
            <a:endParaRPr lang="en-US"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messages to each other, free from the worry of the details of the physical infrastructure</a:t>
            </a:r>
            <a:endParaRPr lang="en-US"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used to carry these messages.</a:t>
            </a:r>
            <a:endParaRPr lang="en-US"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a:p>
            <a:pPr marL="0" lvl="0" indent="0" algn="l" rtl="0">
              <a:spcBef>
                <a:spcPts val="0"/>
              </a:spcBef>
              <a:spcAft>
                <a:spcPts val="0"/>
              </a:spcAft>
              <a:buNone/>
            </a:pPr>
            <a:r>
              <a:rPr lang="en-US"/>
              <a:t>Let’s look at each of these three (logical communications, actions, </a:t>
            </a:r>
            <a:endParaRPr lang="en-US"/>
          </a:p>
        </p:txBody>
      </p:sp>
      <p:sp>
        <p:nvSpPr>
          <p:cNvPr id="61" name="Google Shape;6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2"/>
        <p:cNvGrpSpPr/>
        <p:nvPr/>
      </p:nvGrpSpPr>
      <p:grpSpPr>
        <a:xfrm>
          <a:off x="0" y="0"/>
          <a:ext cx="0" cy="0"/>
          <a:chOff x="0" y="0"/>
          <a:chExt cx="0" cy="0"/>
        </a:xfrm>
      </p:grpSpPr>
      <p:sp>
        <p:nvSpPr>
          <p:cNvPr id="3073" name="Google Shape;307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4" name="Google Shape;307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Spend some time talking about how its to the sender and receiver side protocol that IMPLEMENTS reliable data transfer</a:t>
            </a:r>
            <a:endParaRPr lang="en-US"/>
          </a:p>
          <a:p>
            <a:pPr marL="0" lvl="0" indent="0" algn="l" rtl="0">
              <a:spcBef>
                <a:spcPts val="0"/>
              </a:spcBef>
              <a:spcAft>
                <a:spcPts val="0"/>
              </a:spcAft>
              <a:buNone/>
            </a:pPr>
          </a:p>
          <a:p>
            <a:pPr marL="0" lvl="0" indent="0" algn="l" rtl="0">
              <a:spcBef>
                <a:spcPts val="0"/>
              </a:spcBef>
              <a:spcAft>
                <a:spcPts val="0"/>
              </a:spcAft>
              <a:buNone/>
            </a:pPr>
            <a:r>
              <a:rPr lang="en-US"/>
              <a:t>Communication over unreliable channel is TWO-way: sender and receiver will exchange messages back and forth to IMPLEMENT one-way  reliable data transfer</a:t>
            </a:r>
            <a:endParaRPr lang="en-US"/>
          </a:p>
          <a:p>
            <a:pPr marL="0" lvl="0" indent="0" algn="l" rtl="0">
              <a:spcBef>
                <a:spcPts val="0"/>
              </a:spcBef>
              <a:spcAft>
                <a:spcPts val="0"/>
              </a:spcAft>
              <a:buNone/>
            </a:pPr>
          </a:p>
        </p:txBody>
      </p:sp>
      <p:sp>
        <p:nvSpPr>
          <p:cNvPr id="3075" name="Google Shape;307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2"/>
        <p:cNvGrpSpPr/>
        <p:nvPr/>
      </p:nvGrpSpPr>
      <p:grpSpPr>
        <a:xfrm>
          <a:off x="0" y="0"/>
          <a:ext cx="0" cy="0"/>
          <a:chOff x="0" y="0"/>
          <a:chExt cx="0" cy="0"/>
        </a:xfrm>
      </p:grpSpPr>
      <p:sp>
        <p:nvSpPr>
          <p:cNvPr id="3223" name="Google Shape;322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4" name="Google Shape;322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So we have a sender side and a receiver side. How much work they’ll have to do depends on the  IMPAIRMENTS introduced by channel – if the channel is perfect – no problem!</a:t>
            </a:r>
            <a:endParaRPr lang="en-US"/>
          </a:p>
        </p:txBody>
      </p:sp>
      <p:sp>
        <p:nvSpPr>
          <p:cNvPr id="3225" name="Google Shape;3225;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11"/>
        <p:cNvGrpSpPr/>
        <p:nvPr/>
      </p:nvGrpSpPr>
      <p:grpSpPr>
        <a:xfrm>
          <a:off x="0" y="0"/>
          <a:ext cx="0" cy="0"/>
          <a:chOff x="0" y="0"/>
          <a:chExt cx="0" cy="0"/>
        </a:xfrm>
      </p:grpSpPr>
      <p:sp>
        <p:nvSpPr>
          <p:cNvPr id="3312" name="Google Shape;331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3" name="Google Shape;331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a point of view to keep in mind – it’s easy for US to look at sender and receiver together and see what is happening.  OH – that message sent was lost. </a:t>
            </a:r>
            <a:endParaRPr lang="en-US"/>
          </a:p>
          <a:p>
            <a:pPr marL="0" lvl="0" indent="0" algn="l" rtl="0">
              <a:spcBef>
                <a:spcPts val="0"/>
              </a:spcBef>
              <a:spcAft>
                <a:spcPts val="0"/>
              </a:spcAft>
              <a:buNone/>
            </a:pPr>
          </a:p>
          <a:p>
            <a:pPr marL="0" lvl="0" indent="0" algn="l" rtl="0">
              <a:spcBef>
                <a:spcPts val="0"/>
              </a:spcBef>
              <a:spcAft>
                <a:spcPts val="0"/>
              </a:spcAft>
              <a:buNone/>
            </a:pPr>
            <a:r>
              <a:rPr lang="en-US"/>
              <a:t>But think about it say from senders POV How does the sender know if its transmitted message over the unreliable channel got though??  ONLY if receiver somehow signals to the sender that it was received.</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The key point here is that one side does NOT know what is going on at the other side – it’s as if there’s a curtain between them.  Everything they know about the other can ONLY be learned by sending/receiving messages.</a:t>
            </a:r>
            <a:endParaRPr lang="en-US"/>
          </a:p>
          <a:p>
            <a:pPr marL="0" lvl="0" indent="0" algn="l" rtl="0">
              <a:spcBef>
                <a:spcPts val="0"/>
              </a:spcBef>
              <a:spcAft>
                <a:spcPts val="0"/>
              </a:spcAft>
              <a:buNone/>
            </a:pPr>
          </a:p>
          <a:p>
            <a:pPr marL="0" lvl="0" indent="0" algn="l" rtl="0">
              <a:spcBef>
                <a:spcPts val="0"/>
              </a:spcBef>
              <a:spcAft>
                <a:spcPts val="0"/>
              </a:spcAft>
              <a:buNone/>
            </a:pPr>
            <a:r>
              <a:rPr lang="en-US"/>
              <a:t>Sender process wants to make sure a segment got through.  But it can just somehow magically look through curtain to see if receiver got it.  It will be up to the receiver to let the sender KNOW that it (the receiver) has correctly received the segment.</a:t>
            </a:r>
            <a:endParaRPr lang="en-US"/>
          </a:p>
          <a:p>
            <a:pPr marL="0" lvl="0" indent="0" algn="l" rtl="0">
              <a:spcBef>
                <a:spcPts val="0"/>
              </a:spcBef>
              <a:spcAft>
                <a:spcPts val="0"/>
              </a:spcAft>
              <a:buNone/>
            </a:pPr>
          </a:p>
          <a:p>
            <a:pPr marL="0" lvl="0" indent="0" algn="l" rtl="0">
              <a:spcBef>
                <a:spcPts val="0"/>
              </a:spcBef>
              <a:spcAft>
                <a:spcPts val="0"/>
              </a:spcAft>
              <a:buNone/>
            </a:pPr>
            <a:r>
              <a:rPr lang="en-US"/>
              <a:t>How will the sender and receiver do that – that’s the PROTOCOL.</a:t>
            </a:r>
            <a:endParaRPr lang="en-US"/>
          </a:p>
          <a:p>
            <a:pPr marL="0" lvl="0" indent="0" algn="l" rtl="0">
              <a:spcBef>
                <a:spcPts val="0"/>
              </a:spcBef>
              <a:spcAft>
                <a:spcPts val="0"/>
              </a:spcAft>
              <a:buNone/>
            </a:pPr>
          </a:p>
          <a:p>
            <a:pPr marL="0" lvl="0" indent="0" algn="l" rtl="0">
              <a:spcBef>
                <a:spcPts val="0"/>
              </a:spcBef>
              <a:spcAft>
                <a:spcPts val="0"/>
              </a:spcAft>
              <a:buNone/>
            </a:pPr>
            <a:r>
              <a:rPr lang="en-US"/>
              <a:t> Before starting to develop a protocol, let’s look more closely at the interface (the API if you will) </a:t>
            </a:r>
            <a:endParaRPr lang="en-US"/>
          </a:p>
        </p:txBody>
      </p:sp>
      <p:sp>
        <p:nvSpPr>
          <p:cNvPr id="3314" name="Google Shape;331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02"/>
        <p:cNvGrpSpPr/>
        <p:nvPr/>
      </p:nvGrpSpPr>
      <p:grpSpPr>
        <a:xfrm>
          <a:off x="0" y="0"/>
          <a:ext cx="0" cy="0"/>
          <a:chOff x="0" y="0"/>
          <a:chExt cx="0" cy="0"/>
        </a:xfrm>
      </p:grpSpPr>
      <p:sp>
        <p:nvSpPr>
          <p:cNvPr id="3403" name="Google Shape;340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4" name="Google Shape;340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05" name="Google Shape;3405;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3"/>
        <p:cNvGrpSpPr/>
        <p:nvPr/>
      </p:nvGrpSpPr>
      <p:grpSpPr>
        <a:xfrm>
          <a:off x="0" y="0"/>
          <a:ext cx="0" cy="0"/>
          <a:chOff x="0" y="0"/>
          <a:chExt cx="0" cy="0"/>
        </a:xfrm>
      </p:grpSpPr>
      <p:sp>
        <p:nvSpPr>
          <p:cNvPr id="3534" name="Google Shape;353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5" name="Google Shape;353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SO let’s get started in developing our reliable data transfer protocol, which we’ll call rdt (need a good acronym for protocol – like HTTP, TCP, UDP, IP)</a:t>
            </a:r>
            <a:endParaRPr lang="en-US"/>
          </a:p>
          <a:p>
            <a:pPr marL="0" lvl="0" indent="0" algn="l" rtl="0">
              <a:spcBef>
                <a:spcPts val="0"/>
              </a:spcBef>
              <a:spcAft>
                <a:spcPts val="0"/>
              </a:spcAft>
              <a:buNone/>
            </a:pPr>
          </a:p>
          <a:p>
            <a:pPr marL="0" lvl="0" indent="0" algn="l" rtl="0">
              <a:spcBef>
                <a:spcPts val="0"/>
              </a:spcBef>
              <a:spcAft>
                <a:spcPts val="0"/>
              </a:spcAft>
              <a:buNone/>
            </a:pPr>
            <a:r>
              <a:rPr lang="en-US"/>
              <a:t>Bullet points 1 and 2</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NOW if we are going to develop a protocol, so we’ll need some way to SPECIFY a protocol.  </a:t>
            </a:r>
            <a:r>
              <a:rPr lang="en-US" b="1" i="1"/>
              <a:t>How</a:t>
            </a:r>
            <a:r>
              <a:rPr lang="en-US"/>
              <a:t> do we do that?</a:t>
            </a:r>
            <a:endParaRPr lang="en-US"/>
          </a:p>
          <a:p>
            <a:pPr marL="0" lvl="0" indent="0" algn="l" rtl="0">
              <a:spcBef>
                <a:spcPts val="0"/>
              </a:spcBef>
              <a:spcAft>
                <a:spcPts val="0"/>
              </a:spcAft>
              <a:buNone/>
            </a:pPr>
          </a:p>
          <a:p>
            <a:pPr marL="0" lvl="0" indent="0" algn="l" rtl="0">
              <a:spcBef>
                <a:spcPts val="0"/>
              </a:spcBef>
              <a:spcAft>
                <a:spcPts val="0"/>
              </a:spcAft>
              <a:buNone/>
            </a:pPr>
            <a:r>
              <a:rPr lang="en-US"/>
              <a:t>We could write text, but as all know, that’s prone to misinterpretation, and might be incomplete.  You might write a specification, and then think “oh yeah – I forgot about that case”</a:t>
            </a:r>
            <a:endParaRPr lang="en-US"/>
          </a:p>
          <a:p>
            <a:pPr marL="0" lvl="0" indent="0" algn="l" rtl="0">
              <a:spcBef>
                <a:spcPts val="0"/>
              </a:spcBef>
              <a:spcAft>
                <a:spcPts val="0"/>
              </a:spcAft>
              <a:buNone/>
            </a:pPr>
          </a:p>
          <a:p>
            <a:pPr marL="0" lvl="0" indent="0" algn="l" rtl="0">
              <a:spcBef>
                <a:spcPts val="0"/>
              </a:spcBef>
              <a:spcAft>
                <a:spcPts val="0"/>
              </a:spcAft>
              <a:buNone/>
            </a:pPr>
            <a:r>
              <a:rPr lang="en-US"/>
              <a:t>What we need is more </a:t>
            </a:r>
            <a:r>
              <a:rPr lang="en-US" b="1" i="1"/>
              <a:t>formal</a:t>
            </a:r>
            <a:r>
              <a:rPr lang="en-US"/>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endParaRPr lang="en-US"/>
          </a:p>
          <a:p>
            <a:pPr marL="0" lvl="0" indent="0" algn="l" rtl="0">
              <a:spcBef>
                <a:spcPts val="0"/>
              </a:spcBef>
              <a:spcAft>
                <a:spcPts val="0"/>
              </a:spcAft>
              <a:buNone/>
            </a:pPr>
          </a:p>
          <a:p>
            <a:pPr marL="0" lvl="0" indent="0" algn="l" rtl="0">
              <a:spcBef>
                <a:spcPts val="0"/>
              </a:spcBef>
              <a:spcAft>
                <a:spcPts val="0"/>
              </a:spcAft>
              <a:buNone/>
            </a:pPr>
            <a:r>
              <a:rPr lang="en-US"/>
              <a:t>And as the name might suggest, a central notion of finite state machines is the notion of STATE </a:t>
            </a:r>
            <a:endParaRPr lang="en-US"/>
          </a:p>
          <a:p>
            <a:pPr marL="0" lvl="0" indent="0" algn="l" rtl="0">
              <a:spcBef>
                <a:spcPts val="0"/>
              </a:spcBef>
              <a:spcAft>
                <a:spcPts val="0"/>
              </a:spcAft>
              <a:buNone/>
            </a:pPr>
            <a:r>
              <a:rPr lang="en-US"/>
              <a:t>&lt;talk about state&gt;</a:t>
            </a:r>
            <a:endParaRPr lang="en-US"/>
          </a:p>
        </p:txBody>
      </p:sp>
      <p:sp>
        <p:nvSpPr>
          <p:cNvPr id="3536" name="Google Shape;353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59"/>
        <p:cNvGrpSpPr/>
        <p:nvPr/>
      </p:nvGrpSpPr>
      <p:grpSpPr>
        <a:xfrm>
          <a:off x="0" y="0"/>
          <a:ext cx="0" cy="0"/>
          <a:chOff x="0" y="0"/>
          <a:chExt cx="0" cy="0"/>
        </a:xfrm>
      </p:grpSpPr>
      <p:sp>
        <p:nvSpPr>
          <p:cNvPr id="3560" name="Google Shape;356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1" name="Google Shape;356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r>
              <a:rPr lang="en-US"/>
              <a:t> We’ll start with the simplest case possible - an unreliable channel that is, in fact perfect – no segments are lost, corrupted, dupplicated or reordered.  The sender just sends and it pops out the other side(perhaps after some delay) perfectly.</a:t>
            </a:r>
            <a:endParaRPr lang="en-US"/>
          </a:p>
          <a:p>
            <a:pPr marL="0" lvl="0" indent="0" algn="l" rtl="0">
              <a:spcBef>
                <a:spcPts val="0"/>
              </a:spcBef>
              <a:spcAft>
                <a:spcPts val="0"/>
              </a:spcAft>
              <a:buNone/>
            </a:pPr>
          </a:p>
        </p:txBody>
      </p:sp>
      <p:sp>
        <p:nvSpPr>
          <p:cNvPr id="3562" name="Google Shape;356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0"/>
        <p:cNvGrpSpPr/>
        <p:nvPr/>
      </p:nvGrpSpPr>
      <p:grpSpPr>
        <a:xfrm>
          <a:off x="0" y="0"/>
          <a:ext cx="0" cy="0"/>
          <a:chOff x="0" y="0"/>
          <a:chExt cx="0" cy="0"/>
        </a:xfrm>
      </p:grpSpPr>
      <p:sp>
        <p:nvSpPr>
          <p:cNvPr id="3591" name="Google Shape;359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2" name="Google Shape;359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93" name="Google Shape;359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9"/>
        <p:cNvGrpSpPr/>
        <p:nvPr/>
      </p:nvGrpSpPr>
      <p:grpSpPr>
        <a:xfrm>
          <a:off x="0" y="0"/>
          <a:ext cx="0" cy="0"/>
          <a:chOff x="0" y="0"/>
          <a:chExt cx="0" cy="0"/>
        </a:xfrm>
      </p:grpSpPr>
      <p:sp>
        <p:nvSpPr>
          <p:cNvPr id="3600" name="Google Shape;360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1" name="Google Shape;360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02" name="Google Shape;3602;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3"/>
        <p:cNvGrpSpPr/>
        <p:nvPr/>
      </p:nvGrpSpPr>
      <p:grpSpPr>
        <a:xfrm>
          <a:off x="0" y="0"/>
          <a:ext cx="0" cy="0"/>
          <a:chOff x="0" y="0"/>
          <a:chExt cx="0" cy="0"/>
        </a:xfrm>
      </p:grpSpPr>
      <p:sp>
        <p:nvSpPr>
          <p:cNvPr id="3614" name="Google Shape;361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5" name="Google Shape;361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16" name="Google Shape;361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61"/>
        <p:cNvGrpSpPr/>
        <p:nvPr/>
      </p:nvGrpSpPr>
      <p:grpSpPr>
        <a:xfrm>
          <a:off x="0" y="0"/>
          <a:ext cx="0" cy="0"/>
          <a:chOff x="0" y="0"/>
          <a:chExt cx="0" cy="0"/>
        </a:xfrm>
      </p:grpSpPr>
      <p:sp>
        <p:nvSpPr>
          <p:cNvPr id="3662" name="Google Shape;366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3" name="Google Shape;366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64" name="Google Shape;366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5"/>
        <p:cNvGrpSpPr/>
        <p:nvPr/>
      </p:nvGrpSpPr>
      <p:grpSpPr>
        <a:xfrm>
          <a:off x="0" y="0"/>
          <a:ext cx="0" cy="0"/>
          <a:chOff x="0" y="0"/>
          <a:chExt cx="0" cy="0"/>
        </a:xfrm>
      </p:grpSpPr>
      <p:sp>
        <p:nvSpPr>
          <p:cNvPr id="566" name="Google Shape;56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8" name="Google Shape;56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10"/>
        <p:cNvGrpSpPr/>
        <p:nvPr/>
      </p:nvGrpSpPr>
      <p:grpSpPr>
        <a:xfrm>
          <a:off x="0" y="0"/>
          <a:ext cx="0" cy="0"/>
          <a:chOff x="0" y="0"/>
          <a:chExt cx="0" cy="0"/>
        </a:xfrm>
      </p:grpSpPr>
      <p:sp>
        <p:nvSpPr>
          <p:cNvPr id="3711" name="Google Shape;371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2" name="Google Shape;371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13" name="Google Shape;3713;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70"/>
        <p:cNvGrpSpPr/>
        <p:nvPr/>
      </p:nvGrpSpPr>
      <p:grpSpPr>
        <a:xfrm>
          <a:off x="0" y="0"/>
          <a:ext cx="0" cy="0"/>
          <a:chOff x="0" y="0"/>
          <a:chExt cx="0" cy="0"/>
        </a:xfrm>
      </p:grpSpPr>
      <p:sp>
        <p:nvSpPr>
          <p:cNvPr id="3771" name="Google Shape;377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2" name="Google Shape;3772;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73" name="Google Shape;3773;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3"/>
        <p:cNvGrpSpPr/>
        <p:nvPr/>
      </p:nvGrpSpPr>
      <p:grpSpPr>
        <a:xfrm>
          <a:off x="0" y="0"/>
          <a:ext cx="0" cy="0"/>
          <a:chOff x="0" y="0"/>
          <a:chExt cx="0" cy="0"/>
        </a:xfrm>
      </p:grpSpPr>
      <p:sp>
        <p:nvSpPr>
          <p:cNvPr id="3834" name="Google Shape;383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5" name="Google Shape;3835;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36" name="Google Shape;383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47"/>
        <p:cNvGrpSpPr/>
        <p:nvPr/>
      </p:nvGrpSpPr>
      <p:grpSpPr>
        <a:xfrm>
          <a:off x="0" y="0"/>
          <a:ext cx="0" cy="0"/>
          <a:chOff x="0" y="0"/>
          <a:chExt cx="0" cy="0"/>
        </a:xfrm>
      </p:grpSpPr>
      <p:sp>
        <p:nvSpPr>
          <p:cNvPr id="3848" name="Google Shape;384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9" name="Google Shape;3849;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50" name="Google Shape;3850;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7"/>
        <p:cNvGrpSpPr/>
        <p:nvPr/>
      </p:nvGrpSpPr>
      <p:grpSpPr>
        <a:xfrm>
          <a:off x="0" y="0"/>
          <a:ext cx="0" cy="0"/>
          <a:chOff x="0" y="0"/>
          <a:chExt cx="0" cy="0"/>
        </a:xfrm>
      </p:grpSpPr>
      <p:sp>
        <p:nvSpPr>
          <p:cNvPr id="3898" name="Google Shape;389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9" name="Google Shape;389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00" name="Google Shape;3900;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2"/>
        <p:cNvGrpSpPr/>
        <p:nvPr/>
      </p:nvGrpSpPr>
      <p:grpSpPr>
        <a:xfrm>
          <a:off x="0" y="0"/>
          <a:ext cx="0" cy="0"/>
          <a:chOff x="0" y="0"/>
          <a:chExt cx="0" cy="0"/>
        </a:xfrm>
      </p:grpSpPr>
      <p:sp>
        <p:nvSpPr>
          <p:cNvPr id="3943" name="Google Shape;394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4" name="Google Shape;394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45" name="Google Shape;394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1"/>
        <p:cNvGrpSpPr/>
        <p:nvPr/>
      </p:nvGrpSpPr>
      <p:grpSpPr>
        <a:xfrm>
          <a:off x="0" y="0"/>
          <a:ext cx="0" cy="0"/>
          <a:chOff x="0" y="0"/>
          <a:chExt cx="0" cy="0"/>
        </a:xfrm>
      </p:grpSpPr>
      <p:sp>
        <p:nvSpPr>
          <p:cNvPr id="3952" name="Google Shape;395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3" name="Google Shape;3953;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54" name="Google Shape;3954;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60"/>
        <p:cNvGrpSpPr/>
        <p:nvPr/>
      </p:nvGrpSpPr>
      <p:grpSpPr>
        <a:xfrm>
          <a:off x="0" y="0"/>
          <a:ext cx="0" cy="0"/>
          <a:chOff x="0" y="0"/>
          <a:chExt cx="0" cy="0"/>
        </a:xfrm>
      </p:grpSpPr>
      <p:sp>
        <p:nvSpPr>
          <p:cNvPr id="3961" name="Google Shape;396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2" name="Google Shape;396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63" name="Google Shape;3963;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04"/>
        <p:cNvGrpSpPr/>
        <p:nvPr/>
      </p:nvGrpSpPr>
      <p:grpSpPr>
        <a:xfrm>
          <a:off x="0" y="0"/>
          <a:ext cx="0" cy="0"/>
          <a:chOff x="0" y="0"/>
          <a:chExt cx="0" cy="0"/>
        </a:xfrm>
      </p:grpSpPr>
      <p:sp>
        <p:nvSpPr>
          <p:cNvPr id="4005" name="Google Shape;400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6" name="Google Shape;400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07" name="Google Shape;400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13"/>
        <p:cNvGrpSpPr/>
        <p:nvPr/>
      </p:nvGrpSpPr>
      <p:grpSpPr>
        <a:xfrm>
          <a:off x="0" y="0"/>
          <a:ext cx="0" cy="0"/>
          <a:chOff x="0" y="0"/>
          <a:chExt cx="0" cy="0"/>
        </a:xfrm>
      </p:grpSpPr>
      <p:sp>
        <p:nvSpPr>
          <p:cNvPr id="4014" name="Google Shape;401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5" name="Google Shape;4015;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16" name="Google Shape;4016;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9"/>
        <p:cNvGrpSpPr/>
        <p:nvPr/>
      </p:nvGrpSpPr>
      <p:grpSpPr>
        <a:xfrm>
          <a:off x="0" y="0"/>
          <a:ext cx="0" cy="0"/>
          <a:chOff x="0" y="0"/>
          <a:chExt cx="0" cy="0"/>
        </a:xfrm>
      </p:grpSpPr>
      <p:sp>
        <p:nvSpPr>
          <p:cNvPr id="580" name="Google Shape;5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2" name="Google Shape;5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25"/>
        <p:cNvGrpSpPr/>
        <p:nvPr/>
      </p:nvGrpSpPr>
      <p:grpSpPr>
        <a:xfrm>
          <a:off x="0" y="0"/>
          <a:ext cx="0" cy="0"/>
          <a:chOff x="0" y="0"/>
          <a:chExt cx="0" cy="0"/>
        </a:xfrm>
      </p:grpSpPr>
      <p:sp>
        <p:nvSpPr>
          <p:cNvPr id="4026" name="Google Shape;402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7" name="Google Shape;4027;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see the familiar four state sender from our rdt 2.1 and 2.2 protocols. Top two states when sending packet with zero seq # and bottom two </a:t>
            </a:r>
            <a:endParaRPr lang="en-US"/>
          </a:p>
        </p:txBody>
      </p:sp>
      <p:sp>
        <p:nvSpPr>
          <p:cNvPr id="4028" name="Google Shape;4028;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76"/>
        <p:cNvGrpSpPr/>
        <p:nvPr/>
      </p:nvGrpSpPr>
      <p:grpSpPr>
        <a:xfrm>
          <a:off x="0" y="0"/>
          <a:ext cx="0" cy="0"/>
          <a:chOff x="0" y="0"/>
          <a:chExt cx="0" cy="0"/>
        </a:xfrm>
      </p:grpSpPr>
      <p:sp>
        <p:nvSpPr>
          <p:cNvPr id="4077" name="Google Shape;407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8" name="Google Shape;4078;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see the familiar four state sender from our rdt 2.1 and 2.2 protocols. Top two states when sending packet with zero seq # and bottom two </a:t>
            </a:r>
            <a:endParaRPr lang="en-US"/>
          </a:p>
        </p:txBody>
      </p:sp>
      <p:sp>
        <p:nvSpPr>
          <p:cNvPr id="4079" name="Google Shape;4079;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59"/>
        <p:cNvGrpSpPr/>
        <p:nvPr/>
      </p:nvGrpSpPr>
      <p:grpSpPr>
        <a:xfrm>
          <a:off x="0" y="0"/>
          <a:ext cx="0" cy="0"/>
          <a:chOff x="0" y="0"/>
          <a:chExt cx="0" cy="0"/>
        </a:xfrm>
      </p:grpSpPr>
      <p:sp>
        <p:nvSpPr>
          <p:cNvPr id="4160" name="Google Shape;416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1" name="Google Shape;4161;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62" name="Google Shape;4162;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42"/>
        <p:cNvGrpSpPr/>
        <p:nvPr/>
      </p:nvGrpSpPr>
      <p:grpSpPr>
        <a:xfrm>
          <a:off x="0" y="0"/>
          <a:ext cx="0" cy="0"/>
          <a:chOff x="0" y="0"/>
          <a:chExt cx="0" cy="0"/>
        </a:xfrm>
      </p:grpSpPr>
      <p:sp>
        <p:nvSpPr>
          <p:cNvPr id="4243" name="Google Shape;424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4" name="Google Shape;424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45" name="Google Shape;4245;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59"/>
        <p:cNvGrpSpPr/>
        <p:nvPr/>
      </p:nvGrpSpPr>
      <p:grpSpPr>
        <a:xfrm>
          <a:off x="0" y="0"/>
          <a:ext cx="0" cy="0"/>
          <a:chOff x="0" y="0"/>
          <a:chExt cx="0" cy="0"/>
        </a:xfrm>
      </p:grpSpPr>
      <p:sp>
        <p:nvSpPr>
          <p:cNvPr id="4360" name="Google Shape;436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1" name="Google Shape;4361;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if RTT=30 msec, 1KB pkt every 30 msec: 33kB/sec thruput over 1 Gbps link</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1200"/>
              <a:buFont typeface="Calibri" panose="020F0502020204030204"/>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 protocol limits use of physical resources</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1200"/>
              <a:buFont typeface="Calibri" panose="020F0502020204030204"/>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Let’s develop a formula for utilization</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1200"/>
              <a:buFont typeface="Calibri" panose="020F0502020204030204"/>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p:txBody>
      </p:sp>
      <p:sp>
        <p:nvSpPr>
          <p:cNvPr id="4362" name="Google Shape;4362;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83"/>
        <p:cNvGrpSpPr/>
        <p:nvPr/>
      </p:nvGrpSpPr>
      <p:grpSpPr>
        <a:xfrm>
          <a:off x="0" y="0"/>
          <a:ext cx="0" cy="0"/>
          <a:chOff x="0" y="0"/>
          <a:chExt cx="0" cy="0"/>
        </a:xfrm>
      </p:grpSpPr>
      <p:sp>
        <p:nvSpPr>
          <p:cNvPr id="4384" name="Google Shape;438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5" name="Google Shape;438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86" name="Google Shape;4386;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18"/>
        <p:cNvGrpSpPr/>
        <p:nvPr/>
      </p:nvGrpSpPr>
      <p:grpSpPr>
        <a:xfrm>
          <a:off x="0" y="0"/>
          <a:ext cx="0" cy="0"/>
          <a:chOff x="0" y="0"/>
          <a:chExt cx="0" cy="0"/>
        </a:xfrm>
      </p:grpSpPr>
      <p:sp>
        <p:nvSpPr>
          <p:cNvPr id="4419" name="Google Shape;441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0" name="Google Shape;442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21" name="Google Shape;442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71"/>
        <p:cNvGrpSpPr/>
        <p:nvPr/>
      </p:nvGrpSpPr>
      <p:grpSpPr>
        <a:xfrm>
          <a:off x="0" y="0"/>
          <a:ext cx="0" cy="0"/>
          <a:chOff x="0" y="0"/>
          <a:chExt cx="0" cy="0"/>
        </a:xfrm>
      </p:grpSpPr>
      <p:sp>
        <p:nvSpPr>
          <p:cNvPr id="4472" name="Google Shape;447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3" name="Google Shape;447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74" name="Google Shape;4474;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59"/>
        <p:cNvGrpSpPr/>
        <p:nvPr/>
      </p:nvGrpSpPr>
      <p:grpSpPr>
        <a:xfrm>
          <a:off x="0" y="0"/>
          <a:ext cx="0" cy="0"/>
          <a:chOff x="0" y="0"/>
          <a:chExt cx="0" cy="0"/>
        </a:xfrm>
      </p:grpSpPr>
      <p:sp>
        <p:nvSpPr>
          <p:cNvPr id="4560" name="Google Shape;456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1" name="Google Shape;4561;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two generic forms of pipelined protocols: </a:t>
            </a:r>
            <a:r>
              <a:rPr lang="en-US" sz="1200" b="0" i="1" u="none" strike="noStrike" cap="none">
                <a:solidFill>
                  <a:srgbClr val="CC0000"/>
                </a:solidFill>
                <a:latin typeface="Calibri" panose="020F0502020204030204"/>
                <a:ea typeface="Calibri" panose="020F0502020204030204"/>
                <a:cs typeface="Calibri" panose="020F0502020204030204"/>
                <a:sym typeface="Calibri" panose="020F0502020204030204"/>
              </a:rPr>
              <a:t>go-Back-N, selective repeat</a:t>
            </a:r>
            <a:endParaRPr lang="en-US" sz="12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p:txBody>
      </p:sp>
      <p:sp>
        <p:nvSpPr>
          <p:cNvPr id="4562" name="Google Shape;4562;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6"/>
        <p:cNvGrpSpPr/>
        <p:nvPr/>
      </p:nvGrpSpPr>
      <p:grpSpPr>
        <a:xfrm>
          <a:off x="0" y="0"/>
          <a:ext cx="0" cy="0"/>
          <a:chOff x="0" y="0"/>
          <a:chExt cx="0" cy="0"/>
        </a:xfrm>
      </p:grpSpPr>
      <p:sp>
        <p:nvSpPr>
          <p:cNvPr id="4627" name="Google Shape;4627;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8" name="Google Shape;4628;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window size of 14, 8 have been sent but are not yet ackowledgedm 6 sequence numbers are available for us. In woindow, but no calls from above to use them.</a:t>
            </a:r>
            <a:endParaRPr lang="en-US"/>
          </a:p>
          <a:p>
            <a:pPr marL="0" lvl="0" indent="0" algn="l" rtl="0">
              <a:spcBef>
                <a:spcPts val="0"/>
              </a:spcBef>
              <a:spcAft>
                <a:spcPts val="0"/>
              </a:spcAft>
              <a:buNone/>
            </a:pPr>
          </a:p>
          <a:p>
            <a:pPr marL="0" lvl="0" indent="0" algn="l" rtl="0">
              <a:spcBef>
                <a:spcPts val="0"/>
              </a:spcBef>
              <a:spcAft>
                <a:spcPts val="0"/>
              </a:spcAft>
              <a:buNone/>
            </a:pPr>
            <a:r>
              <a:rPr lang="en-US"/>
              <a:t>Note – we’ll skip the Go-Back-N FSM specification you can chack that out in powerpoitn slides or book)</a:t>
            </a:r>
            <a:endParaRPr lang="en-US"/>
          </a:p>
          <a:p>
            <a:pPr marL="0" lvl="0" indent="0" algn="l" rtl="0">
              <a:spcBef>
                <a:spcPts val="0"/>
              </a:spcBef>
              <a:spcAft>
                <a:spcPts val="0"/>
              </a:spcAft>
              <a:buNone/>
            </a:pPr>
          </a:p>
          <a:p>
            <a:pPr marL="0" lvl="0" indent="0" algn="l" rtl="0">
              <a:spcBef>
                <a:spcPts val="0"/>
              </a:spcBef>
              <a:spcAft>
                <a:spcPts val="0"/>
              </a:spcAft>
              <a:buNone/>
            </a:pPr>
            <a:r>
              <a:rPr lang="en-US"/>
              <a:t>TCP uses cumulative ACK</a:t>
            </a:r>
            <a:endParaRPr lang="en-US"/>
          </a:p>
        </p:txBody>
      </p:sp>
      <p:sp>
        <p:nvSpPr>
          <p:cNvPr id="4629" name="Google Shape;4629;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5"/>
        <p:cNvGrpSpPr/>
        <p:nvPr/>
      </p:nvGrpSpPr>
      <p:grpSpPr>
        <a:xfrm>
          <a:off x="0" y="0"/>
          <a:ext cx="0" cy="0"/>
          <a:chOff x="0" y="0"/>
          <a:chExt cx="0" cy="0"/>
        </a:xfrm>
      </p:grpSpPr>
      <p:sp>
        <p:nvSpPr>
          <p:cNvPr id="596" name="Google Shape;5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8" name="Google Shape;59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37"/>
        <p:cNvGrpSpPr/>
        <p:nvPr/>
      </p:nvGrpSpPr>
      <p:grpSpPr>
        <a:xfrm>
          <a:off x="0" y="0"/>
          <a:ext cx="0" cy="0"/>
          <a:chOff x="0" y="0"/>
          <a:chExt cx="0" cy="0"/>
        </a:xfrm>
      </p:grpSpPr>
      <p:sp>
        <p:nvSpPr>
          <p:cNvPr id="4638" name="Google Shape;463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9" name="Google Shape;4639;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Note – we’ll skip the Go-Back-N FSM specification (actually it’s  </a:t>
            </a:r>
            <a:endParaRPr lang="en-US"/>
          </a:p>
        </p:txBody>
      </p:sp>
      <p:sp>
        <p:nvSpPr>
          <p:cNvPr id="4640" name="Google Shape;4640;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72"/>
        <p:cNvGrpSpPr/>
        <p:nvPr/>
      </p:nvGrpSpPr>
      <p:grpSpPr>
        <a:xfrm>
          <a:off x="0" y="0"/>
          <a:ext cx="0" cy="0"/>
          <a:chOff x="0" y="0"/>
          <a:chExt cx="0" cy="0"/>
        </a:xfrm>
      </p:grpSpPr>
      <p:sp>
        <p:nvSpPr>
          <p:cNvPr id="4673" name="Google Shape;4673;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4" name="Google Shape;4674;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Let’s skip FSM specification for GBN – check out the book or ppt – and let’s watch GBN sender and receivers  in action.</a:t>
            </a:r>
            <a:endParaRPr lang="en-US"/>
          </a:p>
          <a:p>
            <a:pPr marL="0" lvl="0" indent="0" algn="l" rtl="0">
              <a:spcBef>
                <a:spcPts val="0"/>
              </a:spcBef>
              <a:spcAft>
                <a:spcPts val="0"/>
              </a:spcAft>
              <a:buNone/>
            </a:pPr>
            <a:r>
              <a:rPr lang="en-US"/>
              <a:t>Let assume a window size of 4.  at t=0, sender sends packets 0, 1, 2 3, 4, and packet 2 will be lost</a:t>
            </a:r>
            <a:endParaRPr lang="en-US"/>
          </a:p>
          <a:p>
            <a:pPr marL="0" lvl="0" indent="0" algn="l" rtl="0">
              <a:spcBef>
                <a:spcPts val="0"/>
              </a:spcBef>
              <a:spcAft>
                <a:spcPts val="0"/>
              </a:spcAft>
              <a:buNone/>
            </a:pPr>
          </a:p>
          <a:p>
            <a:pPr marL="0" lvl="0" indent="0" algn="l" rtl="0">
              <a:spcBef>
                <a:spcPts val="0"/>
              </a:spcBef>
              <a:spcAft>
                <a:spcPts val="0"/>
              </a:spcAft>
              <a:buNone/>
            </a:pPr>
            <a:r>
              <a:rPr lang="en-US"/>
              <a:t>At the receiver:</a:t>
            </a:r>
            <a:endParaRPr lang="en-US"/>
          </a:p>
          <a:p>
            <a:pPr marL="0" lvl="0" indent="0" algn="l" rtl="0">
              <a:spcBef>
                <a:spcPts val="0"/>
              </a:spcBef>
              <a:spcAft>
                <a:spcPts val="0"/>
              </a:spcAft>
              <a:buNone/>
            </a:pPr>
            <a:r>
              <a:rPr lang="en-US"/>
              <a:t>Packet 0 received ACK0 generated</a:t>
            </a:r>
            <a:endParaRPr lang="en-US"/>
          </a:p>
          <a:p>
            <a:pPr marL="0" lvl="0" indent="0" algn="l" rtl="0">
              <a:spcBef>
                <a:spcPts val="0"/>
              </a:spcBef>
              <a:spcAft>
                <a:spcPts val="0"/>
              </a:spcAft>
              <a:buNone/>
            </a:pPr>
            <a:r>
              <a:rPr lang="en-US"/>
              <a:t>Packet 1 received ACK1 generated</a:t>
            </a:r>
            <a:endParaRPr lang="en-US"/>
          </a:p>
          <a:p>
            <a:pPr marL="0" lvl="0" indent="0" algn="l" rtl="0">
              <a:spcBef>
                <a:spcPts val="0"/>
              </a:spcBef>
              <a:spcAft>
                <a:spcPts val="0"/>
              </a:spcAft>
              <a:buNone/>
            </a:pPr>
            <a:r>
              <a:rPr lang="en-US"/>
              <a:t>Packet 2 is lost, and so when packet 3 is received, ACK 1 is sent – that’s the cumulative ACK, re-Acknowledging the receipt of packet 1. and in this implementation packet 3 is discarded</a:t>
            </a:r>
            <a:endParaRPr lang="en-US"/>
          </a:p>
          <a:p>
            <a:pPr marL="0" lvl="0" indent="0" algn="l" rtl="0">
              <a:spcBef>
                <a:spcPts val="0"/>
              </a:spcBef>
              <a:spcAft>
                <a:spcPts val="0"/>
              </a:spcAft>
              <a:buNone/>
            </a:pPr>
          </a:p>
        </p:txBody>
      </p:sp>
      <p:sp>
        <p:nvSpPr>
          <p:cNvPr id="4675" name="Google Shape;4675;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59"/>
        <p:cNvGrpSpPr/>
        <p:nvPr/>
      </p:nvGrpSpPr>
      <p:grpSpPr>
        <a:xfrm>
          <a:off x="0" y="0"/>
          <a:ext cx="0" cy="0"/>
          <a:chOff x="0" y="0"/>
          <a:chExt cx="0" cy="0"/>
        </a:xfrm>
      </p:grpSpPr>
      <p:sp>
        <p:nvSpPr>
          <p:cNvPr id="4760" name="Google Shape;476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1" name="Google Shape;476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An important mechanism of GBN was the use of the cumulative acknowledgements, and as we mentioned, cumulative ACKs are used in TCP</a:t>
            </a:r>
            <a:endParaRPr lang="en-US"/>
          </a:p>
          <a:p>
            <a:pPr marL="0" lvl="0" indent="0" algn="l" rtl="0">
              <a:spcBef>
                <a:spcPts val="0"/>
              </a:spcBef>
              <a:spcAft>
                <a:spcPts val="0"/>
              </a:spcAft>
              <a:buNone/>
            </a:pPr>
          </a:p>
          <a:p>
            <a:pPr marL="0" lvl="0" indent="0" algn="l" rtl="0">
              <a:spcBef>
                <a:spcPts val="0"/>
              </a:spcBef>
              <a:spcAft>
                <a:spcPts val="0"/>
              </a:spcAft>
              <a:buNone/>
            </a:pPr>
            <a:r>
              <a:rPr lang="en-US"/>
              <a:t>An alternate ACK mechanism would be for the receiver to indiviually acknowledge specific packets as they are received.  This mechanism is at the heart of the Selective repeat protocol.</a:t>
            </a:r>
            <a:endParaRPr lang="en-US"/>
          </a:p>
          <a:p>
            <a:pPr marL="0" lvl="0" indent="0" algn="l" rtl="0">
              <a:spcBef>
                <a:spcPts val="0"/>
              </a:spcBef>
              <a:spcAft>
                <a:spcPts val="0"/>
              </a:spcAft>
              <a:buNone/>
            </a:pPr>
          </a:p>
        </p:txBody>
      </p:sp>
      <p:sp>
        <p:nvSpPr>
          <p:cNvPr id="4762" name="Google Shape;4762;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67"/>
        <p:cNvGrpSpPr/>
        <p:nvPr/>
      </p:nvGrpSpPr>
      <p:grpSpPr>
        <a:xfrm>
          <a:off x="0" y="0"/>
          <a:ext cx="0" cy="0"/>
          <a:chOff x="0" y="0"/>
          <a:chExt cx="0" cy="0"/>
        </a:xfrm>
      </p:grpSpPr>
      <p:sp>
        <p:nvSpPr>
          <p:cNvPr id="4768" name="Google Shape;476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9" name="Google Shape;476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70" name="Google Shape;4770;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85"/>
        <p:cNvGrpSpPr/>
        <p:nvPr/>
      </p:nvGrpSpPr>
      <p:grpSpPr>
        <a:xfrm>
          <a:off x="0" y="0"/>
          <a:ext cx="0" cy="0"/>
          <a:chOff x="0" y="0"/>
          <a:chExt cx="0" cy="0"/>
        </a:xfrm>
      </p:grpSpPr>
      <p:sp>
        <p:nvSpPr>
          <p:cNvPr id="4786" name="Google Shape;478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7" name="Google Shape;4787;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If the packet is in order, its data will be delivered, as will any buffered data that can now be delived in order</a:t>
            </a:r>
            <a:endParaRPr lang="en-US"/>
          </a:p>
        </p:txBody>
      </p:sp>
      <p:sp>
        <p:nvSpPr>
          <p:cNvPr id="4788" name="Google Shape;4788;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03"/>
        <p:cNvGrpSpPr/>
        <p:nvPr/>
      </p:nvGrpSpPr>
      <p:grpSpPr>
        <a:xfrm>
          <a:off x="0" y="0"/>
          <a:ext cx="0" cy="0"/>
          <a:chOff x="0" y="0"/>
          <a:chExt cx="0" cy="0"/>
        </a:xfrm>
      </p:grpSpPr>
      <p:sp>
        <p:nvSpPr>
          <p:cNvPr id="4804" name="Google Shape;4804;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5" name="Google Shape;4805;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06" name="Google Shape;4806;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3"/>
        <p:cNvGrpSpPr/>
        <p:nvPr/>
      </p:nvGrpSpPr>
      <p:grpSpPr>
        <a:xfrm>
          <a:off x="0" y="0"/>
          <a:ext cx="0" cy="0"/>
          <a:chOff x="0" y="0"/>
          <a:chExt cx="0" cy="0"/>
        </a:xfrm>
      </p:grpSpPr>
      <p:sp>
        <p:nvSpPr>
          <p:cNvPr id="4884" name="Google Shape;4884;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5" name="Google Shape;4885;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86" name="Google Shape;4886;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69"/>
        <p:cNvGrpSpPr/>
        <p:nvPr/>
      </p:nvGrpSpPr>
      <p:grpSpPr>
        <a:xfrm>
          <a:off x="0" y="0"/>
          <a:ext cx="0" cy="0"/>
          <a:chOff x="0" y="0"/>
          <a:chExt cx="0" cy="0"/>
        </a:xfrm>
      </p:grpSpPr>
      <p:sp>
        <p:nvSpPr>
          <p:cNvPr id="4970" name="Google Shape;4970;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1" name="Google Shape;4971;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72" name="Google Shape;4972;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62"/>
        <p:cNvGrpSpPr/>
        <p:nvPr/>
      </p:nvGrpSpPr>
      <p:grpSpPr>
        <a:xfrm>
          <a:off x="0" y="0"/>
          <a:ext cx="0" cy="0"/>
          <a:chOff x="0" y="0"/>
          <a:chExt cx="0" cy="0"/>
        </a:xfrm>
      </p:grpSpPr>
      <p:sp>
        <p:nvSpPr>
          <p:cNvPr id="5063" name="Google Shape;506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4" name="Google Shape;5064;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65" name="Google Shape;5065;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71"/>
        <p:cNvGrpSpPr/>
        <p:nvPr/>
      </p:nvGrpSpPr>
      <p:grpSpPr>
        <a:xfrm>
          <a:off x="0" y="0"/>
          <a:ext cx="0" cy="0"/>
          <a:chOff x="0" y="0"/>
          <a:chExt cx="0" cy="0"/>
        </a:xfrm>
      </p:grpSpPr>
      <p:sp>
        <p:nvSpPr>
          <p:cNvPr id="5072" name="Google Shape;507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3" name="Google Shape;507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Typical MSS is 1460 bytes</a:t>
            </a:r>
            <a:endParaRPr lang="en-US"/>
          </a:p>
        </p:txBody>
      </p:sp>
      <p:sp>
        <p:nvSpPr>
          <p:cNvPr id="5074" name="Google Shape;5074;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4"/>
        <p:cNvGrpSpPr/>
        <p:nvPr/>
      </p:nvGrpSpPr>
      <p:grpSpPr>
        <a:xfrm>
          <a:off x="0" y="0"/>
          <a:ext cx="0" cy="0"/>
          <a:chOff x="0" y="0"/>
          <a:chExt cx="0" cy="0"/>
        </a:xfrm>
      </p:grpSpPr>
      <p:sp>
        <p:nvSpPr>
          <p:cNvPr id="705" name="Google Shape;7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07" name="Google Shape;70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80"/>
        <p:cNvGrpSpPr/>
        <p:nvPr/>
      </p:nvGrpSpPr>
      <p:grpSpPr>
        <a:xfrm>
          <a:off x="0" y="0"/>
          <a:ext cx="0" cy="0"/>
          <a:chOff x="0" y="0"/>
          <a:chExt cx="0" cy="0"/>
        </a:xfrm>
      </p:grpSpPr>
      <p:sp>
        <p:nvSpPr>
          <p:cNvPr id="5081" name="Google Shape;5081;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2" name="Google Shape;5082;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83" name="Google Shape;5083;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63"/>
        <p:cNvGrpSpPr/>
        <p:nvPr/>
      </p:nvGrpSpPr>
      <p:grpSpPr>
        <a:xfrm>
          <a:off x="0" y="0"/>
          <a:ext cx="0" cy="0"/>
          <a:chOff x="0" y="0"/>
          <a:chExt cx="0" cy="0"/>
        </a:xfrm>
      </p:grpSpPr>
      <p:sp>
        <p:nvSpPr>
          <p:cNvPr id="5164" name="Google Shape;516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5" name="Google Shape;5165;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166" name="Google Shape;5166;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75"/>
        <p:cNvGrpSpPr/>
        <p:nvPr/>
      </p:nvGrpSpPr>
      <p:grpSpPr>
        <a:xfrm>
          <a:off x="0" y="0"/>
          <a:ext cx="0" cy="0"/>
          <a:chOff x="0" y="0"/>
          <a:chExt cx="0" cy="0"/>
        </a:xfrm>
      </p:grpSpPr>
      <p:sp>
        <p:nvSpPr>
          <p:cNvPr id="5276" name="Google Shape;5276;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7" name="Google Shape;5277;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key thing to note here is that the ACK number (43) on the B-to-A segment is one more than the sequence number (42) on the A-toB segment that triggered that ACK</a:t>
            </a:r>
            <a:endParaRPr lang="en-US"/>
          </a:p>
          <a:p>
            <a:pPr marL="0" lvl="0" indent="0" algn="l" rtl="0">
              <a:spcBef>
                <a:spcPts val="0"/>
              </a:spcBef>
              <a:spcAft>
                <a:spcPts val="0"/>
              </a:spcAft>
              <a:buNone/>
            </a:pPr>
          </a:p>
          <a:p>
            <a:pPr marL="0" marR="0" lvl="0" indent="0" algn="l" rtl="0">
              <a:lnSpc>
                <a:spcPct val="100000"/>
              </a:lnSpc>
              <a:spcBef>
                <a:spcPts val="0"/>
              </a:spcBef>
              <a:spcAft>
                <a:spcPts val="0"/>
              </a:spcAft>
              <a:buClr>
                <a:schemeClr val="dk1"/>
              </a:buClr>
              <a:buSzPts val="1200"/>
              <a:buFont typeface="Calibri" panose="020F0502020204030204"/>
              <a:buNone/>
            </a:pPr>
            <a:r>
              <a:rPr lang="en-US"/>
              <a:t>Similarly, the ACK number (80) on the last A-to-B segment is one more than the sequence number (79) on the B-to-A segment that triggered that ACK</a:t>
            </a:r>
            <a:endParaRPr lang="en-US"/>
          </a:p>
          <a:p>
            <a:pPr marL="0" lvl="0" indent="0" algn="l" rtl="0">
              <a:spcBef>
                <a:spcPts val="0"/>
              </a:spcBef>
              <a:spcAft>
                <a:spcPts val="0"/>
              </a:spcAft>
              <a:buNone/>
            </a:pPr>
          </a:p>
        </p:txBody>
      </p:sp>
      <p:sp>
        <p:nvSpPr>
          <p:cNvPr id="5278" name="Google Shape;5278;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16"/>
        <p:cNvGrpSpPr/>
        <p:nvPr/>
      </p:nvGrpSpPr>
      <p:grpSpPr>
        <a:xfrm>
          <a:off x="0" y="0"/>
          <a:ext cx="0" cy="0"/>
          <a:chOff x="0" y="0"/>
          <a:chExt cx="0" cy="0"/>
        </a:xfrm>
      </p:grpSpPr>
      <p:sp>
        <p:nvSpPr>
          <p:cNvPr id="5317" name="Google Shape;5317;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8" name="Google Shape;5318;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19" name="Google Shape;5319;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25"/>
        <p:cNvGrpSpPr/>
        <p:nvPr/>
      </p:nvGrpSpPr>
      <p:grpSpPr>
        <a:xfrm>
          <a:off x="0" y="0"/>
          <a:ext cx="0" cy="0"/>
          <a:chOff x="0" y="0"/>
          <a:chExt cx="0" cy="0"/>
        </a:xfrm>
      </p:grpSpPr>
      <p:sp>
        <p:nvSpPr>
          <p:cNvPr id="5326" name="Google Shape;5326;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7" name="Google Shape;5327;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This is how TCP re-computes the estimated RTT each time a new SampleRTT is taken.</a:t>
            </a:r>
            <a:endParaRPr lang="en-US"/>
          </a:p>
          <a:p>
            <a:pPr marL="0" lvl="0" indent="0" algn="l" rtl="0">
              <a:spcBef>
                <a:spcPts val="0"/>
              </a:spcBef>
              <a:spcAft>
                <a:spcPts val="0"/>
              </a:spcAft>
              <a:buNone/>
            </a:pPr>
            <a:r>
              <a:rPr lang="en-US"/>
              <a:t>The process is knows as an exponeitally weighted moving average, shown by the equation here.</a:t>
            </a:r>
            <a:endParaRPr lang="en-US"/>
          </a:p>
          <a:p>
            <a:pPr marL="0" lvl="0" indent="0" algn="l" rtl="0">
              <a:spcBef>
                <a:spcPts val="0"/>
              </a:spcBef>
              <a:spcAft>
                <a:spcPts val="0"/>
              </a:spcAft>
              <a:buNone/>
            </a:pPr>
            <a:r>
              <a:rPr lang="en-US"/>
              <a:t>&lt;say it&gt;</a:t>
            </a:r>
            <a:endParaRPr lang="en-US"/>
          </a:p>
          <a:p>
            <a:pPr marL="0" lvl="0" indent="0" algn="l" rtl="0">
              <a:spcBef>
                <a:spcPts val="0"/>
              </a:spcBef>
              <a:spcAft>
                <a:spcPts val="0"/>
              </a:spcAft>
              <a:buNone/>
            </a:pPr>
            <a:r>
              <a:rPr lang="en-US"/>
              <a:t>Where alpha reflects the influence of the most recent measurements on the estimated RTT; a typical value of alpha used in implementaitons is .125</a:t>
            </a:r>
            <a:endParaRPr lang="en-US"/>
          </a:p>
          <a:p>
            <a:pPr marL="0" lvl="0" indent="0" algn="l" rtl="0">
              <a:spcBef>
                <a:spcPts val="0"/>
              </a:spcBef>
              <a:spcAft>
                <a:spcPts val="0"/>
              </a:spcAft>
              <a:buNone/>
            </a:pPr>
          </a:p>
          <a:p>
            <a:pPr marL="0" lvl="0" indent="0" algn="l" rtl="0">
              <a:spcBef>
                <a:spcPts val="0"/>
              </a:spcBef>
              <a:spcAft>
                <a:spcPts val="0"/>
              </a:spcAft>
              <a:buNone/>
            </a:pPr>
            <a:r>
              <a:rPr lang="en-US"/>
              <a:t>The graph at the bottom show measured RTTs beween a host in the Massachusetts and a host in France, as well as the estimated, “smoothed”  RTT</a:t>
            </a:r>
            <a:endParaRPr lang="en-US"/>
          </a:p>
        </p:txBody>
      </p:sp>
      <p:sp>
        <p:nvSpPr>
          <p:cNvPr id="5328" name="Google Shape;5328;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49"/>
        <p:cNvGrpSpPr/>
        <p:nvPr/>
      </p:nvGrpSpPr>
      <p:grpSpPr>
        <a:xfrm>
          <a:off x="0" y="0"/>
          <a:ext cx="0" cy="0"/>
          <a:chOff x="0" y="0"/>
          <a:chExt cx="0" cy="0"/>
        </a:xfrm>
      </p:grpSpPr>
      <p:sp>
        <p:nvSpPr>
          <p:cNvPr id="5350" name="Google Shape;535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1" name="Google Shape;5351;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Given this value of the estimated RTT, TCP computes the timeout interval to be the estimated RTT plus a “safety margin”</a:t>
            </a:r>
            <a:endParaRPr lang="en-US"/>
          </a:p>
          <a:p>
            <a:pPr marL="0" lvl="0" indent="0" algn="l" rtl="0">
              <a:spcBef>
                <a:spcPts val="0"/>
              </a:spcBef>
              <a:spcAft>
                <a:spcPts val="0"/>
              </a:spcAft>
              <a:buNone/>
            </a:pPr>
            <a:r>
              <a:rPr lang="en-US"/>
              <a:t> </a:t>
            </a:r>
            <a:endParaRPr lang="en-US"/>
          </a:p>
          <a:p>
            <a:pPr marL="0" lvl="0" indent="0" algn="l" rtl="0">
              <a:spcBef>
                <a:spcPts val="0"/>
              </a:spcBef>
              <a:spcAft>
                <a:spcPts val="0"/>
              </a:spcAft>
              <a:buNone/>
            </a:pPr>
            <a:r>
              <a:rPr lang="en-US"/>
              <a:t>And the intuition is that if we are seeing a large variation in SAMPLERTT – the RTT estimates are fluctuating a lot - then we’ll want a larger savety margin</a:t>
            </a:r>
            <a:endParaRPr lang="en-US"/>
          </a:p>
          <a:p>
            <a:pPr marL="0" lvl="0" indent="0" algn="l" rtl="0">
              <a:spcBef>
                <a:spcPts val="0"/>
              </a:spcBef>
              <a:spcAft>
                <a:spcPts val="0"/>
              </a:spcAft>
              <a:buNone/>
            </a:pPr>
          </a:p>
          <a:p>
            <a:pPr marL="0" lvl="0" indent="0" algn="l" rtl="0">
              <a:spcBef>
                <a:spcPts val="0"/>
              </a:spcBef>
              <a:spcAft>
                <a:spcPts val="0"/>
              </a:spcAft>
              <a:buNone/>
            </a:pPr>
            <a:r>
              <a:rPr lang="en-US"/>
              <a:t>So TCP computes the Timeout interval to be the Estimated RTT plus 4 times a measure of deviation in the RTT.</a:t>
            </a:r>
            <a:endParaRPr lang="en-US"/>
          </a:p>
          <a:p>
            <a:pPr marL="0" lvl="0" indent="0" algn="l" rtl="0">
              <a:spcBef>
                <a:spcPts val="0"/>
              </a:spcBef>
              <a:spcAft>
                <a:spcPts val="0"/>
              </a:spcAft>
              <a:buNone/>
            </a:pPr>
          </a:p>
          <a:p>
            <a:pPr marL="0" lvl="0" indent="0" algn="l" rtl="0">
              <a:spcBef>
                <a:spcPts val="0"/>
              </a:spcBef>
              <a:spcAft>
                <a:spcPts val="0"/>
              </a:spcAft>
              <a:buNone/>
            </a:pPr>
            <a:r>
              <a:rPr lang="en-US"/>
              <a:t>The deviation in the RTT is computed as the eWMA of the difference between the most recently measured SampleRTT from the Estimated RTT</a:t>
            </a:r>
            <a:endParaRPr lang="en-US"/>
          </a:p>
        </p:txBody>
      </p:sp>
      <p:sp>
        <p:nvSpPr>
          <p:cNvPr id="5352" name="Google Shape;5352;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71"/>
        <p:cNvGrpSpPr/>
        <p:nvPr/>
      </p:nvGrpSpPr>
      <p:grpSpPr>
        <a:xfrm>
          <a:off x="0" y="0"/>
          <a:ext cx="0" cy="0"/>
          <a:chOff x="0" y="0"/>
          <a:chExt cx="0" cy="0"/>
        </a:xfrm>
      </p:grpSpPr>
      <p:sp>
        <p:nvSpPr>
          <p:cNvPr id="5372" name="Google Shape;5372;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3" name="Google Shape;5373;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Given these details of TCP sequence numbers, acks, and timers, we can now describe the big picture view of how the TCP sender and receiver operate</a:t>
            </a:r>
            <a:endParaRPr lang="en-US"/>
          </a:p>
          <a:p>
            <a:pPr marL="0" lvl="0" indent="0" algn="l" rtl="0">
              <a:spcBef>
                <a:spcPts val="0"/>
              </a:spcBef>
              <a:spcAft>
                <a:spcPts val="0"/>
              </a:spcAft>
              <a:buNone/>
            </a:pPr>
          </a:p>
          <a:p>
            <a:pPr marL="0" lvl="0" indent="0" algn="l" rtl="0">
              <a:spcBef>
                <a:spcPts val="0"/>
              </a:spcBef>
              <a:spcAft>
                <a:spcPts val="0"/>
              </a:spcAft>
              <a:buNone/>
            </a:pPr>
            <a:r>
              <a:rPr lang="en-US"/>
              <a:t>You can check out FSMs in book; let’s just give an English text description here and let’s start with the sender.</a:t>
            </a:r>
            <a:endParaRPr lang="en-US"/>
          </a:p>
          <a:p>
            <a:pPr marL="0" lvl="0" indent="0" algn="l" rtl="0">
              <a:spcBef>
                <a:spcPts val="0"/>
              </a:spcBef>
              <a:spcAft>
                <a:spcPts val="0"/>
              </a:spcAft>
              <a:buNone/>
            </a:pPr>
          </a:p>
        </p:txBody>
      </p:sp>
      <p:sp>
        <p:nvSpPr>
          <p:cNvPr id="5374" name="Google Shape;5374;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81"/>
        <p:cNvGrpSpPr/>
        <p:nvPr/>
      </p:nvGrpSpPr>
      <p:grpSpPr>
        <a:xfrm>
          <a:off x="0" y="0"/>
          <a:ext cx="0" cy="0"/>
          <a:chOff x="0" y="0"/>
          <a:chExt cx="0" cy="0"/>
        </a:xfrm>
      </p:grpSpPr>
      <p:sp>
        <p:nvSpPr>
          <p:cNvPr id="5382" name="Google Shape;5382;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3" name="Google Shape;5383;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Rather than immediately ACKnowledig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endParaRPr lang="en-US"/>
          </a:p>
        </p:txBody>
      </p:sp>
      <p:sp>
        <p:nvSpPr>
          <p:cNvPr id="5384" name="Google Shape;5384;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99"/>
        <p:cNvGrpSpPr/>
        <p:nvPr/>
      </p:nvGrpSpPr>
      <p:grpSpPr>
        <a:xfrm>
          <a:off x="0" y="0"/>
          <a:ext cx="0" cy="0"/>
          <a:chOff x="0" y="0"/>
          <a:chExt cx="0" cy="0"/>
        </a:xfrm>
      </p:grpSpPr>
      <p:sp>
        <p:nvSpPr>
          <p:cNvPr id="5400" name="Google Shape;5400;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1" name="Google Shape;5401;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 cement our understanding of TCP reliability, let’s look a a few retransmission scenarios</a:t>
            </a:r>
            <a:endParaRPr lang="en-US"/>
          </a:p>
          <a:p>
            <a:pPr marL="0" lvl="0" indent="0" algn="l" rtl="0">
              <a:spcBef>
                <a:spcPts val="0"/>
              </a:spcBef>
              <a:spcAft>
                <a:spcPts val="0"/>
              </a:spcAft>
              <a:buNone/>
            </a:pPr>
          </a:p>
          <a:p>
            <a:pPr marL="0" lvl="0" indent="0" algn="l" rtl="0">
              <a:spcBef>
                <a:spcPts val="0"/>
              </a:spcBef>
              <a:spcAft>
                <a:spcPts val="0"/>
              </a:spcAft>
              <a:buNone/>
            </a:pPr>
            <a:r>
              <a:rPr lang="en-US"/>
              <a:t>In the first case a TCP segments is transmited and the ACK is lost, and the TCP timeout mechanism results in another copy of being transmitted and then re-ACKed a the sender</a:t>
            </a:r>
            <a:endParaRPr lang="en-US"/>
          </a:p>
          <a:p>
            <a:pPr marL="0" lvl="0" indent="0" algn="l" rtl="0">
              <a:spcBef>
                <a:spcPts val="0"/>
              </a:spcBef>
              <a:spcAft>
                <a:spcPts val="0"/>
              </a:spcAft>
              <a:buNone/>
            </a:pPr>
          </a:p>
          <a:p>
            <a:pPr marL="0" lvl="0" indent="0" algn="l" rtl="0">
              <a:spcBef>
                <a:spcPts val="0"/>
              </a:spcBef>
              <a:spcAft>
                <a:spcPts val="0"/>
              </a:spcAft>
              <a:buNone/>
            </a:pPr>
            <a:r>
              <a:rPr lang="en-US"/>
              <a:t>In the second example two segments are sent and acknowledged, but there is a premature timeout e for the first segment, which is retransmitted.  Notet that when this retransmitted segment is received, the receiver has already received the first two segments, and so resends a cumulative ACK for both segments received so far, rather than an ACK for just this fist segment.</a:t>
            </a:r>
            <a:endParaRPr lang="en-US"/>
          </a:p>
        </p:txBody>
      </p:sp>
      <p:sp>
        <p:nvSpPr>
          <p:cNvPr id="5402" name="Google Shape;5402;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92"/>
        <p:cNvGrpSpPr/>
        <p:nvPr/>
      </p:nvGrpSpPr>
      <p:grpSpPr>
        <a:xfrm>
          <a:off x="0" y="0"/>
          <a:ext cx="0" cy="0"/>
          <a:chOff x="0" y="0"/>
          <a:chExt cx="0" cy="0"/>
        </a:xfrm>
      </p:grpSpPr>
      <p:sp>
        <p:nvSpPr>
          <p:cNvPr id="5493" name="Google Shape;549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4" name="Google Shape;549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endParaRPr lang="en-US"/>
          </a:p>
        </p:txBody>
      </p:sp>
      <p:sp>
        <p:nvSpPr>
          <p:cNvPr id="5495" name="Google Shape;5495;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6"/>
        <p:cNvGrpSpPr/>
        <p:nvPr/>
      </p:nvGrpSpPr>
      <p:grpSpPr>
        <a:xfrm>
          <a:off x="0" y="0"/>
          <a:ext cx="0" cy="0"/>
          <a:chOff x="0" y="0"/>
          <a:chExt cx="0" cy="0"/>
        </a:xfrm>
      </p:grpSpPr>
      <p:sp>
        <p:nvSpPr>
          <p:cNvPr id="817" name="Google Shape;8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19" name="Google Shape;81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32"/>
        <p:cNvGrpSpPr/>
        <p:nvPr/>
      </p:nvGrpSpPr>
      <p:grpSpPr>
        <a:xfrm>
          <a:off x="0" y="0"/>
          <a:ext cx="0" cy="0"/>
          <a:chOff x="0" y="0"/>
          <a:chExt cx="0" cy="0"/>
        </a:xfrm>
      </p:grpSpPr>
      <p:sp>
        <p:nvSpPr>
          <p:cNvPr id="5533" name="Google Shape;553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4" name="Google Shape;5534;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Let’s wrap up our study of TCP reliability by discussing an optimization to the original TCP known as TCP fast retransmit,</a:t>
            </a:r>
            <a:endParaRPr lang="en-US"/>
          </a:p>
          <a:p>
            <a:pPr marL="0" lvl="0" indent="0" algn="l" rtl="0">
              <a:spcBef>
                <a:spcPts val="0"/>
              </a:spcBef>
              <a:spcAft>
                <a:spcPts val="0"/>
              </a:spcAft>
              <a:buNone/>
            </a:pPr>
          </a:p>
          <a:p>
            <a:pPr marL="0" lvl="0" indent="0" algn="l" rtl="0">
              <a:spcBef>
                <a:spcPts val="0"/>
              </a:spcBef>
              <a:spcAft>
                <a:spcPts val="0"/>
              </a:spcAft>
              <a:buNone/>
            </a:pPr>
            <a:r>
              <a:rPr lang="en-US"/>
              <a:t>Take a look at this example on the right where 5 segments are transmitted and the second segment is lost.  In this case the TCP receiver sends an ACK 100 acknowledging the first received segment.</a:t>
            </a:r>
            <a:endParaRPr lang="en-US"/>
          </a:p>
          <a:p>
            <a:pPr marL="0" lvl="0" indent="0" algn="l" rtl="0">
              <a:spcBef>
                <a:spcPts val="0"/>
              </a:spcBef>
              <a:spcAft>
                <a:spcPts val="0"/>
              </a:spcAft>
              <a:buNone/>
            </a:pPr>
            <a:r>
              <a:rPr lang="en-US"/>
              <a:t>When the third segment arrives at the receiver, the TCP receiver sends another ACK 100 since the second segment has not arrived. And similarly for the 4</a:t>
            </a:r>
            <a:r>
              <a:rPr lang="en-US" baseline="30000"/>
              <a:t>th</a:t>
            </a:r>
            <a:r>
              <a:rPr lang="en-US"/>
              <a:t> and 5</a:t>
            </a:r>
            <a:r>
              <a:rPr lang="en-US" baseline="30000"/>
              <a:t>th</a:t>
            </a:r>
            <a:r>
              <a:rPr lang="en-US"/>
              <a:t> segments to arrive.</a:t>
            </a:r>
            <a:endParaRPr lang="en-US"/>
          </a:p>
          <a:p>
            <a:pPr marL="0" lvl="0" indent="0" algn="l" rtl="0">
              <a:spcBef>
                <a:spcPts val="0"/>
              </a:spcBef>
              <a:spcAft>
                <a:spcPts val="0"/>
              </a:spcAft>
              <a:buNone/>
            </a:pPr>
          </a:p>
          <a:p>
            <a:pPr marL="0" lvl="0" indent="0" algn="l" rtl="0">
              <a:spcBef>
                <a:spcPts val="0"/>
              </a:spcBef>
              <a:spcAft>
                <a:spcPts val="0"/>
              </a:spcAft>
              <a:buNone/>
            </a:pPr>
            <a:r>
              <a:rPr lang="en-US"/>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endParaRPr lang="en-US"/>
          </a:p>
          <a:p>
            <a:pPr marL="0" lvl="0" indent="0" algn="l" rtl="0">
              <a:spcBef>
                <a:spcPts val="0"/>
              </a:spcBef>
              <a:spcAft>
                <a:spcPts val="0"/>
              </a:spcAft>
              <a:buNone/>
            </a:pPr>
          </a:p>
          <a:p>
            <a:pPr marL="0" lvl="0" indent="0" algn="l" rtl="0">
              <a:spcBef>
                <a:spcPts val="0"/>
              </a:spcBef>
              <a:spcAft>
                <a:spcPts val="0"/>
              </a:spcAft>
              <a:buNone/>
            </a:pPr>
            <a:r>
              <a:rPr lang="en-US"/>
              <a:t>With fast retransmit, the arrival of three duplicate ACK causes the sender to retransmit its oldest unACKed segment, without waiting for a timeout event.  This allows TCP to recover more quickly from what is very likely a loss event</a:t>
            </a:r>
            <a:endParaRPr lang="en-US"/>
          </a:p>
          <a:p>
            <a:pPr marL="0" lvl="0" indent="0" algn="l" rtl="0">
              <a:spcBef>
                <a:spcPts val="0"/>
              </a:spcBef>
              <a:spcAft>
                <a:spcPts val="0"/>
              </a:spcAft>
              <a:buNone/>
            </a:pPr>
          </a:p>
          <a:p>
            <a:pPr marL="0" lvl="0" indent="0" algn="l" rtl="0">
              <a:spcBef>
                <a:spcPts val="0"/>
              </a:spcBef>
              <a:spcAft>
                <a:spcPts val="0"/>
              </a:spcAft>
              <a:buNone/>
            </a:pPr>
            <a:r>
              <a:rPr lang="en-US"/>
              <a:t>specifically that the second segment has been lost, since three higher -numbered segments were received</a:t>
            </a:r>
            <a:endParaRPr lang="en-US"/>
          </a:p>
        </p:txBody>
      </p:sp>
      <p:sp>
        <p:nvSpPr>
          <p:cNvPr id="5535" name="Google Shape;5535;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88"/>
        <p:cNvGrpSpPr/>
        <p:nvPr/>
      </p:nvGrpSpPr>
      <p:grpSpPr>
        <a:xfrm>
          <a:off x="0" y="0"/>
          <a:ext cx="0" cy="0"/>
          <a:chOff x="0" y="0"/>
          <a:chExt cx="0" cy="0"/>
        </a:xfrm>
      </p:grpSpPr>
      <p:sp>
        <p:nvSpPr>
          <p:cNvPr id="5589" name="Google Shape;558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0" name="Google Shape;5590;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91" name="Google Shape;5591;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97"/>
        <p:cNvGrpSpPr/>
        <p:nvPr/>
      </p:nvGrpSpPr>
      <p:grpSpPr>
        <a:xfrm>
          <a:off x="0" y="0"/>
          <a:ext cx="0" cy="0"/>
          <a:chOff x="0" y="0"/>
          <a:chExt cx="0" cy="0"/>
        </a:xfrm>
      </p:grpSpPr>
      <p:sp>
        <p:nvSpPr>
          <p:cNvPr id="5598" name="Google Shape;5598;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9" name="Google Shape;5599;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(Presuming an intro)</a:t>
            </a:r>
            <a:endParaRPr lang="en-US"/>
          </a:p>
          <a:p>
            <a:pPr marL="0" lvl="0" indent="0" algn="l" rtl="0">
              <a:spcBef>
                <a:spcPts val="0"/>
              </a:spcBef>
              <a:spcAft>
                <a:spcPts val="0"/>
              </a:spcAft>
              <a:buNone/>
            </a:pPr>
          </a:p>
          <a:p>
            <a:pPr marL="0" lvl="0" indent="0" algn="l" rtl="0">
              <a:spcBef>
                <a:spcPts val="0"/>
              </a:spcBef>
              <a:spcAft>
                <a:spcPts val="0"/>
              </a:spcAft>
              <a:buNone/>
            </a:pPr>
            <a:r>
              <a:rPr lang="en-US"/>
              <a:t>Before diving into the details of TCP flow control, let’s first get the general context and motivate the need for flow control.</a:t>
            </a:r>
            <a:endParaRPr lang="en-US"/>
          </a:p>
          <a:p>
            <a:pPr marL="0" lvl="0" indent="0" algn="l" rtl="0">
              <a:spcBef>
                <a:spcPts val="0"/>
              </a:spcBef>
              <a:spcAft>
                <a:spcPts val="0"/>
              </a:spcAft>
              <a:buNone/>
            </a:pPr>
          </a:p>
          <a:p>
            <a:pPr marL="0" lvl="0" indent="0" algn="l" rtl="0">
              <a:spcBef>
                <a:spcPts val="0"/>
              </a:spcBef>
              <a:spcAft>
                <a:spcPts val="0"/>
              </a:spcAft>
              <a:buNone/>
            </a:pPr>
            <a:r>
              <a:rPr lang="en-US"/>
              <a:t>This diagram show a typical transport-layer implementation</a:t>
            </a:r>
            <a:endParaRPr lang="en-US"/>
          </a:p>
          <a:p>
            <a:pPr marL="0" lvl="0" indent="0" algn="l" rtl="0">
              <a:spcBef>
                <a:spcPts val="0"/>
              </a:spcBef>
              <a:spcAft>
                <a:spcPts val="0"/>
              </a:spcAft>
              <a:buNone/>
            </a:pPr>
          </a:p>
          <a:p>
            <a:pPr marL="171450" lvl="0" indent="-171450" algn="l" rtl="0">
              <a:spcBef>
                <a:spcPts val="0"/>
              </a:spcBef>
              <a:spcAft>
                <a:spcPts val="0"/>
              </a:spcAft>
              <a:buClr>
                <a:schemeClr val="dk1"/>
              </a:buClr>
              <a:buSzPts val="1200"/>
              <a:buFont typeface="Arial" panose="020B0604020202020204"/>
              <a:buChar char="•"/>
            </a:pPr>
            <a:r>
              <a:rPr lang="en-US"/>
              <a:t>A segment is brought up the protocol stack to the transport layer, and the segment’s payload is removed from the segment and written INTO  socket buffers.</a:t>
            </a:r>
            <a:endParaRPr lang="en-US"/>
          </a:p>
          <a:p>
            <a:pPr marL="171450" lvl="0" indent="-95250" algn="l" rtl="0">
              <a:spcBef>
                <a:spcPts val="0"/>
              </a:spcBef>
              <a:spcAft>
                <a:spcPts val="0"/>
              </a:spcAft>
              <a:buClr>
                <a:schemeClr val="dk1"/>
              </a:buClr>
              <a:buSzPts val="1200"/>
              <a:buFont typeface="Arial" panose="020B0604020202020204"/>
              <a:buNone/>
            </a:pPr>
          </a:p>
          <a:p>
            <a:pPr marL="171450" lvl="0" indent="-171450" algn="l" rtl="0">
              <a:spcBef>
                <a:spcPts val="0"/>
              </a:spcBef>
              <a:spcAft>
                <a:spcPts val="0"/>
              </a:spcAft>
              <a:buClr>
                <a:schemeClr val="dk1"/>
              </a:buClr>
              <a:buSzPts val="1200"/>
              <a:buFont typeface="Arial" panose="020B0604020202020204"/>
              <a:buChar char="•"/>
            </a:pPr>
            <a:r>
              <a:rPr lang="en-US"/>
              <a:t>How does data get taken OUT of socket buffers?  By applications performing socket reads, as we learned in Chapter 2.</a:t>
            </a:r>
            <a:endParaRPr lang="en-US"/>
          </a:p>
          <a:p>
            <a:pPr marL="0" lvl="0" indent="0" algn="l" rtl="0">
              <a:spcBef>
                <a:spcPts val="0"/>
              </a:spcBef>
              <a:spcAft>
                <a:spcPts val="0"/>
              </a:spcAft>
              <a:buNone/>
            </a:pPr>
          </a:p>
          <a:p>
            <a:pPr marL="0" lvl="0" indent="0" algn="l" rtl="0">
              <a:spcBef>
                <a:spcPts val="0"/>
              </a:spcBef>
              <a:spcAft>
                <a:spcPts val="0"/>
              </a:spcAft>
              <a:buNone/>
            </a:pPr>
            <a:r>
              <a:rPr lang="en-US"/>
              <a:t>And so the question is “</a:t>
            </a: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if network layer delivers data faster than an application-layer process removes data from socket buffers?”</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Let’s watch a video of what happens when things arrive  way too fast to fast to be processed.</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&lt;video&gt;.   (I love that video).   Another human analogy showing the need for flow control is the saying – to use some English slang -  “no one can drink from a firehose”</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Flow control is a mechanism to the calamity of a receiver being over-run by a sender that is sending too fast – it allows the RECEIVER to explictly control the SENDER so sender won’t overflow receiver’s buffer by transmitting too much, too fast </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p:txBody>
      </p:sp>
      <p:sp>
        <p:nvSpPr>
          <p:cNvPr id="5600" name="Google Shape;5600;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49"/>
        <p:cNvGrpSpPr/>
        <p:nvPr/>
      </p:nvGrpSpPr>
      <p:grpSpPr>
        <a:xfrm>
          <a:off x="0" y="0"/>
          <a:ext cx="0" cy="0"/>
          <a:chOff x="0" y="0"/>
          <a:chExt cx="0" cy="0"/>
        </a:xfrm>
      </p:grpSpPr>
      <p:sp>
        <p:nvSpPr>
          <p:cNvPr id="5650" name="Google Shape;565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1" name="Google Shape;5651;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(Presuming an intro)</a:t>
            </a:r>
            <a:endParaRPr lang="en-US"/>
          </a:p>
          <a:p>
            <a:pPr marL="0" lvl="0" indent="0" algn="l" rtl="0">
              <a:spcBef>
                <a:spcPts val="0"/>
              </a:spcBef>
              <a:spcAft>
                <a:spcPts val="0"/>
              </a:spcAft>
              <a:buNone/>
            </a:pPr>
          </a:p>
          <a:p>
            <a:pPr marL="0" lvl="0" indent="0" algn="l" rtl="0">
              <a:spcBef>
                <a:spcPts val="0"/>
              </a:spcBef>
              <a:spcAft>
                <a:spcPts val="0"/>
              </a:spcAft>
              <a:buNone/>
            </a:pPr>
            <a:r>
              <a:rPr lang="en-US"/>
              <a:t>Before diving into the details of TCP flow control, let’s first get the general context and motivate the need for flow control.</a:t>
            </a:r>
            <a:endParaRPr lang="en-US"/>
          </a:p>
          <a:p>
            <a:pPr marL="0" lvl="0" indent="0" algn="l" rtl="0">
              <a:spcBef>
                <a:spcPts val="0"/>
              </a:spcBef>
              <a:spcAft>
                <a:spcPts val="0"/>
              </a:spcAft>
              <a:buNone/>
            </a:pPr>
          </a:p>
          <a:p>
            <a:pPr marL="0" lvl="0" indent="0" algn="l" rtl="0">
              <a:spcBef>
                <a:spcPts val="0"/>
              </a:spcBef>
              <a:spcAft>
                <a:spcPts val="0"/>
              </a:spcAft>
              <a:buNone/>
            </a:pPr>
            <a:r>
              <a:rPr lang="en-US"/>
              <a:t>This diagram show a typical transport-layer implementation</a:t>
            </a:r>
            <a:endParaRPr lang="en-US"/>
          </a:p>
          <a:p>
            <a:pPr marL="0" lvl="0" indent="0" algn="l" rtl="0">
              <a:spcBef>
                <a:spcPts val="0"/>
              </a:spcBef>
              <a:spcAft>
                <a:spcPts val="0"/>
              </a:spcAft>
              <a:buNone/>
            </a:pPr>
          </a:p>
          <a:p>
            <a:pPr marL="171450" lvl="0" indent="-171450" algn="l" rtl="0">
              <a:spcBef>
                <a:spcPts val="0"/>
              </a:spcBef>
              <a:spcAft>
                <a:spcPts val="0"/>
              </a:spcAft>
              <a:buClr>
                <a:schemeClr val="dk1"/>
              </a:buClr>
              <a:buSzPts val="1200"/>
              <a:buFont typeface="Arial" panose="020B0604020202020204"/>
              <a:buChar char="•"/>
            </a:pPr>
            <a:r>
              <a:rPr lang="en-US"/>
              <a:t>A segment is brought up the protocol stack to the transport layer, and the segment’s payload is removed from the segment and written INTO  socket buffers.</a:t>
            </a:r>
            <a:endParaRPr lang="en-US"/>
          </a:p>
          <a:p>
            <a:pPr marL="171450" lvl="0" indent="-95250" algn="l" rtl="0">
              <a:spcBef>
                <a:spcPts val="0"/>
              </a:spcBef>
              <a:spcAft>
                <a:spcPts val="0"/>
              </a:spcAft>
              <a:buClr>
                <a:schemeClr val="dk1"/>
              </a:buClr>
              <a:buSzPts val="1200"/>
              <a:buFont typeface="Arial" panose="020B0604020202020204"/>
              <a:buNone/>
            </a:pPr>
          </a:p>
          <a:p>
            <a:pPr marL="171450" lvl="0" indent="-171450" algn="l" rtl="0">
              <a:spcBef>
                <a:spcPts val="0"/>
              </a:spcBef>
              <a:spcAft>
                <a:spcPts val="0"/>
              </a:spcAft>
              <a:buClr>
                <a:schemeClr val="dk1"/>
              </a:buClr>
              <a:buSzPts val="1200"/>
              <a:buFont typeface="Arial" panose="020B0604020202020204"/>
              <a:buChar char="•"/>
            </a:pPr>
            <a:r>
              <a:rPr lang="en-US"/>
              <a:t>How does data get taken OUT of socket buffers?  By applications performing socket reads, as we learned in Chapter 2.</a:t>
            </a:r>
            <a:endParaRPr lang="en-US"/>
          </a:p>
          <a:p>
            <a:pPr marL="0" lvl="0" indent="0" algn="l" rtl="0">
              <a:spcBef>
                <a:spcPts val="0"/>
              </a:spcBef>
              <a:spcAft>
                <a:spcPts val="0"/>
              </a:spcAft>
              <a:buNone/>
            </a:pPr>
          </a:p>
          <a:p>
            <a:pPr marL="0" lvl="0" indent="0" algn="l" rtl="0">
              <a:spcBef>
                <a:spcPts val="0"/>
              </a:spcBef>
              <a:spcAft>
                <a:spcPts val="0"/>
              </a:spcAft>
              <a:buNone/>
            </a:pPr>
            <a:r>
              <a:rPr lang="en-US"/>
              <a:t>And so the question is “</a:t>
            </a: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if network layer delivers data faster than an application-layer process removes data from socket buffers?”</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Let’s watch a video of what happens when things arrive  way too fast to fast to be processed.</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&lt;video&gt;.   (I love that video).   Another human analogy showing the need for flow control is the saying – to use some English slang -  “no one can drink from a firehose”</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Flow control is a mechanism to the calamity of a receiver being over-run by a sender that is sending too fast – it allows the RECEIVER to explictly control the SENDER so sender won’t overflow receiver’s buffer by transmitting too much, too fast </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p:txBody>
      </p:sp>
      <p:sp>
        <p:nvSpPr>
          <p:cNvPr id="5652" name="Google Shape;5652;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03"/>
        <p:cNvGrpSpPr/>
        <p:nvPr/>
      </p:nvGrpSpPr>
      <p:grpSpPr>
        <a:xfrm>
          <a:off x="0" y="0"/>
          <a:ext cx="0" cy="0"/>
          <a:chOff x="0" y="0"/>
          <a:chExt cx="0" cy="0"/>
        </a:xfrm>
      </p:grpSpPr>
      <p:sp>
        <p:nvSpPr>
          <p:cNvPr id="5704" name="Google Shape;5704;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5" name="Google Shape;5705;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(Presuming an intro)</a:t>
            </a:r>
            <a:endParaRPr lang="en-US"/>
          </a:p>
          <a:p>
            <a:pPr marL="0" lvl="0" indent="0" algn="l" rtl="0">
              <a:spcBef>
                <a:spcPts val="0"/>
              </a:spcBef>
              <a:spcAft>
                <a:spcPts val="0"/>
              </a:spcAft>
              <a:buNone/>
            </a:pPr>
          </a:p>
          <a:p>
            <a:pPr marL="0" lvl="0" indent="0" algn="l" rtl="0">
              <a:spcBef>
                <a:spcPts val="0"/>
              </a:spcBef>
              <a:spcAft>
                <a:spcPts val="0"/>
              </a:spcAft>
              <a:buNone/>
            </a:pPr>
            <a:r>
              <a:rPr lang="en-US"/>
              <a:t>Before diving into the details of TCP flow control, let’s first get the general context and motivate the need for flow control.</a:t>
            </a:r>
            <a:endParaRPr lang="en-US"/>
          </a:p>
          <a:p>
            <a:pPr marL="0" lvl="0" indent="0" algn="l" rtl="0">
              <a:spcBef>
                <a:spcPts val="0"/>
              </a:spcBef>
              <a:spcAft>
                <a:spcPts val="0"/>
              </a:spcAft>
              <a:buNone/>
            </a:pPr>
          </a:p>
          <a:p>
            <a:pPr marL="0" lvl="0" indent="0" algn="l" rtl="0">
              <a:spcBef>
                <a:spcPts val="0"/>
              </a:spcBef>
              <a:spcAft>
                <a:spcPts val="0"/>
              </a:spcAft>
              <a:buNone/>
            </a:pPr>
            <a:r>
              <a:rPr lang="en-US"/>
              <a:t>This diagram show a typical transport-layer implementation</a:t>
            </a:r>
            <a:endParaRPr lang="en-US"/>
          </a:p>
          <a:p>
            <a:pPr marL="0" lvl="0" indent="0" algn="l" rtl="0">
              <a:spcBef>
                <a:spcPts val="0"/>
              </a:spcBef>
              <a:spcAft>
                <a:spcPts val="0"/>
              </a:spcAft>
              <a:buNone/>
            </a:pPr>
          </a:p>
          <a:p>
            <a:pPr marL="171450" lvl="0" indent="-171450" algn="l" rtl="0">
              <a:spcBef>
                <a:spcPts val="0"/>
              </a:spcBef>
              <a:spcAft>
                <a:spcPts val="0"/>
              </a:spcAft>
              <a:buClr>
                <a:schemeClr val="dk1"/>
              </a:buClr>
              <a:buSzPts val="1200"/>
              <a:buFont typeface="Arial" panose="020B0604020202020204"/>
              <a:buChar char="•"/>
            </a:pPr>
            <a:r>
              <a:rPr lang="en-US"/>
              <a:t>A segment is brought up the protocol stack to the transport layer, and the segment’s payload is removed from the segment and written INTO  socket buffers.</a:t>
            </a:r>
            <a:endParaRPr lang="en-US"/>
          </a:p>
          <a:p>
            <a:pPr marL="171450" lvl="0" indent="-95250" algn="l" rtl="0">
              <a:spcBef>
                <a:spcPts val="0"/>
              </a:spcBef>
              <a:spcAft>
                <a:spcPts val="0"/>
              </a:spcAft>
              <a:buClr>
                <a:schemeClr val="dk1"/>
              </a:buClr>
              <a:buSzPts val="1200"/>
              <a:buFont typeface="Arial" panose="020B0604020202020204"/>
              <a:buNone/>
            </a:pPr>
          </a:p>
          <a:p>
            <a:pPr marL="171450" lvl="0" indent="-171450" algn="l" rtl="0">
              <a:spcBef>
                <a:spcPts val="0"/>
              </a:spcBef>
              <a:spcAft>
                <a:spcPts val="0"/>
              </a:spcAft>
              <a:buClr>
                <a:schemeClr val="dk1"/>
              </a:buClr>
              <a:buSzPts val="1200"/>
              <a:buFont typeface="Arial" panose="020B0604020202020204"/>
              <a:buChar char="•"/>
            </a:pPr>
            <a:r>
              <a:rPr lang="en-US"/>
              <a:t>How does data get taken OUT of socket buffers?  By applications performing socket reads, as we learned in Chapter 2.</a:t>
            </a:r>
            <a:endParaRPr lang="en-US"/>
          </a:p>
          <a:p>
            <a:pPr marL="0" lvl="0" indent="0" algn="l" rtl="0">
              <a:spcBef>
                <a:spcPts val="0"/>
              </a:spcBef>
              <a:spcAft>
                <a:spcPts val="0"/>
              </a:spcAft>
              <a:buNone/>
            </a:pPr>
          </a:p>
          <a:p>
            <a:pPr marL="0" lvl="0" indent="0" algn="l" rtl="0">
              <a:spcBef>
                <a:spcPts val="0"/>
              </a:spcBef>
              <a:spcAft>
                <a:spcPts val="0"/>
              </a:spcAft>
              <a:buNone/>
            </a:pPr>
            <a:r>
              <a:rPr lang="en-US"/>
              <a:t>And so the question is “</a:t>
            </a: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if network layer delivers data faster than an application-layer process removes data from socket buffers?”</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Let’s watch a video of what happens when things arrive  way too fast to fast to be processed.</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&lt;video&gt;.   (I love that video).   Another human analogy showing the need for flow control is the saying – to use some English slang -  “no one can drink from a firehose”</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Flow control is a mechanism to the calamity of a receiver being over-run by a sender that is sending too fast – it allows the RECEIVER to explictly control the SENDER so sender won’t overflow receiver’s buffer by transmitting too much, too fast </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p:txBody>
      </p:sp>
      <p:sp>
        <p:nvSpPr>
          <p:cNvPr id="5706" name="Google Shape;5706;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66"/>
        <p:cNvGrpSpPr/>
        <p:nvPr/>
      </p:nvGrpSpPr>
      <p:grpSpPr>
        <a:xfrm>
          <a:off x="0" y="0"/>
          <a:ext cx="0" cy="0"/>
          <a:chOff x="0" y="0"/>
          <a:chExt cx="0" cy="0"/>
        </a:xfrm>
      </p:grpSpPr>
      <p:sp>
        <p:nvSpPr>
          <p:cNvPr id="5767" name="Google Shape;5767;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8" name="Google Shape;5768;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(Presuming an intro)</a:t>
            </a:r>
            <a:endParaRPr lang="en-US"/>
          </a:p>
          <a:p>
            <a:pPr marL="0" lvl="0" indent="0" algn="l" rtl="0">
              <a:spcBef>
                <a:spcPts val="0"/>
              </a:spcBef>
              <a:spcAft>
                <a:spcPts val="0"/>
              </a:spcAft>
              <a:buNone/>
            </a:pPr>
          </a:p>
          <a:p>
            <a:pPr marL="0" lvl="0" indent="0" algn="l" rtl="0">
              <a:spcBef>
                <a:spcPts val="0"/>
              </a:spcBef>
              <a:spcAft>
                <a:spcPts val="0"/>
              </a:spcAft>
              <a:buNone/>
            </a:pPr>
            <a:r>
              <a:rPr lang="en-US"/>
              <a:t>Before diving into the details of TCP flow control, let’s first get the general context and motivate the need for flow control.</a:t>
            </a:r>
            <a:endParaRPr lang="en-US"/>
          </a:p>
          <a:p>
            <a:pPr marL="0" lvl="0" indent="0" algn="l" rtl="0">
              <a:spcBef>
                <a:spcPts val="0"/>
              </a:spcBef>
              <a:spcAft>
                <a:spcPts val="0"/>
              </a:spcAft>
              <a:buNone/>
            </a:pPr>
          </a:p>
          <a:p>
            <a:pPr marL="0" lvl="0" indent="0" algn="l" rtl="0">
              <a:spcBef>
                <a:spcPts val="0"/>
              </a:spcBef>
              <a:spcAft>
                <a:spcPts val="0"/>
              </a:spcAft>
              <a:buNone/>
            </a:pPr>
            <a:r>
              <a:rPr lang="en-US"/>
              <a:t>This diagram show a typical transport-layer implementation</a:t>
            </a:r>
            <a:endParaRPr lang="en-US"/>
          </a:p>
          <a:p>
            <a:pPr marL="0" lvl="0" indent="0" algn="l" rtl="0">
              <a:spcBef>
                <a:spcPts val="0"/>
              </a:spcBef>
              <a:spcAft>
                <a:spcPts val="0"/>
              </a:spcAft>
              <a:buNone/>
            </a:pPr>
          </a:p>
          <a:p>
            <a:pPr marL="171450" lvl="0" indent="-171450" algn="l" rtl="0">
              <a:spcBef>
                <a:spcPts val="0"/>
              </a:spcBef>
              <a:spcAft>
                <a:spcPts val="0"/>
              </a:spcAft>
              <a:buClr>
                <a:schemeClr val="dk1"/>
              </a:buClr>
              <a:buSzPts val="1200"/>
              <a:buFont typeface="Arial" panose="020B0604020202020204"/>
              <a:buChar char="•"/>
            </a:pPr>
            <a:r>
              <a:rPr lang="en-US"/>
              <a:t>A segment is brought up the protocol stack to the transport layer, and the segment’s payload is removed from the segment and written INTO  socket buffers.</a:t>
            </a:r>
            <a:endParaRPr lang="en-US"/>
          </a:p>
          <a:p>
            <a:pPr marL="171450" lvl="0" indent="-95250" algn="l" rtl="0">
              <a:spcBef>
                <a:spcPts val="0"/>
              </a:spcBef>
              <a:spcAft>
                <a:spcPts val="0"/>
              </a:spcAft>
              <a:buClr>
                <a:schemeClr val="dk1"/>
              </a:buClr>
              <a:buSzPts val="1200"/>
              <a:buFont typeface="Arial" panose="020B0604020202020204"/>
              <a:buNone/>
            </a:pPr>
          </a:p>
          <a:p>
            <a:pPr marL="171450" lvl="0" indent="-171450" algn="l" rtl="0">
              <a:spcBef>
                <a:spcPts val="0"/>
              </a:spcBef>
              <a:spcAft>
                <a:spcPts val="0"/>
              </a:spcAft>
              <a:buClr>
                <a:schemeClr val="dk1"/>
              </a:buClr>
              <a:buSzPts val="1200"/>
              <a:buFont typeface="Arial" panose="020B0604020202020204"/>
              <a:buChar char="•"/>
            </a:pPr>
            <a:r>
              <a:rPr lang="en-US"/>
              <a:t>How does data get taken OUT of socket buffers?  By applications performing socket reads, as we learned in Chapter 2.</a:t>
            </a:r>
            <a:endParaRPr lang="en-US"/>
          </a:p>
          <a:p>
            <a:pPr marL="0" lvl="0" indent="0" algn="l" rtl="0">
              <a:spcBef>
                <a:spcPts val="0"/>
              </a:spcBef>
              <a:spcAft>
                <a:spcPts val="0"/>
              </a:spcAft>
              <a:buNone/>
            </a:pPr>
          </a:p>
          <a:p>
            <a:pPr marL="0" lvl="0" indent="0" algn="l" rtl="0">
              <a:spcBef>
                <a:spcPts val="0"/>
              </a:spcBef>
              <a:spcAft>
                <a:spcPts val="0"/>
              </a:spcAft>
              <a:buNone/>
            </a:pPr>
            <a:r>
              <a:rPr lang="en-US"/>
              <a:t>And so the question is “</a:t>
            </a: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if network layer delivers data faster than an application-layer process removes data from socket buffers?”</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Let’s watch a video of what happens when things arrive  way too fast to fast to be processed.</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&lt;video&gt;.   (I love that video).   Another human analogy showing the need for flow control is the saying – to use some English slang -  “no one can drink from a firehose”</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Flow control is a mechanism to the calamity of a receiver being over-run by a sender that is sending too fast – it allows the RECEIVER to explictly control the SENDER so sender won’t overflow receiver’s buffer by transmitting too much, too fast </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p:txBody>
      </p:sp>
      <p:sp>
        <p:nvSpPr>
          <p:cNvPr id="5769" name="Google Shape;5769;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22"/>
        <p:cNvGrpSpPr/>
        <p:nvPr/>
      </p:nvGrpSpPr>
      <p:grpSpPr>
        <a:xfrm>
          <a:off x="0" y="0"/>
          <a:ext cx="0" cy="0"/>
          <a:chOff x="0" y="0"/>
          <a:chExt cx="0" cy="0"/>
        </a:xfrm>
      </p:grpSpPr>
      <p:sp>
        <p:nvSpPr>
          <p:cNvPr id="5823" name="Google Shape;5823;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4" name="Google Shape;5824;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how TCP implement flow control.  The basic idea is simple – the receiver informs the sender how much free buffer space there is, and the sender is limited to send no more than this amount of data.  That the value o RWND in the diagram to the right.</a:t>
            </a:r>
            <a:endParaRPr lang="en-US"/>
          </a:p>
          <a:p>
            <a:pPr marL="0" lvl="0" indent="0" algn="l" rtl="0">
              <a:spcBef>
                <a:spcPts val="0"/>
              </a:spcBef>
              <a:spcAft>
                <a:spcPts val="0"/>
              </a:spcAft>
              <a:buNone/>
            </a:pPr>
          </a:p>
          <a:p>
            <a:pPr marL="0" lvl="0" indent="0" algn="l" rtl="0">
              <a:spcBef>
                <a:spcPts val="0"/>
              </a:spcBef>
              <a:spcAft>
                <a:spcPts val="0"/>
              </a:spcAft>
              <a:buNone/>
            </a:pPr>
            <a:r>
              <a:rPr lang="en-US"/>
              <a:t>This information is carried from the receiver to the sender in the “receiver advertised window” (do a PIP of header) in the TCP header, and the value will change as the amount of free buffer space fluctuates over time. </a:t>
            </a:r>
            <a:endParaRPr lang="en-US"/>
          </a:p>
          <a:p>
            <a:pPr marL="0" lvl="0" indent="0" algn="l" rtl="0">
              <a:spcBef>
                <a:spcPts val="0"/>
              </a:spcBef>
              <a:spcAft>
                <a:spcPts val="0"/>
              </a:spcAft>
              <a:buNone/>
            </a:pPr>
          </a:p>
          <a:p>
            <a:pPr marL="0" lvl="0" indent="0" algn="l" rtl="0">
              <a:spcBef>
                <a:spcPts val="0"/>
              </a:spcBef>
              <a:spcAft>
                <a:spcPts val="0"/>
              </a:spcAft>
              <a:buNone/>
            </a:pPr>
          </a:p>
        </p:txBody>
      </p:sp>
      <p:sp>
        <p:nvSpPr>
          <p:cNvPr id="5825" name="Google Shape;5825;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56"/>
        <p:cNvGrpSpPr/>
        <p:nvPr/>
      </p:nvGrpSpPr>
      <p:grpSpPr>
        <a:xfrm>
          <a:off x="0" y="0"/>
          <a:ext cx="0" cy="0"/>
          <a:chOff x="0" y="0"/>
          <a:chExt cx="0" cy="0"/>
        </a:xfrm>
      </p:grpSpPr>
      <p:sp>
        <p:nvSpPr>
          <p:cNvPr id="5857" name="Google Shape;5857;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8" name="Google Shape;5858;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how TCP implement flow control.  The basic idea is simple – the receiver informs the sender how much free buffer space there is, and the sender is limited to send no more than this amount of data.  That the value o RWND in the diagram to the right.</a:t>
            </a:r>
            <a:endParaRPr lang="en-US"/>
          </a:p>
          <a:p>
            <a:pPr marL="0" lvl="0" indent="0" algn="l" rtl="0">
              <a:spcBef>
                <a:spcPts val="0"/>
              </a:spcBef>
              <a:spcAft>
                <a:spcPts val="0"/>
              </a:spcAft>
              <a:buNone/>
            </a:pPr>
          </a:p>
          <a:p>
            <a:pPr marL="0" lvl="0" indent="0" algn="l" rtl="0">
              <a:spcBef>
                <a:spcPts val="0"/>
              </a:spcBef>
              <a:spcAft>
                <a:spcPts val="0"/>
              </a:spcAft>
              <a:buNone/>
            </a:pPr>
            <a:r>
              <a:rPr lang="en-US"/>
              <a:t>This information is carried from the receiver to the sender in the “receiver advertised window” (do a PIP of header) in the TCP header, and the value will change as the amount of free buffer space fluctuates over time. </a:t>
            </a:r>
            <a:endParaRPr lang="en-US"/>
          </a:p>
          <a:p>
            <a:pPr marL="0" lvl="0" indent="0" algn="l" rtl="0">
              <a:spcBef>
                <a:spcPts val="0"/>
              </a:spcBef>
              <a:spcAft>
                <a:spcPts val="0"/>
              </a:spcAft>
              <a:buNone/>
            </a:pPr>
          </a:p>
          <a:p>
            <a:pPr marL="0" lvl="0" indent="0" algn="l" rtl="0">
              <a:spcBef>
                <a:spcPts val="0"/>
              </a:spcBef>
              <a:spcAft>
                <a:spcPts val="0"/>
              </a:spcAft>
              <a:buNone/>
            </a:pPr>
          </a:p>
        </p:txBody>
      </p:sp>
      <p:sp>
        <p:nvSpPr>
          <p:cNvPr id="5859" name="Google Shape;5859;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80"/>
        <p:cNvGrpSpPr/>
        <p:nvPr/>
      </p:nvGrpSpPr>
      <p:grpSpPr>
        <a:xfrm>
          <a:off x="0" y="0"/>
          <a:ext cx="0" cy="0"/>
          <a:chOff x="0" y="0"/>
          <a:chExt cx="0" cy="0"/>
        </a:xfrm>
      </p:grpSpPr>
      <p:sp>
        <p:nvSpPr>
          <p:cNvPr id="5881" name="Google Shape;5881;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2" name="Google Shape;5882;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The other TCP topic we’ll want to consider here is that of “connection  management”</a:t>
            </a:r>
            <a:endParaRPr lang="en-US"/>
          </a:p>
          <a:p>
            <a:pPr marL="0" lvl="0" indent="0" algn="l" rtl="0">
              <a:spcBef>
                <a:spcPts val="0"/>
              </a:spcBef>
              <a:spcAft>
                <a:spcPts val="0"/>
              </a:spcAft>
              <a:buNone/>
            </a:pPr>
          </a:p>
          <a:p>
            <a:pPr marL="0" lvl="0" indent="0" algn="l" rtl="0">
              <a:spcBef>
                <a:spcPts val="0"/>
              </a:spcBef>
              <a:spcAft>
                <a:spcPts val="0"/>
              </a:spcAft>
              <a:buClr>
                <a:schemeClr val="dk1"/>
              </a:buClr>
              <a:buSzPts val="1200"/>
              <a:buFont typeface="Arial" panose="020B0604020202020204"/>
              <a:buNone/>
            </a:pPr>
            <a:r>
              <a:rPr lang="en-US"/>
              <a:t>The TCP sender and reciver have a number of pieces of shared state that they must establish before actually communication</a:t>
            </a:r>
            <a:endParaRPr lang="en-US"/>
          </a:p>
          <a:p>
            <a:pPr marL="171450" lvl="0" indent="-171450" algn="l" rtl="0">
              <a:spcBef>
                <a:spcPts val="0"/>
              </a:spcBef>
              <a:spcAft>
                <a:spcPts val="0"/>
              </a:spcAft>
              <a:buClr>
                <a:schemeClr val="dk1"/>
              </a:buClr>
              <a:buSzPts val="1200"/>
              <a:buFont typeface="Arial" panose="020B0604020202020204"/>
              <a:buChar char="•"/>
            </a:pPr>
            <a:r>
              <a:rPr lang="en-US"/>
              <a:t>FIRST theym ust both agree that they WANT to communicate with each other</a:t>
            </a:r>
            <a:endParaRPr lang="en-US"/>
          </a:p>
          <a:p>
            <a:pPr marL="171450" lvl="0" indent="-171450" algn="l" rtl="0">
              <a:spcBef>
                <a:spcPts val="0"/>
              </a:spcBef>
              <a:spcAft>
                <a:spcPts val="0"/>
              </a:spcAft>
              <a:buClr>
                <a:schemeClr val="dk1"/>
              </a:buClr>
              <a:buSzPts val="1200"/>
              <a:buFont typeface="Arial" panose="020B0604020202020204"/>
              <a:buChar char="•"/>
            </a:pPr>
            <a:r>
              <a:rPr lang="en-US"/>
              <a:t>Secondly there are connection parameters – the initial sequence number and the initial receiver-advertised bufferspace that they’ll want to agree on</a:t>
            </a:r>
            <a:endParaRPr lang="en-US"/>
          </a:p>
          <a:p>
            <a:pPr marL="171450" lvl="0" indent="-95250" algn="l" rtl="0">
              <a:spcBef>
                <a:spcPts val="0"/>
              </a:spcBef>
              <a:spcAft>
                <a:spcPts val="0"/>
              </a:spcAft>
              <a:buClr>
                <a:schemeClr val="dk1"/>
              </a:buClr>
              <a:buSzPts val="1200"/>
              <a:buFont typeface="Arial" panose="020B0604020202020204"/>
              <a:buNone/>
            </a:pPr>
          </a:p>
          <a:p>
            <a:pPr marL="0" lvl="0" indent="0" algn="l" rtl="0">
              <a:spcBef>
                <a:spcPts val="0"/>
              </a:spcBef>
              <a:spcAft>
                <a:spcPts val="0"/>
              </a:spcAft>
              <a:buClr>
                <a:schemeClr val="dk1"/>
              </a:buClr>
              <a:buSzPts val="1200"/>
              <a:buFont typeface="Arial" panose="020B0604020202020204"/>
              <a:buNone/>
            </a:pPr>
            <a:r>
              <a:rPr lang="en-US"/>
              <a:t>This is done via a so-called handshake protocol – the client reaching our to the server, and the server answering back.</a:t>
            </a:r>
            <a:endParaRPr lang="en-US"/>
          </a:p>
          <a:p>
            <a:pPr marL="0" lvl="0" indent="0" algn="l" rtl="0">
              <a:spcBef>
                <a:spcPts val="0"/>
              </a:spcBef>
              <a:spcAft>
                <a:spcPts val="0"/>
              </a:spcAft>
              <a:buClr>
                <a:schemeClr val="dk1"/>
              </a:buClr>
              <a:buSzPts val="1200"/>
              <a:buFont typeface="Arial" panose="020B0604020202020204"/>
              <a:buNone/>
            </a:pPr>
          </a:p>
          <a:p>
            <a:pPr marL="0" lvl="0" indent="0" algn="l" rtl="0">
              <a:spcBef>
                <a:spcPts val="0"/>
              </a:spcBef>
              <a:spcAft>
                <a:spcPts val="0"/>
              </a:spcAft>
              <a:buClr>
                <a:schemeClr val="dk1"/>
              </a:buClr>
              <a:buSzPts val="1200"/>
              <a:buFont typeface="Arial" panose="020B0604020202020204"/>
              <a:buNone/>
            </a:pPr>
            <a:r>
              <a:rPr lang="en-US"/>
              <a:t>And before diving into the TCP handshake protocol, let’s first consider the problem of handshaking, of establishing shared state. </a:t>
            </a:r>
            <a:endParaRPr lang="en-US"/>
          </a:p>
        </p:txBody>
      </p:sp>
      <p:sp>
        <p:nvSpPr>
          <p:cNvPr id="5883" name="Google Shape;5883;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58"/>
        <p:cNvGrpSpPr/>
        <p:nvPr/>
      </p:nvGrpSpPr>
      <p:grpSpPr>
        <a:xfrm>
          <a:off x="0" y="0"/>
          <a:ext cx="0" cy="0"/>
          <a:chOff x="0" y="0"/>
          <a:chExt cx="0" cy="0"/>
        </a:xfrm>
      </p:grpSpPr>
      <p:sp>
        <p:nvSpPr>
          <p:cNvPr id="5959" name="Google Shape;5959;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0" name="Google Shape;5960;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Here’s an example of a two way handshake.  Alice reaches out to Bob and say’s “let’s talk” and Bob says OK, and they start their conversation</a:t>
            </a:r>
            <a:endParaRPr lang="en-US"/>
          </a:p>
          <a:p>
            <a:pPr marL="0" lvl="0" indent="0" algn="l" rtl="0">
              <a:spcBef>
                <a:spcPts val="0"/>
              </a:spcBef>
              <a:spcAft>
                <a:spcPts val="0"/>
              </a:spcAft>
              <a:buNone/>
            </a:pPr>
          </a:p>
          <a:p>
            <a:pPr marL="0" lvl="0" indent="0" algn="l" rtl="0">
              <a:spcBef>
                <a:spcPts val="0"/>
              </a:spcBef>
              <a:spcAft>
                <a:spcPts val="0"/>
              </a:spcAft>
              <a:buNone/>
            </a:pPr>
            <a:r>
              <a:rPr lang="en-US"/>
              <a:t>For a network protocol, the equivalent protocol would be a client sending a “request connection” message saying ”let’s talk, the initial sequence number is x”</a:t>
            </a:r>
            <a:endParaRPr lang="en-US"/>
          </a:p>
          <a:p>
            <a:pPr marL="0" lvl="0" indent="0" algn="l" rtl="0">
              <a:spcBef>
                <a:spcPts val="0"/>
              </a:spcBef>
              <a:spcAft>
                <a:spcPts val="0"/>
              </a:spcAft>
              <a:buNone/>
            </a:pPr>
            <a:r>
              <a:rPr lang="en-US"/>
              <a:t>And the server would respond with a message ”I accept your connect x”</a:t>
            </a:r>
            <a:endParaRPr lang="en-US"/>
          </a:p>
          <a:p>
            <a:pPr marL="0" lvl="0" indent="0" algn="l" rtl="0">
              <a:spcBef>
                <a:spcPts val="0"/>
              </a:spcBef>
              <a:spcAft>
                <a:spcPts val="0"/>
              </a:spcAft>
              <a:buNone/>
            </a:pPr>
          </a:p>
          <a:p>
            <a:pPr marL="0" lvl="0" indent="0" algn="l" rtl="0">
              <a:spcBef>
                <a:spcPts val="0"/>
              </a:spcBef>
              <a:spcAft>
                <a:spcPts val="0"/>
              </a:spcAft>
              <a:buNone/>
            </a:pPr>
            <a:r>
              <a:rPr lang="en-US"/>
              <a:t>And the question we want to ask ourselves is &lt;talk through&gt;</a:t>
            </a:r>
            <a:endParaRPr lang="en-US"/>
          </a:p>
          <a:p>
            <a:pPr marL="0" lvl="0" indent="0" algn="l" rtl="0">
              <a:spcBef>
                <a:spcPts val="0"/>
              </a:spcBef>
              <a:spcAft>
                <a:spcPts val="0"/>
              </a:spcAft>
              <a:buNone/>
            </a:pPr>
          </a:p>
          <a:p>
            <a:pPr marL="0" lvl="0" indent="0" algn="l" rtl="0">
              <a:spcBef>
                <a:spcPts val="0"/>
              </a:spcBef>
              <a:spcAft>
                <a:spcPts val="0"/>
              </a:spcAft>
              <a:buNone/>
            </a:pPr>
            <a:r>
              <a:rPr lang="en-US"/>
              <a:t>Will this work?  Let’s look at a few scenarios…</a:t>
            </a:r>
            <a:endParaRPr lang="en-US"/>
          </a:p>
        </p:txBody>
      </p:sp>
      <p:sp>
        <p:nvSpPr>
          <p:cNvPr id="5961" name="Google Shape;5961;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panose="020F0502020204030204"/>
              <a:buNone/>
              <a:defRPr sz="4400">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panose="020F0502020204030204"/>
              <a:buNone/>
              <a:defRPr sz="4400">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9" name="Google Shape;19;p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0" name="Google Shape;20;p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3" name="Google Shape;23;p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panose="020F0502020204030204"/>
              <a:buNone/>
              <a:defRPr sz="4400">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25"/>
        <p:cNvGrpSpPr/>
        <p:nvPr/>
      </p:nvGrpSpPr>
      <p:grpSpPr>
        <a:xfrm>
          <a:off x="0" y="0"/>
          <a:ext cx="0" cy="0"/>
          <a:chOff x="0" y="0"/>
          <a:chExt cx="0" cy="0"/>
        </a:xfrm>
      </p:grpSpPr>
      <p:sp>
        <p:nvSpPr>
          <p:cNvPr id="26" name="Google Shape;26;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00A3"/>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1100">
                <a:solidFill>
                  <a:srgbClr val="7F7F7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panose="020F0502020204030204"/>
              <a:buNone/>
              <a:defRPr sz="4000" b="1" i="0" u="none" strike="noStrike" cap="none">
                <a:solidFill>
                  <a:srgbClr val="0000A3"/>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rgbClr val="0000A8"/>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en-US"/>
              <a:t>Introduction: 1-</a:t>
            </a: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25.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25.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102.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25.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2.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51.jpe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52.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5.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7" Type="http://schemas.openxmlformats.org/officeDocument/2006/relationships/notesSlide" Target="../notesSlides/notesSlide117.xml"/><Relationship Id="rId6"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25.xml.rels><?xml version="1.0" encoding="UTF-8" standalone="yes"?>
<Relationships xmlns="http://schemas.openxmlformats.org/package/2006/relationships"><Relationship Id="rId4" Type="http://schemas.openxmlformats.org/officeDocument/2006/relationships/notesSlide" Target="../notesSlides/notesSlide125.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126.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4.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3" Type="http://schemas.openxmlformats.org/officeDocument/2006/relationships/notesSlide" Target="../notesSlides/notesSlide4.xml"/><Relationship Id="rId22" Type="http://schemas.openxmlformats.org/officeDocument/2006/relationships/slideLayout" Target="../slideLayouts/slideLayout2.xml"/><Relationship Id="rId21" Type="http://schemas.openxmlformats.org/officeDocument/2006/relationships/image" Target="../media/image23.png"/><Relationship Id="rId20" Type="http://schemas.openxmlformats.org/officeDocument/2006/relationships/image" Target="../media/image22.png"/><Relationship Id="rId2" Type="http://schemas.openxmlformats.org/officeDocument/2006/relationships/image" Target="../media/image4.png"/><Relationship Id="rId19" Type="http://schemas.openxmlformats.org/officeDocument/2006/relationships/image" Target="../media/image21.png"/><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3" Type="http://schemas.openxmlformats.org/officeDocument/2006/relationships/notesSlide" Target="../notesSlides/notesSlide9.xml"/><Relationship Id="rId22" Type="http://schemas.openxmlformats.org/officeDocument/2006/relationships/slideLayout" Target="../slideLayouts/slideLayout2.xml"/><Relationship Id="rId21" Type="http://schemas.openxmlformats.org/officeDocument/2006/relationships/image" Target="../media/image23.png"/><Relationship Id="rId20" Type="http://schemas.openxmlformats.org/officeDocument/2006/relationships/image" Target="../media/image22.png"/><Relationship Id="rId2" Type="http://schemas.openxmlformats.org/officeDocument/2006/relationships/image" Target="../media/image4.png"/><Relationship Id="rId19" Type="http://schemas.openxmlformats.org/officeDocument/2006/relationships/image" Target="../media/image21.png"/><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25.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2.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25.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99.xml.rels><?xml version="1.0" encoding="UTF-8" standalone="yes"?>
<Relationships xmlns="http://schemas.openxmlformats.org/package/2006/relationships"><Relationship Id="rId5" Type="http://schemas.openxmlformats.org/officeDocument/2006/relationships/notesSlide" Target="../notesSlides/notesSlide99.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6"/>
          <p:cNvSpPr/>
          <p:nvPr/>
        </p:nvSpPr>
        <p:spPr>
          <a:xfrm>
            <a:off x="7981312" y="4289908"/>
            <a:ext cx="3981504" cy="2860675"/>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800" b="0" i="1" u="none" strike="noStrike" cap="none">
                <a:solidFill>
                  <a:srgbClr val="0000A3"/>
                </a:solidFill>
                <a:latin typeface="Calibri" panose="020F0502020204030204"/>
                <a:ea typeface="Calibri" panose="020F0502020204030204"/>
                <a:cs typeface="Calibri" panose="020F0502020204030204"/>
                <a:sym typeface="Calibri" panose="020F0502020204030204"/>
              </a:rPr>
              <a:t>Computer Networking: A Top-Down Approach </a:t>
            </a:r>
            <a:br>
              <a:rPr lang="en-US" sz="2800" b="0" i="0" u="none" strike="noStrike" cap="none">
                <a:solidFill>
                  <a:srgbClr val="008000"/>
                </a:solidFill>
                <a:latin typeface="Calibri" panose="020F0502020204030204"/>
                <a:ea typeface="Calibri" panose="020F0502020204030204"/>
                <a:cs typeface="Calibri" panose="020F0502020204030204"/>
                <a:sym typeface="Calibri" panose="020F0502020204030204"/>
              </a:rPr>
            </a:b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8</a:t>
            </a:r>
            <a:r>
              <a:rPr lang="en-US" sz="1800" b="0" i="0" u="none" strike="noStrike" cap="none" baseline="30000">
                <a:solidFill>
                  <a:schemeClr val="dk1"/>
                </a:solidFill>
                <a:latin typeface="Calibri" panose="020F0502020204030204"/>
                <a:ea typeface="Calibri" panose="020F0502020204030204"/>
                <a:cs typeface="Calibri" panose="020F0502020204030204"/>
                <a:sym typeface="Calibri" panose="020F0502020204030204"/>
              </a:rPr>
              <a:t>th</a:t>
            </a: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 edition </a:t>
            </a:r>
            <a:b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b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Jim Kurose, Keith Ross</a:t>
            </a:r>
            <a:b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b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Pearson, 2020</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 name="Google Shape;35;p6"/>
          <p:cNvSpPr/>
          <p:nvPr/>
        </p:nvSpPr>
        <p:spPr>
          <a:xfrm>
            <a:off x="1325035" y="561975"/>
            <a:ext cx="5052616" cy="1724025"/>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5400" b="1" i="0" u="none" strike="noStrike" cap="none">
                <a:solidFill>
                  <a:srgbClr val="000099"/>
                </a:solidFill>
                <a:latin typeface="Calibri" panose="020F0502020204030204"/>
                <a:ea typeface="Calibri" panose="020F0502020204030204"/>
                <a:cs typeface="Calibri" panose="020F0502020204030204"/>
                <a:sym typeface="Calibri" panose="020F0502020204030204"/>
              </a:rPr>
              <a:t>Chapter 3</a:t>
            </a:r>
            <a:br>
              <a:rPr lang="en-US" sz="6000" b="1" i="0" u="none" strike="noStrike" cap="none">
                <a:solidFill>
                  <a:srgbClr val="000099"/>
                </a:solidFill>
                <a:latin typeface="Calibri" panose="020F0502020204030204"/>
                <a:ea typeface="Calibri" panose="020F0502020204030204"/>
                <a:cs typeface="Calibri" panose="020F0502020204030204"/>
                <a:sym typeface="Calibri" panose="020F0502020204030204"/>
              </a:rPr>
            </a:br>
            <a:r>
              <a:rPr lang="en-US" sz="5400" b="1" i="0" u="none" strike="noStrike" cap="none">
                <a:solidFill>
                  <a:srgbClr val="000099"/>
                </a:solidFill>
                <a:latin typeface="Calibri" panose="020F0502020204030204"/>
                <a:ea typeface="Calibri" panose="020F0502020204030204"/>
                <a:cs typeface="Calibri" panose="020F0502020204030204"/>
                <a:sym typeface="Calibri" panose="020F0502020204030204"/>
              </a:rPr>
              <a:t>Transport Layer</a:t>
            </a:r>
            <a:endParaRPr lang="en-US" sz="5400" b="1" i="0" u="none" strike="noStrike" cap="none">
              <a:solidFill>
                <a:srgbClr val="000099"/>
              </a:solidFill>
              <a:latin typeface="Calibri" panose="020F0502020204030204"/>
              <a:ea typeface="Calibri" panose="020F0502020204030204"/>
              <a:cs typeface="Calibri" panose="020F0502020204030204"/>
              <a:sym typeface="Calibri" panose="020F0502020204030204"/>
            </a:endParaRPr>
          </a:p>
        </p:txBody>
      </p:sp>
      <p:sp>
        <p:nvSpPr>
          <p:cNvPr id="38" name="Google Shape;38;p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39" name="Google Shape;39;p6" descr="A picture containing outdoor, water, bridge, building&#10;&#10;Description automatically generated"/>
          <p:cNvPicPr preferRelativeResize="0"/>
          <p:nvPr/>
        </p:nvPicPr>
        <p:blipFill rotWithShape="1">
          <a:blip r:embed="rId1"/>
          <a:srcRect/>
          <a:stretch>
            <a:fillRect/>
          </a:stretch>
        </p:blipFill>
        <p:spPr>
          <a:xfrm>
            <a:off x="8135257" y="887185"/>
            <a:ext cx="3040743" cy="38009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5"/>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Chapter 3: roadmap</a:t>
            </a:r>
            <a:endParaRPr lang="en-US"/>
          </a:p>
        </p:txBody>
      </p:sp>
      <p:sp>
        <p:nvSpPr>
          <p:cNvPr id="1325" name="Google Shape;1325;p15"/>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lang="en-US" sz="3200">
              <a:solidFill>
                <a:srgbClr val="BFBFBF"/>
              </a:solidFill>
            </a:endParaRPr>
          </a:p>
          <a:p>
            <a:pPr marL="403225" lvl="0" indent="-285750" algn="l" rtl="0">
              <a:lnSpc>
                <a:spcPct val="90000"/>
              </a:lnSpc>
              <a:spcBef>
                <a:spcPts val="800"/>
              </a:spcBef>
              <a:spcAft>
                <a:spcPts val="0"/>
              </a:spcAft>
              <a:buClr>
                <a:srgbClr val="010086"/>
              </a:buClr>
              <a:buSzPts val="3200"/>
              <a:buChar char="▪"/>
            </a:pPr>
            <a:r>
              <a:rPr lang="en-US" sz="3200"/>
              <a:t>Multiplexing and demultiplexing</a:t>
            </a:r>
            <a:endParaRPr lang="en-US" sz="3200"/>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Evolution of transport-layer functionality</a:t>
            </a:r>
            <a:endParaRPr lang="en-US" sz="3200">
              <a:solidFill>
                <a:srgbClr val="BFBFBF"/>
              </a:solidFill>
            </a:endParaRPr>
          </a:p>
          <a:p>
            <a:pPr marL="403225" lvl="0" indent="-82550" algn="l" rtl="0">
              <a:lnSpc>
                <a:spcPct val="90000"/>
              </a:lnSpc>
              <a:spcBef>
                <a:spcPts val="800"/>
              </a:spcBef>
              <a:spcAft>
                <a:spcPts val="0"/>
              </a:spcAft>
              <a:buClr>
                <a:srgbClr val="BFBFBF"/>
              </a:buClr>
              <a:buSzPts val="3200"/>
              <a:buNone/>
            </a:pPr>
            <a:endParaRPr sz="3200">
              <a:solidFill>
                <a:srgbClr val="BFBFBF"/>
              </a:solidFill>
            </a:endParaRPr>
          </a:p>
          <a:p>
            <a:pPr marL="352425" lvl="0" indent="-222250" algn="l" rtl="0">
              <a:lnSpc>
                <a:spcPct val="90000"/>
              </a:lnSpc>
              <a:spcBef>
                <a:spcPts val="1000"/>
              </a:spcBef>
              <a:spcAft>
                <a:spcPts val="0"/>
              </a:spcAft>
              <a:buSzPts val="2400"/>
              <a:buFont typeface="Noto Sans Symbols"/>
              <a:buNone/>
            </a:pPr>
            <a:endParaRPr sz="2400"/>
          </a:p>
        </p:txBody>
      </p:sp>
      <p:sp>
        <p:nvSpPr>
          <p:cNvPr id="1326" name="Google Shape;1326;p1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1327" name="Google Shape;1327;p15"/>
          <p:cNvPicPr preferRelativeResize="0"/>
          <p:nvPr/>
        </p:nvPicPr>
        <p:blipFill rotWithShape="1">
          <a:blip r:embed="rId1"/>
          <a:srcRect/>
          <a:stretch>
            <a:fillRect/>
          </a:stretch>
        </p:blipFill>
        <p:spPr>
          <a:xfrm>
            <a:off x="7774329" y="1293471"/>
            <a:ext cx="3657600" cy="27432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sp>
        <p:nvSpPr>
          <p:cNvPr id="6036" name="Google Shape;6036;p105"/>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2-way handshake scenarios</a:t>
            </a:r>
            <a:endParaRPr lang="en-US" sz="4800"/>
          </a:p>
        </p:txBody>
      </p:sp>
      <p:grpSp>
        <p:nvGrpSpPr>
          <p:cNvPr id="6037" name="Google Shape;6037;p105"/>
          <p:cNvGrpSpPr/>
          <p:nvPr/>
        </p:nvGrpSpPr>
        <p:grpSpPr>
          <a:xfrm>
            <a:off x="435655" y="1435139"/>
            <a:ext cx="3855401" cy="3186116"/>
            <a:chOff x="435655" y="1990325"/>
            <a:chExt cx="3855401" cy="3186116"/>
          </a:xfrm>
        </p:grpSpPr>
        <p:cxnSp>
          <p:nvCxnSpPr>
            <p:cNvPr id="6038" name="Google Shape;6038;p105"/>
            <p:cNvCxnSpPr/>
            <p:nvPr/>
          </p:nvCxnSpPr>
          <p:spPr>
            <a:xfrm flipH="1">
              <a:off x="1461180" y="2545950"/>
              <a:ext cx="1588" cy="2470150"/>
            </a:xfrm>
            <a:prstGeom prst="straightConnector1">
              <a:avLst/>
            </a:prstGeom>
            <a:noFill/>
            <a:ln w="9525" cap="flat" cmpd="sng">
              <a:solidFill>
                <a:srgbClr val="777777"/>
              </a:solidFill>
              <a:prstDash val="solid"/>
              <a:round/>
              <a:headEnd type="none" w="med" len="med"/>
              <a:tailEnd type="none" w="med" len="med"/>
            </a:ln>
          </p:spPr>
        </p:cxnSp>
        <p:cxnSp>
          <p:nvCxnSpPr>
            <p:cNvPr id="6039" name="Google Shape;6039;p105"/>
            <p:cNvCxnSpPr/>
            <p:nvPr/>
          </p:nvCxnSpPr>
          <p:spPr>
            <a:xfrm>
              <a:off x="2991529" y="2618975"/>
              <a:ext cx="0" cy="2524525"/>
            </a:xfrm>
            <a:prstGeom prst="straightConnector1">
              <a:avLst/>
            </a:prstGeom>
            <a:noFill/>
            <a:ln w="9525" cap="flat" cmpd="sng">
              <a:solidFill>
                <a:srgbClr val="777777"/>
              </a:solidFill>
              <a:prstDash val="solid"/>
              <a:round/>
              <a:headEnd type="none" w="med" len="med"/>
              <a:tailEnd type="none" w="med" len="med"/>
            </a:ln>
          </p:spPr>
        </p:cxnSp>
        <p:grpSp>
          <p:nvGrpSpPr>
            <p:cNvPr id="6040" name="Google Shape;6040;p105"/>
            <p:cNvGrpSpPr/>
            <p:nvPr/>
          </p:nvGrpSpPr>
          <p:grpSpPr>
            <a:xfrm>
              <a:off x="1386567" y="4700191"/>
              <a:ext cx="2405063" cy="476250"/>
              <a:chOff x="1097" y="2807"/>
              <a:chExt cx="1515" cy="300"/>
            </a:xfrm>
          </p:grpSpPr>
          <p:cxnSp>
            <p:nvCxnSpPr>
              <p:cNvPr id="6041" name="Google Shape;6041;p105"/>
              <p:cNvCxnSpPr/>
              <p:nvPr/>
            </p:nvCxnSpPr>
            <p:spPr>
              <a:xfrm>
                <a:off x="1097" y="2964"/>
                <a:ext cx="1515" cy="0"/>
              </a:xfrm>
              <a:prstGeom prst="straightConnector1">
                <a:avLst/>
              </a:prstGeom>
              <a:noFill/>
              <a:ln w="28575" cap="flat" cmpd="sng">
                <a:solidFill>
                  <a:srgbClr val="CC0000"/>
                </a:solidFill>
                <a:prstDash val="dash"/>
                <a:round/>
                <a:headEnd type="none" w="med" len="med"/>
                <a:tailEnd type="none" w="med" len="med"/>
              </a:ln>
            </p:spPr>
          </p:cxnSp>
          <p:sp>
            <p:nvSpPr>
              <p:cNvPr id="6042" name="Google Shape;6042;p105"/>
              <p:cNvSpPr txBox="1"/>
              <p:nvPr/>
            </p:nvSpPr>
            <p:spPr>
              <a:xfrm>
                <a:off x="1269" y="2807"/>
                <a:ext cx="706" cy="3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connection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x completes</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043" name="Google Shape;6043;p105"/>
            <p:cNvGrpSpPr/>
            <p:nvPr/>
          </p:nvGrpSpPr>
          <p:grpSpPr>
            <a:xfrm>
              <a:off x="435655" y="1990325"/>
              <a:ext cx="3389313" cy="2136775"/>
              <a:chOff x="484" y="1100"/>
              <a:chExt cx="2135" cy="1346"/>
            </a:xfrm>
          </p:grpSpPr>
          <p:sp>
            <p:nvSpPr>
              <p:cNvPr id="6044" name="Google Shape;6044;p105"/>
              <p:cNvSpPr txBox="1"/>
              <p:nvPr/>
            </p:nvSpPr>
            <p:spPr>
              <a:xfrm>
                <a:off x="484" y="1393"/>
                <a:ext cx="613" cy="36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choose 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045" name="Google Shape;6045;p105"/>
              <p:cNvCxnSpPr/>
              <p:nvPr/>
            </p:nvCxnSpPr>
            <p:spPr>
              <a:xfrm>
                <a:off x="1159" y="1516"/>
                <a:ext cx="932" cy="199"/>
              </a:xfrm>
              <a:prstGeom prst="straightConnector1">
                <a:avLst/>
              </a:prstGeom>
              <a:noFill/>
              <a:ln w="28575" cap="flat" cmpd="sng">
                <a:solidFill>
                  <a:srgbClr val="000099"/>
                </a:solidFill>
                <a:prstDash val="solid"/>
                <a:round/>
                <a:headEnd type="none" w="med" len="med"/>
                <a:tailEnd type="triangle" w="med" len="med"/>
              </a:ln>
            </p:spPr>
          </p:cxnSp>
          <p:cxnSp>
            <p:nvCxnSpPr>
              <p:cNvPr id="6046" name="Google Shape;6046;p105"/>
              <p:cNvCxnSpPr/>
              <p:nvPr/>
            </p:nvCxnSpPr>
            <p:spPr>
              <a:xfrm flipH="1">
                <a:off x="1121" y="1739"/>
                <a:ext cx="990" cy="602"/>
              </a:xfrm>
              <a:prstGeom prst="straightConnector1">
                <a:avLst/>
              </a:prstGeom>
              <a:noFill/>
              <a:ln w="28575" cap="flat" cmpd="sng">
                <a:solidFill>
                  <a:srgbClr val="000099"/>
                </a:solidFill>
                <a:prstDash val="solid"/>
                <a:round/>
                <a:headEnd type="none" w="med" len="med"/>
                <a:tailEnd type="triangle" w="med" len="med"/>
              </a:ln>
            </p:spPr>
          </p:cxnSp>
          <p:sp>
            <p:nvSpPr>
              <p:cNvPr id="6047" name="Google Shape;6047;p105"/>
              <p:cNvSpPr/>
              <p:nvPr/>
            </p:nvSpPr>
            <p:spPr>
              <a:xfrm>
                <a:off x="1359" y="1507"/>
                <a:ext cx="490"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48" name="Google Shape;6048;p105"/>
              <p:cNvSpPr txBox="1"/>
              <p:nvPr/>
            </p:nvSpPr>
            <p:spPr>
              <a:xfrm>
                <a:off x="1214" y="1486"/>
                <a:ext cx="80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req_conn(x)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49" name="Google Shape;6049;p105"/>
              <p:cNvSpPr/>
              <p:nvPr/>
            </p:nvSpPr>
            <p:spPr>
              <a:xfrm>
                <a:off x="1471" y="1774"/>
                <a:ext cx="277"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50" name="Google Shape;6050;p105"/>
              <p:cNvSpPr txBox="1"/>
              <p:nvPr/>
            </p:nvSpPr>
            <p:spPr>
              <a:xfrm>
                <a:off x="2133" y="1649"/>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051" name="Google Shape;6051;p105"/>
              <p:cNvSpPr txBox="1"/>
              <p:nvPr/>
            </p:nvSpPr>
            <p:spPr>
              <a:xfrm>
                <a:off x="583" y="2234"/>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052" name="Google Shape;6052;p105"/>
              <p:cNvSpPr/>
              <p:nvPr/>
            </p:nvSpPr>
            <p:spPr>
              <a:xfrm>
                <a:off x="1095" y="2298"/>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053" name="Google Shape;6053;p105"/>
              <p:cNvSpPr/>
              <p:nvPr/>
            </p:nvSpPr>
            <p:spPr>
              <a:xfrm>
                <a:off x="2065" y="1723"/>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nvGrpSpPr>
              <p:cNvPr id="6054" name="Google Shape;6054;p105"/>
              <p:cNvGrpSpPr/>
              <p:nvPr/>
            </p:nvGrpSpPr>
            <p:grpSpPr>
              <a:xfrm>
                <a:off x="1277" y="1861"/>
                <a:ext cx="803" cy="212"/>
                <a:chOff x="1065" y="2085"/>
                <a:chExt cx="803" cy="212"/>
              </a:xfrm>
            </p:grpSpPr>
            <p:sp>
              <p:nvSpPr>
                <p:cNvPr id="6055" name="Google Shape;6055;p105"/>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56" name="Google Shape;6056;p105"/>
                <p:cNvSpPr txBox="1"/>
                <p:nvPr/>
              </p:nvSpPr>
              <p:spPr>
                <a:xfrm>
                  <a:off x="1065" y="2085"/>
                  <a:ext cx="80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acc_conn(x)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057" name="Google Shape;6057;p105"/>
              <p:cNvGrpSpPr/>
              <p:nvPr/>
            </p:nvGrpSpPr>
            <p:grpSpPr>
              <a:xfrm>
                <a:off x="834" y="1112"/>
                <a:ext cx="391" cy="307"/>
                <a:chOff x="-44" y="1473"/>
                <a:chExt cx="981" cy="1105"/>
              </a:xfrm>
            </p:grpSpPr>
            <p:pic>
              <p:nvPicPr>
                <p:cNvPr id="6058" name="Google Shape;6058;p105"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059" name="Google Shape;6059;p10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060" name="Google Shape;6060;p105"/>
              <p:cNvGrpSpPr/>
              <p:nvPr/>
            </p:nvGrpSpPr>
            <p:grpSpPr>
              <a:xfrm>
                <a:off x="1973" y="1100"/>
                <a:ext cx="212" cy="323"/>
                <a:chOff x="4140" y="429"/>
                <a:chExt cx="1425" cy="2396"/>
              </a:xfrm>
            </p:grpSpPr>
            <p:sp>
              <p:nvSpPr>
                <p:cNvPr id="6061" name="Google Shape;6061;p10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62" name="Google Shape;6062;p105"/>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63" name="Google Shape;6063;p10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64" name="Google Shape;6064;p10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65" name="Google Shape;6065;p105"/>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066" name="Google Shape;6066;p105"/>
                <p:cNvGrpSpPr/>
                <p:nvPr/>
              </p:nvGrpSpPr>
              <p:grpSpPr>
                <a:xfrm>
                  <a:off x="4751" y="666"/>
                  <a:ext cx="578" cy="148"/>
                  <a:chOff x="617" y="2566"/>
                  <a:chExt cx="721" cy="142"/>
                </a:xfrm>
              </p:grpSpPr>
              <p:sp>
                <p:nvSpPr>
                  <p:cNvPr id="6067" name="Google Shape;6067;p105"/>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68" name="Google Shape;6068;p105"/>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069" name="Google Shape;6069;p105"/>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070" name="Google Shape;6070;p105"/>
                <p:cNvGrpSpPr/>
                <p:nvPr/>
              </p:nvGrpSpPr>
              <p:grpSpPr>
                <a:xfrm>
                  <a:off x="4745" y="993"/>
                  <a:ext cx="585" cy="134"/>
                  <a:chOff x="611" y="2567"/>
                  <a:chExt cx="730" cy="139"/>
                </a:xfrm>
              </p:grpSpPr>
              <p:sp>
                <p:nvSpPr>
                  <p:cNvPr id="6071" name="Google Shape;6071;p105"/>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72" name="Google Shape;6072;p105"/>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073" name="Google Shape;6073;p105"/>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74" name="Google Shape;6074;p105"/>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075" name="Google Shape;6075;p105"/>
                <p:cNvGrpSpPr/>
                <p:nvPr/>
              </p:nvGrpSpPr>
              <p:grpSpPr>
                <a:xfrm>
                  <a:off x="4738" y="1630"/>
                  <a:ext cx="578" cy="149"/>
                  <a:chOff x="618" y="2571"/>
                  <a:chExt cx="720" cy="137"/>
                </a:xfrm>
              </p:grpSpPr>
              <p:sp>
                <p:nvSpPr>
                  <p:cNvPr id="6076" name="Google Shape;6076;p105"/>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77" name="Google Shape;6077;p105"/>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078" name="Google Shape;6078;p10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079" name="Google Shape;6079;p105"/>
                <p:cNvGrpSpPr/>
                <p:nvPr/>
              </p:nvGrpSpPr>
              <p:grpSpPr>
                <a:xfrm>
                  <a:off x="4738" y="1327"/>
                  <a:ext cx="584" cy="141"/>
                  <a:chOff x="613" y="2568"/>
                  <a:chExt cx="728" cy="141"/>
                </a:xfrm>
              </p:grpSpPr>
              <p:sp>
                <p:nvSpPr>
                  <p:cNvPr id="6080" name="Google Shape;6080;p105"/>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81" name="Google Shape;6081;p105"/>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082" name="Google Shape;6082;p105"/>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83" name="Google Shape;6083;p10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84" name="Google Shape;6084;p10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85" name="Google Shape;6085;p105"/>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86" name="Google Shape;6086;p10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87" name="Google Shape;6087;p105"/>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88" name="Google Shape;6088;p105"/>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89" name="Google Shape;6089;p105"/>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90" name="Google Shape;6090;p105"/>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091" name="Google Shape;6091;p105"/>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92" name="Google Shape;6092;p105"/>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sp>
          <p:nvSpPr>
            <p:cNvPr id="6093" name="Google Shape;6093;p105"/>
            <p:cNvSpPr/>
            <p:nvPr/>
          </p:nvSpPr>
          <p:spPr>
            <a:xfrm>
              <a:off x="1416094" y="3893738"/>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cxnSp>
          <p:nvCxnSpPr>
            <p:cNvPr id="6094" name="Google Shape;6094;p105"/>
            <p:cNvCxnSpPr/>
            <p:nvPr/>
          </p:nvCxnSpPr>
          <p:spPr>
            <a:xfrm>
              <a:off x="1511344" y="3966763"/>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6095" name="Google Shape;6095;p105"/>
            <p:cNvSpPr/>
            <p:nvPr/>
          </p:nvSpPr>
          <p:spPr>
            <a:xfrm>
              <a:off x="1828844" y="3952476"/>
              <a:ext cx="777875" cy="327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96" name="Google Shape;6096;p105"/>
            <p:cNvSpPr txBox="1"/>
            <p:nvPr/>
          </p:nvSpPr>
          <p:spPr>
            <a:xfrm>
              <a:off x="1689144" y="3919138"/>
              <a:ext cx="10922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data(x+1)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97" name="Google Shape;6097;p105"/>
            <p:cNvSpPr/>
            <p:nvPr/>
          </p:nvSpPr>
          <p:spPr>
            <a:xfrm>
              <a:off x="2960731" y="4250926"/>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098" name="Google Shape;6098;p105"/>
            <p:cNvSpPr txBox="1"/>
            <p:nvPr/>
          </p:nvSpPr>
          <p:spPr>
            <a:xfrm>
              <a:off x="3119481" y="4011213"/>
              <a:ext cx="1171575" cy="50800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accept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data(x+1)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099" name="Google Shape;6099;p105"/>
            <p:cNvGrpSpPr/>
            <p:nvPr/>
          </p:nvGrpSpPr>
          <p:grpSpPr>
            <a:xfrm flipH="1">
              <a:off x="1449388" y="4279047"/>
              <a:ext cx="1539875" cy="390924"/>
              <a:chOff x="796245" y="5993547"/>
              <a:chExt cx="1539875" cy="390924"/>
            </a:xfrm>
          </p:grpSpPr>
          <p:cxnSp>
            <p:nvCxnSpPr>
              <p:cNvPr id="6100" name="Google Shape;6100;p105"/>
              <p:cNvCxnSpPr/>
              <p:nvPr/>
            </p:nvCxnSpPr>
            <p:spPr>
              <a:xfrm>
                <a:off x="796245" y="6007834"/>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6101" name="Google Shape;6101;p105"/>
              <p:cNvSpPr/>
              <p:nvPr/>
            </p:nvSpPr>
            <p:spPr>
              <a:xfrm>
                <a:off x="1113745" y="5993547"/>
                <a:ext cx="859292" cy="39092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02" name="Google Shape;6102;p105"/>
              <p:cNvSpPr/>
              <p:nvPr/>
            </p:nvSpPr>
            <p:spPr>
              <a:xfrm>
                <a:off x="2245632" y="6291997"/>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sp>
          <p:nvSpPr>
            <p:cNvPr id="6103" name="Google Shape;6103;p105"/>
            <p:cNvSpPr txBox="1"/>
            <p:nvPr/>
          </p:nvSpPr>
          <p:spPr>
            <a:xfrm>
              <a:off x="1735694" y="4283529"/>
              <a:ext cx="107112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ACK(x+1)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104" name="Google Shape;6104;p105"/>
          <p:cNvGrpSpPr/>
          <p:nvPr/>
        </p:nvGrpSpPr>
        <p:grpSpPr>
          <a:xfrm>
            <a:off x="1273629" y="5146706"/>
            <a:ext cx="1773114" cy="1003723"/>
            <a:chOff x="1273629" y="5146706"/>
            <a:chExt cx="1773114" cy="1003723"/>
          </a:xfrm>
        </p:grpSpPr>
        <p:sp>
          <p:nvSpPr>
            <p:cNvPr id="6105" name="Google Shape;6105;p105"/>
            <p:cNvSpPr txBox="1"/>
            <p:nvPr/>
          </p:nvSpPr>
          <p:spPr>
            <a:xfrm>
              <a:off x="1273629" y="5146706"/>
              <a:ext cx="17731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problem!</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6106" name="Google Shape;6106;p105" descr="A picture containing drawing&#10;&#10;Description automatically generated"/>
            <p:cNvPicPr preferRelativeResize="0"/>
            <p:nvPr/>
          </p:nvPicPr>
          <p:blipFill rotWithShape="1">
            <a:blip r:embed="rId2"/>
            <a:srcRect/>
            <a:stretch>
              <a:fillRect/>
            </a:stretch>
          </p:blipFill>
          <p:spPr>
            <a:xfrm>
              <a:off x="1812470" y="5524500"/>
              <a:ext cx="625929" cy="625929"/>
            </a:xfrm>
            <a:prstGeom prst="rect">
              <a:avLst/>
            </a:prstGeom>
            <a:noFill/>
            <a:ln>
              <a:noFill/>
            </a:ln>
          </p:spPr>
        </p:pic>
      </p:grpSp>
      <p:sp>
        <p:nvSpPr>
          <p:cNvPr id="6107" name="Google Shape;6107;p10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4"/>
                                        </p:tgtEl>
                                        <p:attrNameLst>
                                          <p:attrName>style.visibility</p:attrName>
                                        </p:attrNameLst>
                                      </p:cBhvr>
                                      <p:to>
                                        <p:strVal val="visible"/>
                                      </p:to>
                                    </p:set>
                                    <p:animEffect transition="in" filter="fade">
                                      <p:cBhvr>
                                        <p:cTn id="7" dur="500"/>
                                        <p:tgtEl>
                                          <p:spTgt spid="6104"/>
                                        </p:tgtEl>
                                      </p:cBhvr>
                                    </p:animEffect>
                                  </p:childTnLst>
                                </p:cTn>
                              </p:par>
                              <p:par>
                                <p:cTn id="8" presetID="10" presetClass="exit" presetSubtype="0" fill="hold" nodeType="withEffect">
                                  <p:stCondLst>
                                    <p:cond delay="0"/>
                                  </p:stCondLst>
                                  <p:childTnLst>
                                    <p:animEffect transition="out" filter="fade">
                                      <p:cBhvr>
                                        <p:cTn id="9" dur="500"/>
                                        <p:tgtEl>
                                          <p:spTgt spid="6037"/>
                                        </p:tgtEl>
                                      </p:cBhvr>
                                    </p:animEffect>
                                    <p:set>
                                      <p:cBhvr>
                                        <p:cTn id="10" dur="1" fill="hold">
                                          <p:stCondLst>
                                            <p:cond delay="500"/>
                                          </p:stCondLst>
                                        </p:cTn>
                                        <p:tgtEl>
                                          <p:spTgt spid="603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104"/>
                                        </p:tgtEl>
                                      </p:cBhvr>
                                    </p:animEffect>
                                    <p:set>
                                      <p:cBhvr>
                                        <p:cTn id="13" dur="1" fill="hold">
                                          <p:stCondLst>
                                            <p:cond delay="500"/>
                                          </p:stCondLst>
                                        </p:cTn>
                                        <p:tgtEl>
                                          <p:spTgt spid="6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112"/>
        <p:cNvGrpSpPr/>
        <p:nvPr/>
      </p:nvGrpSpPr>
      <p:grpSpPr>
        <a:xfrm>
          <a:off x="0" y="0"/>
          <a:ext cx="0" cy="0"/>
          <a:chOff x="0" y="0"/>
          <a:chExt cx="0" cy="0"/>
        </a:xfrm>
      </p:grpSpPr>
      <p:sp>
        <p:nvSpPr>
          <p:cNvPr id="6113" name="Google Shape;6113;p106"/>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2-way handshake scenarios</a:t>
            </a:r>
            <a:endParaRPr lang="en-US" sz="4800"/>
          </a:p>
        </p:txBody>
      </p:sp>
      <p:grpSp>
        <p:nvGrpSpPr>
          <p:cNvPr id="6114" name="Google Shape;6114;p106"/>
          <p:cNvGrpSpPr/>
          <p:nvPr/>
        </p:nvGrpSpPr>
        <p:grpSpPr>
          <a:xfrm>
            <a:off x="5262108" y="1983508"/>
            <a:ext cx="1530350" cy="4033838"/>
            <a:chOff x="5276623" y="2475192"/>
            <a:chExt cx="1530350" cy="4033838"/>
          </a:xfrm>
        </p:grpSpPr>
        <p:cxnSp>
          <p:nvCxnSpPr>
            <p:cNvPr id="6115" name="Google Shape;6115;p106"/>
            <p:cNvCxnSpPr/>
            <p:nvPr/>
          </p:nvCxnSpPr>
          <p:spPr>
            <a:xfrm flipH="1">
              <a:off x="5276623" y="2475192"/>
              <a:ext cx="1588" cy="2470150"/>
            </a:xfrm>
            <a:prstGeom prst="straightConnector1">
              <a:avLst/>
            </a:prstGeom>
            <a:noFill/>
            <a:ln w="9525" cap="flat" cmpd="sng">
              <a:solidFill>
                <a:srgbClr val="777777"/>
              </a:solidFill>
              <a:prstDash val="solid"/>
              <a:round/>
              <a:headEnd type="none" w="med" len="med"/>
              <a:tailEnd type="none" w="med" len="med"/>
            </a:ln>
          </p:spPr>
        </p:cxnSp>
        <p:cxnSp>
          <p:nvCxnSpPr>
            <p:cNvPr id="6116" name="Google Shape;6116;p106"/>
            <p:cNvCxnSpPr/>
            <p:nvPr/>
          </p:nvCxnSpPr>
          <p:spPr>
            <a:xfrm flipH="1">
              <a:off x="6805386" y="2548217"/>
              <a:ext cx="1587" cy="3960813"/>
            </a:xfrm>
            <a:prstGeom prst="straightConnector1">
              <a:avLst/>
            </a:prstGeom>
            <a:noFill/>
            <a:ln w="9525" cap="flat" cmpd="sng">
              <a:solidFill>
                <a:srgbClr val="777777"/>
              </a:solidFill>
              <a:prstDash val="solid"/>
              <a:round/>
              <a:headEnd type="none" w="med" len="med"/>
              <a:tailEnd type="none" w="med" len="med"/>
            </a:ln>
          </p:spPr>
        </p:cxnSp>
      </p:grpSp>
      <p:grpSp>
        <p:nvGrpSpPr>
          <p:cNvPr id="6117" name="Google Shape;6117;p106"/>
          <p:cNvGrpSpPr/>
          <p:nvPr/>
        </p:nvGrpSpPr>
        <p:grpSpPr>
          <a:xfrm>
            <a:off x="6768421" y="5356225"/>
            <a:ext cx="847724" cy="336550"/>
            <a:chOff x="11151735" y="5148718"/>
            <a:chExt cx="847724" cy="336550"/>
          </a:xfrm>
        </p:grpSpPr>
        <p:sp>
          <p:nvSpPr>
            <p:cNvPr id="6118" name="Google Shape;6118;p106"/>
            <p:cNvSpPr txBox="1"/>
            <p:nvPr/>
          </p:nvSpPr>
          <p:spPr>
            <a:xfrm>
              <a:off x="11227935" y="5148718"/>
              <a:ext cx="771524"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119" name="Google Shape;6119;p106"/>
            <p:cNvSpPr/>
            <p:nvPr/>
          </p:nvSpPr>
          <p:spPr>
            <a:xfrm>
              <a:off x="11151735" y="5275718"/>
              <a:ext cx="90487"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grpSp>
        <p:nvGrpSpPr>
          <p:cNvPr id="6120" name="Google Shape;6120;p106"/>
          <p:cNvGrpSpPr/>
          <p:nvPr/>
        </p:nvGrpSpPr>
        <p:grpSpPr>
          <a:xfrm>
            <a:off x="3998688" y="2674935"/>
            <a:ext cx="2841623" cy="2849565"/>
            <a:chOff x="8352974" y="2492829"/>
            <a:chExt cx="2841623" cy="2849565"/>
          </a:xfrm>
        </p:grpSpPr>
        <p:sp>
          <p:nvSpPr>
            <p:cNvPr id="6121" name="Google Shape;6121;p106"/>
            <p:cNvSpPr txBox="1"/>
            <p:nvPr/>
          </p:nvSpPr>
          <p:spPr>
            <a:xfrm>
              <a:off x="8352974" y="2492829"/>
              <a:ext cx="1273174" cy="752475"/>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retransmit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req_conn(x)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22" name="Google Shape;6122;p106"/>
            <p:cNvSpPr/>
            <p:nvPr/>
          </p:nvSpPr>
          <p:spPr>
            <a:xfrm>
              <a:off x="9667423" y="2783342"/>
              <a:ext cx="1527174" cy="2559052"/>
            </a:xfrm>
            <a:custGeom>
              <a:avLst/>
              <a:gdLst/>
              <a:ahLst/>
              <a:cxnLst/>
              <a:rect l="l" t="t" r="r" b="b"/>
              <a:pathLst>
                <a:path w="962" h="1612" extrusionOk="0">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123" name="Google Shape;6123;p106"/>
            <p:cNvGrpSpPr/>
            <p:nvPr/>
          </p:nvGrpSpPr>
          <p:grpSpPr>
            <a:xfrm>
              <a:off x="9764261" y="3386592"/>
              <a:ext cx="1273174" cy="336550"/>
              <a:chOff x="1065" y="2085"/>
              <a:chExt cx="802" cy="212"/>
            </a:xfrm>
          </p:grpSpPr>
          <p:sp>
            <p:nvSpPr>
              <p:cNvPr id="6124" name="Google Shape;6124;p106"/>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25" name="Google Shape;6125;p106"/>
              <p:cNvSpPr txBox="1"/>
              <p:nvPr/>
            </p:nvSpPr>
            <p:spPr>
              <a:xfrm>
                <a:off x="1065" y="2085"/>
                <a:ext cx="80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req_conn(x)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6126" name="Google Shape;6126;p106"/>
          <p:cNvGrpSpPr/>
          <p:nvPr/>
        </p:nvGrpSpPr>
        <p:grpSpPr>
          <a:xfrm>
            <a:off x="4105048" y="4123231"/>
            <a:ext cx="3830638" cy="715962"/>
            <a:chOff x="406" y="2807"/>
            <a:chExt cx="2413" cy="451"/>
          </a:xfrm>
        </p:grpSpPr>
        <p:cxnSp>
          <p:nvCxnSpPr>
            <p:cNvPr id="6127" name="Google Shape;6127;p106"/>
            <p:cNvCxnSpPr/>
            <p:nvPr/>
          </p:nvCxnSpPr>
          <p:spPr>
            <a:xfrm>
              <a:off x="1097" y="2964"/>
              <a:ext cx="1515" cy="0"/>
            </a:xfrm>
            <a:prstGeom prst="straightConnector1">
              <a:avLst/>
            </a:prstGeom>
            <a:noFill/>
            <a:ln w="28575" cap="flat" cmpd="sng">
              <a:solidFill>
                <a:srgbClr val="CC0000"/>
              </a:solidFill>
              <a:prstDash val="dash"/>
              <a:round/>
              <a:headEnd type="none" w="med" len="med"/>
              <a:tailEnd type="none" w="med" len="med"/>
            </a:ln>
          </p:spPr>
        </p:cxnSp>
        <p:sp>
          <p:nvSpPr>
            <p:cNvPr id="6128" name="Google Shape;6128;p106"/>
            <p:cNvSpPr txBox="1"/>
            <p:nvPr/>
          </p:nvSpPr>
          <p:spPr>
            <a:xfrm>
              <a:off x="406" y="2937"/>
              <a:ext cx="738"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client terminates</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29" name="Google Shape;6129;p106"/>
            <p:cNvSpPr txBox="1"/>
            <p:nvPr/>
          </p:nvSpPr>
          <p:spPr>
            <a:xfrm>
              <a:off x="2081" y="2938"/>
              <a:ext cx="738" cy="3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server</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forgets 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30" name="Google Shape;6130;p106"/>
            <p:cNvSpPr txBox="1"/>
            <p:nvPr/>
          </p:nvSpPr>
          <p:spPr>
            <a:xfrm>
              <a:off x="1269" y="2807"/>
              <a:ext cx="706" cy="3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connection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x completes</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131" name="Google Shape;6131;p106"/>
          <p:cNvGrpSpPr/>
          <p:nvPr/>
        </p:nvGrpSpPr>
        <p:grpSpPr>
          <a:xfrm>
            <a:off x="4222070" y="1980106"/>
            <a:ext cx="3389313" cy="1671637"/>
            <a:chOff x="7865155" y="1602735"/>
            <a:chExt cx="3389313" cy="1671637"/>
          </a:xfrm>
        </p:grpSpPr>
        <p:sp>
          <p:nvSpPr>
            <p:cNvPr id="6132" name="Google Shape;6132;p106"/>
            <p:cNvSpPr txBox="1"/>
            <p:nvPr/>
          </p:nvSpPr>
          <p:spPr>
            <a:xfrm>
              <a:off x="7865155" y="1602735"/>
              <a:ext cx="973138" cy="58102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choose 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133" name="Google Shape;6133;p106"/>
            <p:cNvCxnSpPr/>
            <p:nvPr/>
          </p:nvCxnSpPr>
          <p:spPr>
            <a:xfrm>
              <a:off x="8936718" y="1797997"/>
              <a:ext cx="1479550" cy="315913"/>
            </a:xfrm>
            <a:prstGeom prst="straightConnector1">
              <a:avLst/>
            </a:prstGeom>
            <a:noFill/>
            <a:ln w="28575" cap="flat" cmpd="sng">
              <a:solidFill>
                <a:srgbClr val="000099"/>
              </a:solidFill>
              <a:prstDash val="solid"/>
              <a:round/>
              <a:headEnd type="none" w="med" len="med"/>
              <a:tailEnd type="triangle" w="med" len="med"/>
            </a:ln>
          </p:spPr>
        </p:cxnSp>
        <p:cxnSp>
          <p:nvCxnSpPr>
            <p:cNvPr id="6134" name="Google Shape;6134;p106"/>
            <p:cNvCxnSpPr/>
            <p:nvPr/>
          </p:nvCxnSpPr>
          <p:spPr>
            <a:xfrm flipH="1">
              <a:off x="8876393" y="2152010"/>
              <a:ext cx="1571625" cy="955675"/>
            </a:xfrm>
            <a:prstGeom prst="straightConnector1">
              <a:avLst/>
            </a:prstGeom>
            <a:noFill/>
            <a:ln w="28575" cap="flat" cmpd="sng">
              <a:solidFill>
                <a:srgbClr val="000099"/>
              </a:solidFill>
              <a:prstDash val="solid"/>
              <a:round/>
              <a:headEnd type="none" w="med" len="med"/>
              <a:tailEnd type="triangle" w="med" len="med"/>
            </a:ln>
          </p:spPr>
        </p:cxnSp>
        <p:sp>
          <p:nvSpPr>
            <p:cNvPr id="6135" name="Google Shape;6135;p106"/>
            <p:cNvSpPr/>
            <p:nvPr/>
          </p:nvSpPr>
          <p:spPr>
            <a:xfrm>
              <a:off x="9254218" y="1783710"/>
              <a:ext cx="777875" cy="327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36" name="Google Shape;6136;p106"/>
            <p:cNvSpPr txBox="1"/>
            <p:nvPr/>
          </p:nvSpPr>
          <p:spPr>
            <a:xfrm>
              <a:off x="9024030" y="1750372"/>
              <a:ext cx="12731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req_conn(x)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37" name="Google Shape;6137;p106"/>
            <p:cNvSpPr/>
            <p:nvPr/>
          </p:nvSpPr>
          <p:spPr>
            <a:xfrm>
              <a:off x="9432018" y="2207572"/>
              <a:ext cx="439738" cy="327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38" name="Google Shape;6138;p106"/>
            <p:cNvSpPr txBox="1"/>
            <p:nvPr/>
          </p:nvSpPr>
          <p:spPr>
            <a:xfrm>
              <a:off x="10482943" y="2009135"/>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139" name="Google Shape;6139;p106"/>
            <p:cNvSpPr txBox="1"/>
            <p:nvPr/>
          </p:nvSpPr>
          <p:spPr>
            <a:xfrm>
              <a:off x="8022318" y="2937822"/>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140" name="Google Shape;6140;p106"/>
            <p:cNvSpPr/>
            <p:nvPr/>
          </p:nvSpPr>
          <p:spPr>
            <a:xfrm>
              <a:off x="8835118" y="3039422"/>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141" name="Google Shape;6141;p106"/>
            <p:cNvSpPr/>
            <p:nvPr/>
          </p:nvSpPr>
          <p:spPr>
            <a:xfrm>
              <a:off x="10374993" y="2126610"/>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nvGrpSpPr>
            <p:cNvPr id="6142" name="Google Shape;6142;p106"/>
            <p:cNvGrpSpPr/>
            <p:nvPr/>
          </p:nvGrpSpPr>
          <p:grpSpPr>
            <a:xfrm>
              <a:off x="9124043" y="2345685"/>
              <a:ext cx="1274763" cy="336550"/>
              <a:chOff x="1065" y="2085"/>
              <a:chExt cx="803" cy="212"/>
            </a:xfrm>
          </p:grpSpPr>
          <p:sp>
            <p:nvSpPr>
              <p:cNvPr id="6143" name="Google Shape;6143;p106"/>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44" name="Google Shape;6144;p106"/>
              <p:cNvSpPr txBox="1"/>
              <p:nvPr/>
            </p:nvSpPr>
            <p:spPr>
              <a:xfrm>
                <a:off x="1065" y="2085"/>
                <a:ext cx="80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acc_conn(x)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6145" name="Google Shape;6145;p106"/>
          <p:cNvGrpSpPr/>
          <p:nvPr/>
        </p:nvGrpSpPr>
        <p:grpSpPr>
          <a:xfrm>
            <a:off x="4879295" y="1432418"/>
            <a:ext cx="620713" cy="487363"/>
            <a:chOff x="-44" y="1473"/>
            <a:chExt cx="981" cy="1105"/>
          </a:xfrm>
        </p:grpSpPr>
        <p:pic>
          <p:nvPicPr>
            <p:cNvPr id="6146" name="Google Shape;6146;p10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147" name="Google Shape;6147;p10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148" name="Google Shape;6148;p106"/>
          <p:cNvGrpSpPr/>
          <p:nvPr/>
        </p:nvGrpSpPr>
        <p:grpSpPr>
          <a:xfrm>
            <a:off x="6687458" y="1413368"/>
            <a:ext cx="336550" cy="512763"/>
            <a:chOff x="4140" y="429"/>
            <a:chExt cx="1425" cy="2396"/>
          </a:xfrm>
        </p:grpSpPr>
        <p:sp>
          <p:nvSpPr>
            <p:cNvPr id="6149" name="Google Shape;6149;p10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50" name="Google Shape;6150;p106"/>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51" name="Google Shape;6151;p10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52" name="Google Shape;6152;p10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53" name="Google Shape;6153;p106"/>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154" name="Google Shape;6154;p106"/>
            <p:cNvGrpSpPr/>
            <p:nvPr/>
          </p:nvGrpSpPr>
          <p:grpSpPr>
            <a:xfrm>
              <a:off x="4751" y="666"/>
              <a:ext cx="578" cy="148"/>
              <a:chOff x="617" y="2566"/>
              <a:chExt cx="721" cy="142"/>
            </a:xfrm>
          </p:grpSpPr>
          <p:sp>
            <p:nvSpPr>
              <p:cNvPr id="6155" name="Google Shape;6155;p106"/>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56" name="Google Shape;6156;p106"/>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157" name="Google Shape;6157;p106"/>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158" name="Google Shape;6158;p106"/>
            <p:cNvGrpSpPr/>
            <p:nvPr/>
          </p:nvGrpSpPr>
          <p:grpSpPr>
            <a:xfrm>
              <a:off x="4745" y="993"/>
              <a:ext cx="585" cy="134"/>
              <a:chOff x="611" y="2567"/>
              <a:chExt cx="730" cy="139"/>
            </a:xfrm>
          </p:grpSpPr>
          <p:sp>
            <p:nvSpPr>
              <p:cNvPr id="6159" name="Google Shape;6159;p106"/>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60" name="Google Shape;6160;p106"/>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161" name="Google Shape;6161;p106"/>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62" name="Google Shape;6162;p106"/>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163" name="Google Shape;6163;p106"/>
            <p:cNvGrpSpPr/>
            <p:nvPr/>
          </p:nvGrpSpPr>
          <p:grpSpPr>
            <a:xfrm>
              <a:off x="4738" y="1630"/>
              <a:ext cx="578" cy="149"/>
              <a:chOff x="618" y="2571"/>
              <a:chExt cx="720" cy="137"/>
            </a:xfrm>
          </p:grpSpPr>
          <p:sp>
            <p:nvSpPr>
              <p:cNvPr id="6164" name="Google Shape;6164;p106"/>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65" name="Google Shape;6165;p106"/>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166" name="Google Shape;6166;p10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167" name="Google Shape;6167;p106"/>
            <p:cNvGrpSpPr/>
            <p:nvPr/>
          </p:nvGrpSpPr>
          <p:grpSpPr>
            <a:xfrm>
              <a:off x="4738" y="1327"/>
              <a:ext cx="584" cy="141"/>
              <a:chOff x="613" y="2568"/>
              <a:chExt cx="728" cy="141"/>
            </a:xfrm>
          </p:grpSpPr>
          <p:sp>
            <p:nvSpPr>
              <p:cNvPr id="6168" name="Google Shape;6168;p106"/>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69" name="Google Shape;6169;p106"/>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170" name="Google Shape;6170;p106"/>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71" name="Google Shape;6171;p10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72" name="Google Shape;6172;p10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73" name="Google Shape;6173;p106"/>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74" name="Google Shape;6174;p10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75" name="Google Shape;6175;p106"/>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76" name="Google Shape;6176;p106"/>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77" name="Google Shape;6177;p106"/>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78" name="Google Shape;6178;p106"/>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179" name="Google Shape;6179;p106"/>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80" name="Google Shape;6180;p106"/>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181" name="Google Shape;6181;p106"/>
          <p:cNvGrpSpPr/>
          <p:nvPr/>
        </p:nvGrpSpPr>
        <p:grpSpPr>
          <a:xfrm>
            <a:off x="4917394" y="5539014"/>
            <a:ext cx="1889805" cy="662028"/>
            <a:chOff x="9620023" y="2667000"/>
            <a:chExt cx="1889805" cy="662028"/>
          </a:xfrm>
        </p:grpSpPr>
        <p:cxnSp>
          <p:nvCxnSpPr>
            <p:cNvPr id="6182" name="Google Shape;6182;p106"/>
            <p:cNvCxnSpPr/>
            <p:nvPr/>
          </p:nvCxnSpPr>
          <p:spPr>
            <a:xfrm flipH="1">
              <a:off x="9620023" y="2667000"/>
              <a:ext cx="1889805" cy="662028"/>
            </a:xfrm>
            <a:prstGeom prst="straightConnector1">
              <a:avLst/>
            </a:prstGeom>
            <a:noFill/>
            <a:ln w="28575" cap="flat" cmpd="sng">
              <a:solidFill>
                <a:srgbClr val="000099"/>
              </a:solidFill>
              <a:prstDash val="solid"/>
              <a:round/>
              <a:headEnd type="none" w="med" len="med"/>
              <a:tailEnd type="triangle" w="med" len="med"/>
            </a:ln>
          </p:spPr>
        </p:cxnSp>
        <p:sp>
          <p:nvSpPr>
            <p:cNvPr id="6183" name="Google Shape;6183;p106"/>
            <p:cNvSpPr/>
            <p:nvPr/>
          </p:nvSpPr>
          <p:spPr>
            <a:xfrm>
              <a:off x="10132106" y="2824428"/>
              <a:ext cx="855208" cy="39774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184" name="Google Shape;6184;p106"/>
            <p:cNvGrpSpPr/>
            <p:nvPr/>
          </p:nvGrpSpPr>
          <p:grpSpPr>
            <a:xfrm>
              <a:off x="9998301" y="2802885"/>
              <a:ext cx="1274763" cy="336550"/>
              <a:chOff x="1065" y="2085"/>
              <a:chExt cx="803" cy="212"/>
            </a:xfrm>
          </p:grpSpPr>
          <p:sp>
            <p:nvSpPr>
              <p:cNvPr id="6185" name="Google Shape;6185;p106"/>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86" name="Google Shape;6186;p106"/>
              <p:cNvSpPr txBox="1"/>
              <p:nvPr/>
            </p:nvSpPr>
            <p:spPr>
              <a:xfrm>
                <a:off x="1065" y="2085"/>
                <a:ext cx="80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acc_conn(x)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6187" name="Google Shape;6187;p106"/>
          <p:cNvGrpSpPr/>
          <p:nvPr/>
        </p:nvGrpSpPr>
        <p:grpSpPr>
          <a:xfrm>
            <a:off x="4080329" y="5732236"/>
            <a:ext cx="4134756" cy="1082222"/>
            <a:chOff x="3673928" y="5775778"/>
            <a:chExt cx="4134756" cy="1082222"/>
          </a:xfrm>
        </p:grpSpPr>
        <p:sp>
          <p:nvSpPr>
            <p:cNvPr id="6188" name="Google Shape;6188;p106"/>
            <p:cNvSpPr/>
            <p:nvPr/>
          </p:nvSpPr>
          <p:spPr>
            <a:xfrm>
              <a:off x="4020455" y="5775778"/>
              <a:ext cx="3788229" cy="10822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189" name="Google Shape;6189;p106"/>
            <p:cNvGrpSpPr/>
            <p:nvPr/>
          </p:nvGrpSpPr>
          <p:grpSpPr>
            <a:xfrm>
              <a:off x="3673928" y="5804239"/>
              <a:ext cx="3829958" cy="830263"/>
              <a:chOff x="4588327" y="5819777"/>
              <a:chExt cx="3829958" cy="830263"/>
            </a:xfrm>
          </p:grpSpPr>
          <p:sp>
            <p:nvSpPr>
              <p:cNvPr id="6190" name="Google Shape;6190;p106"/>
              <p:cNvSpPr txBox="1"/>
              <p:nvPr/>
            </p:nvSpPr>
            <p:spPr>
              <a:xfrm>
                <a:off x="5202012" y="5819777"/>
                <a:ext cx="3216273" cy="8302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Problem: half open connection! (no client)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6191" name="Google Shape;6191;p106" descr="A picture containing drawing&#10;&#10;Description automatically generated"/>
              <p:cNvPicPr preferRelativeResize="0"/>
              <p:nvPr/>
            </p:nvPicPr>
            <p:blipFill rotWithShape="1">
              <a:blip r:embed="rId2"/>
              <a:srcRect/>
              <a:stretch>
                <a:fillRect/>
              </a:stretch>
            </p:blipFill>
            <p:spPr>
              <a:xfrm>
                <a:off x="4588327" y="5916386"/>
                <a:ext cx="636815" cy="636815"/>
              </a:xfrm>
              <a:prstGeom prst="rect">
                <a:avLst/>
              </a:prstGeom>
              <a:noFill/>
              <a:ln>
                <a:noFill/>
              </a:ln>
            </p:spPr>
          </p:pic>
        </p:grpSp>
      </p:grpSp>
      <p:sp>
        <p:nvSpPr>
          <p:cNvPr id="6192" name="Google Shape;6192;p10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1"/>
                                        </p:tgtEl>
                                        <p:attrNameLst>
                                          <p:attrName>style.visibility</p:attrName>
                                        </p:attrNameLst>
                                      </p:cBhvr>
                                      <p:to>
                                        <p:strVal val="visible"/>
                                      </p:to>
                                    </p:set>
                                    <p:animEffect transition="in" filter="fade">
                                      <p:cBhvr>
                                        <p:cTn id="7" dur="2000"/>
                                        <p:tgtEl>
                                          <p:spTgt spid="6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26"/>
                                        </p:tgtEl>
                                        <p:attrNameLst>
                                          <p:attrName>style.visibility</p:attrName>
                                        </p:attrNameLst>
                                      </p:cBhvr>
                                      <p:to>
                                        <p:strVal val="visible"/>
                                      </p:to>
                                    </p:set>
                                    <p:animEffect transition="in" filter="fade">
                                      <p:cBhvr>
                                        <p:cTn id="12" dur="500"/>
                                        <p:tgtEl>
                                          <p:spTgt spid="6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20"/>
                                        </p:tgtEl>
                                        <p:attrNameLst>
                                          <p:attrName>style.visibility</p:attrName>
                                        </p:attrNameLst>
                                      </p:cBhvr>
                                      <p:to>
                                        <p:strVal val="visible"/>
                                      </p:to>
                                    </p:set>
                                    <p:animEffect transition="in" filter="fade">
                                      <p:cBhvr>
                                        <p:cTn id="17" dur="500"/>
                                        <p:tgtEl>
                                          <p:spTgt spid="61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17"/>
                                        </p:tgtEl>
                                        <p:attrNameLst>
                                          <p:attrName>style.visibility</p:attrName>
                                        </p:attrNameLst>
                                      </p:cBhvr>
                                      <p:to>
                                        <p:strVal val="visible"/>
                                      </p:to>
                                    </p:set>
                                    <p:animEffect transition="in" filter="fade">
                                      <p:cBhvr>
                                        <p:cTn id="22" dur="500"/>
                                        <p:tgtEl>
                                          <p:spTgt spid="61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81"/>
                                        </p:tgtEl>
                                        <p:attrNameLst>
                                          <p:attrName>style.visibility</p:attrName>
                                        </p:attrNameLst>
                                      </p:cBhvr>
                                      <p:to>
                                        <p:strVal val="visible"/>
                                      </p:to>
                                    </p:set>
                                    <p:animEffect transition="in" filter="fade">
                                      <p:cBhvr>
                                        <p:cTn id="27" dur="500"/>
                                        <p:tgtEl>
                                          <p:spTgt spid="61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87"/>
                                        </p:tgtEl>
                                        <p:attrNameLst>
                                          <p:attrName>style.visibility</p:attrName>
                                        </p:attrNameLst>
                                      </p:cBhvr>
                                      <p:to>
                                        <p:strVal val="visible"/>
                                      </p:to>
                                    </p:set>
                                    <p:animEffect transition="in" filter="fade">
                                      <p:cBhvr>
                                        <p:cTn id="32" dur="500"/>
                                        <p:tgtEl>
                                          <p:spTgt spid="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197"/>
        <p:cNvGrpSpPr/>
        <p:nvPr/>
      </p:nvGrpSpPr>
      <p:grpSpPr>
        <a:xfrm>
          <a:off x="0" y="0"/>
          <a:ext cx="0" cy="0"/>
          <a:chOff x="0" y="0"/>
          <a:chExt cx="0" cy="0"/>
        </a:xfrm>
      </p:grpSpPr>
      <p:sp>
        <p:nvSpPr>
          <p:cNvPr id="6198" name="Google Shape;6198;p107"/>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2-way handshake scenarios</a:t>
            </a:r>
            <a:endParaRPr lang="en-US" sz="4800"/>
          </a:p>
        </p:txBody>
      </p:sp>
      <p:grpSp>
        <p:nvGrpSpPr>
          <p:cNvPr id="6199" name="Google Shape;6199;p107"/>
          <p:cNvGrpSpPr/>
          <p:nvPr/>
        </p:nvGrpSpPr>
        <p:grpSpPr>
          <a:xfrm>
            <a:off x="8173174" y="1342839"/>
            <a:ext cx="3933825" cy="4568825"/>
            <a:chOff x="3150" y="1107"/>
            <a:chExt cx="2478" cy="2878"/>
          </a:xfrm>
        </p:grpSpPr>
        <p:cxnSp>
          <p:nvCxnSpPr>
            <p:cNvPr id="6200" name="Google Shape;6200;p107"/>
            <p:cNvCxnSpPr/>
            <p:nvPr/>
          </p:nvCxnSpPr>
          <p:spPr>
            <a:xfrm flipH="1">
              <a:off x="4822" y="1490"/>
              <a:ext cx="1" cy="2495"/>
            </a:xfrm>
            <a:prstGeom prst="straightConnector1">
              <a:avLst/>
            </a:prstGeom>
            <a:noFill/>
            <a:ln w="9525" cap="flat" cmpd="sng">
              <a:solidFill>
                <a:srgbClr val="777777"/>
              </a:solidFill>
              <a:prstDash val="solid"/>
              <a:round/>
              <a:headEnd type="none" w="med" len="med"/>
              <a:tailEnd type="none" w="med" len="med"/>
            </a:ln>
          </p:spPr>
        </p:cxnSp>
        <p:sp>
          <p:nvSpPr>
            <p:cNvPr id="6201" name="Google Shape;6201;p107"/>
            <p:cNvSpPr txBox="1"/>
            <p:nvPr/>
          </p:nvSpPr>
          <p:spPr>
            <a:xfrm>
              <a:off x="3150" y="2983"/>
              <a:ext cx="738"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client terminates</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202" name="Google Shape;6202;p107"/>
            <p:cNvCxnSpPr/>
            <p:nvPr/>
          </p:nvCxnSpPr>
          <p:spPr>
            <a:xfrm flipH="1">
              <a:off x="3845" y="1451"/>
              <a:ext cx="15" cy="1549"/>
            </a:xfrm>
            <a:prstGeom prst="straightConnector1">
              <a:avLst/>
            </a:prstGeom>
            <a:noFill/>
            <a:ln w="9525" cap="flat" cmpd="sng">
              <a:solidFill>
                <a:srgbClr val="777777"/>
              </a:solidFill>
              <a:prstDash val="solid"/>
              <a:round/>
              <a:headEnd type="none" w="med" len="med"/>
              <a:tailEnd type="none" w="med" len="med"/>
            </a:ln>
          </p:spPr>
        </p:cxnSp>
        <p:cxnSp>
          <p:nvCxnSpPr>
            <p:cNvPr id="6203" name="Google Shape;6203;p107"/>
            <p:cNvCxnSpPr/>
            <p:nvPr/>
          </p:nvCxnSpPr>
          <p:spPr>
            <a:xfrm flipH="1">
              <a:off x="3850" y="1726"/>
              <a:ext cx="990" cy="602"/>
            </a:xfrm>
            <a:prstGeom prst="straightConnector1">
              <a:avLst/>
            </a:prstGeom>
            <a:noFill/>
            <a:ln w="28575" cap="flat" cmpd="sng">
              <a:solidFill>
                <a:srgbClr val="000099"/>
              </a:solidFill>
              <a:prstDash val="solid"/>
              <a:round/>
              <a:headEnd type="none" w="med" len="med"/>
              <a:tailEnd type="triangle" w="med" len="med"/>
            </a:ln>
          </p:spPr>
        </p:cxnSp>
        <p:sp>
          <p:nvSpPr>
            <p:cNvPr id="6204" name="Google Shape;6204;p107"/>
            <p:cNvSpPr/>
            <p:nvPr/>
          </p:nvSpPr>
          <p:spPr>
            <a:xfrm>
              <a:off x="4200" y="1761"/>
              <a:ext cx="277"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05" name="Google Shape;6205;p107"/>
            <p:cNvSpPr txBox="1"/>
            <p:nvPr/>
          </p:nvSpPr>
          <p:spPr>
            <a:xfrm>
              <a:off x="3312" y="2221"/>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206" name="Google Shape;6206;p107"/>
            <p:cNvSpPr/>
            <p:nvPr/>
          </p:nvSpPr>
          <p:spPr>
            <a:xfrm>
              <a:off x="3817" y="2299"/>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207" name="Google Shape;6207;p107"/>
            <p:cNvSpPr txBox="1"/>
            <p:nvPr/>
          </p:nvSpPr>
          <p:spPr>
            <a:xfrm>
              <a:off x="3213" y="1380"/>
              <a:ext cx="613" cy="36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choose 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208" name="Google Shape;6208;p107"/>
            <p:cNvCxnSpPr/>
            <p:nvPr/>
          </p:nvCxnSpPr>
          <p:spPr>
            <a:xfrm>
              <a:off x="3888" y="1503"/>
              <a:ext cx="932" cy="199"/>
            </a:xfrm>
            <a:prstGeom prst="straightConnector1">
              <a:avLst/>
            </a:prstGeom>
            <a:noFill/>
            <a:ln w="28575" cap="flat" cmpd="sng">
              <a:solidFill>
                <a:srgbClr val="000099"/>
              </a:solidFill>
              <a:prstDash val="solid"/>
              <a:round/>
              <a:headEnd type="none" w="med" len="med"/>
              <a:tailEnd type="triangle" w="med" len="med"/>
            </a:ln>
          </p:spPr>
        </p:cxnSp>
        <p:sp>
          <p:nvSpPr>
            <p:cNvPr id="6209" name="Google Shape;6209;p107"/>
            <p:cNvSpPr/>
            <p:nvPr/>
          </p:nvSpPr>
          <p:spPr>
            <a:xfrm>
              <a:off x="4088" y="1494"/>
              <a:ext cx="490"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10" name="Google Shape;6210;p107"/>
            <p:cNvSpPr txBox="1"/>
            <p:nvPr/>
          </p:nvSpPr>
          <p:spPr>
            <a:xfrm>
              <a:off x="3943" y="1473"/>
              <a:ext cx="80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req_conn(x)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11" name="Google Shape;6211;p107"/>
            <p:cNvSpPr txBox="1"/>
            <p:nvPr/>
          </p:nvSpPr>
          <p:spPr>
            <a:xfrm>
              <a:off x="4862" y="1636"/>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212" name="Google Shape;6212;p107"/>
            <p:cNvSpPr/>
            <p:nvPr/>
          </p:nvSpPr>
          <p:spPr>
            <a:xfrm>
              <a:off x="4794" y="1710"/>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nvGrpSpPr>
            <p:cNvPr id="6213" name="Google Shape;6213;p107"/>
            <p:cNvGrpSpPr/>
            <p:nvPr/>
          </p:nvGrpSpPr>
          <p:grpSpPr>
            <a:xfrm>
              <a:off x="4006" y="1848"/>
              <a:ext cx="803" cy="212"/>
              <a:chOff x="1065" y="2085"/>
              <a:chExt cx="803" cy="212"/>
            </a:xfrm>
          </p:grpSpPr>
          <p:sp>
            <p:nvSpPr>
              <p:cNvPr id="6214" name="Google Shape;6214;p107"/>
              <p:cNvSpPr/>
              <p:nvPr/>
            </p:nvSpPr>
            <p:spPr>
              <a:xfrm>
                <a:off x="1137" y="2123"/>
                <a:ext cx="675" cy="16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15" name="Google Shape;6215;p107"/>
              <p:cNvSpPr txBox="1"/>
              <p:nvPr/>
            </p:nvSpPr>
            <p:spPr>
              <a:xfrm>
                <a:off x="1065" y="2085"/>
                <a:ext cx="80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acc_conn(x)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6216" name="Google Shape;6216;p107"/>
            <p:cNvCxnSpPr/>
            <p:nvPr/>
          </p:nvCxnSpPr>
          <p:spPr>
            <a:xfrm>
              <a:off x="3877" y="2345"/>
              <a:ext cx="932" cy="199"/>
            </a:xfrm>
            <a:prstGeom prst="straightConnector1">
              <a:avLst/>
            </a:prstGeom>
            <a:noFill/>
            <a:ln w="28575" cap="flat" cmpd="sng">
              <a:solidFill>
                <a:srgbClr val="000099"/>
              </a:solidFill>
              <a:prstDash val="solid"/>
              <a:round/>
              <a:headEnd type="none" w="med" len="med"/>
              <a:tailEnd type="triangle" w="med" len="med"/>
            </a:ln>
          </p:spPr>
        </p:cxnSp>
        <p:sp>
          <p:nvSpPr>
            <p:cNvPr id="6217" name="Google Shape;6217;p107"/>
            <p:cNvSpPr/>
            <p:nvPr/>
          </p:nvSpPr>
          <p:spPr>
            <a:xfrm>
              <a:off x="4077" y="2336"/>
              <a:ext cx="490"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18" name="Google Shape;6218;p107"/>
            <p:cNvSpPr txBox="1"/>
            <p:nvPr/>
          </p:nvSpPr>
          <p:spPr>
            <a:xfrm>
              <a:off x="3989" y="2315"/>
              <a:ext cx="68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data(x+1)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19" name="Google Shape;6219;p107"/>
            <p:cNvSpPr/>
            <p:nvPr/>
          </p:nvSpPr>
          <p:spPr>
            <a:xfrm>
              <a:off x="4790" y="2524"/>
              <a:ext cx="57" cy="56"/>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6220" name="Google Shape;6220;p107"/>
            <p:cNvSpPr txBox="1"/>
            <p:nvPr/>
          </p:nvSpPr>
          <p:spPr>
            <a:xfrm>
              <a:off x="4890" y="2373"/>
              <a:ext cx="738" cy="3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accept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data(x+1)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221" name="Google Shape;6221;p107"/>
            <p:cNvGrpSpPr/>
            <p:nvPr/>
          </p:nvGrpSpPr>
          <p:grpSpPr>
            <a:xfrm>
              <a:off x="3826" y="2803"/>
              <a:ext cx="1515" cy="300"/>
              <a:chOff x="3818" y="2796"/>
              <a:chExt cx="1515" cy="300"/>
            </a:xfrm>
          </p:grpSpPr>
          <p:cxnSp>
            <p:nvCxnSpPr>
              <p:cNvPr id="6222" name="Google Shape;6222;p107"/>
              <p:cNvCxnSpPr/>
              <p:nvPr/>
            </p:nvCxnSpPr>
            <p:spPr>
              <a:xfrm>
                <a:off x="3818" y="2951"/>
                <a:ext cx="1515" cy="0"/>
              </a:xfrm>
              <a:prstGeom prst="straightConnector1">
                <a:avLst/>
              </a:prstGeom>
              <a:noFill/>
              <a:ln w="28575" cap="flat" cmpd="sng">
                <a:solidFill>
                  <a:srgbClr val="CC0000"/>
                </a:solidFill>
                <a:prstDash val="dash"/>
                <a:round/>
                <a:headEnd type="none" w="med" len="med"/>
                <a:tailEnd type="none" w="med" len="med"/>
              </a:ln>
            </p:spPr>
          </p:cxnSp>
          <p:sp>
            <p:nvSpPr>
              <p:cNvPr id="6223" name="Google Shape;6223;p107"/>
              <p:cNvSpPr txBox="1"/>
              <p:nvPr/>
            </p:nvSpPr>
            <p:spPr>
              <a:xfrm>
                <a:off x="3989" y="2796"/>
                <a:ext cx="706" cy="3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connection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x completes</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224" name="Google Shape;6224;p107"/>
            <p:cNvSpPr txBox="1"/>
            <p:nvPr/>
          </p:nvSpPr>
          <p:spPr>
            <a:xfrm>
              <a:off x="4830" y="2962"/>
              <a:ext cx="738" cy="3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server</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forgets 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225" name="Google Shape;6225;p107"/>
            <p:cNvGrpSpPr/>
            <p:nvPr/>
          </p:nvGrpSpPr>
          <p:grpSpPr>
            <a:xfrm>
              <a:off x="3570" y="1119"/>
              <a:ext cx="391" cy="307"/>
              <a:chOff x="-44" y="1473"/>
              <a:chExt cx="981" cy="1105"/>
            </a:xfrm>
          </p:grpSpPr>
          <p:pic>
            <p:nvPicPr>
              <p:cNvPr id="6226" name="Google Shape;6226;p10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227" name="Google Shape;6227;p10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228" name="Google Shape;6228;p107"/>
            <p:cNvGrpSpPr/>
            <p:nvPr/>
          </p:nvGrpSpPr>
          <p:grpSpPr>
            <a:xfrm>
              <a:off x="4709" y="1107"/>
              <a:ext cx="212" cy="323"/>
              <a:chOff x="4140" y="429"/>
              <a:chExt cx="1425" cy="2396"/>
            </a:xfrm>
          </p:grpSpPr>
          <p:sp>
            <p:nvSpPr>
              <p:cNvPr id="6229" name="Google Shape;6229;p10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30" name="Google Shape;6230;p107"/>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31" name="Google Shape;6231;p10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32" name="Google Shape;6232;p10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33" name="Google Shape;6233;p107"/>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234" name="Google Shape;6234;p107"/>
              <p:cNvGrpSpPr/>
              <p:nvPr/>
            </p:nvGrpSpPr>
            <p:grpSpPr>
              <a:xfrm>
                <a:off x="4751" y="666"/>
                <a:ext cx="578" cy="148"/>
                <a:chOff x="617" y="2566"/>
                <a:chExt cx="721" cy="142"/>
              </a:xfrm>
            </p:grpSpPr>
            <p:sp>
              <p:nvSpPr>
                <p:cNvPr id="6235" name="Google Shape;6235;p107"/>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36" name="Google Shape;6236;p107"/>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237" name="Google Shape;6237;p107"/>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238" name="Google Shape;6238;p107"/>
              <p:cNvGrpSpPr/>
              <p:nvPr/>
            </p:nvGrpSpPr>
            <p:grpSpPr>
              <a:xfrm>
                <a:off x="4745" y="993"/>
                <a:ext cx="585" cy="134"/>
                <a:chOff x="611" y="2567"/>
                <a:chExt cx="730" cy="139"/>
              </a:xfrm>
            </p:grpSpPr>
            <p:sp>
              <p:nvSpPr>
                <p:cNvPr id="6239" name="Google Shape;6239;p107"/>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40" name="Google Shape;6240;p107"/>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241" name="Google Shape;6241;p107"/>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42" name="Google Shape;6242;p107"/>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243" name="Google Shape;6243;p107"/>
              <p:cNvGrpSpPr/>
              <p:nvPr/>
            </p:nvGrpSpPr>
            <p:grpSpPr>
              <a:xfrm>
                <a:off x="4738" y="1630"/>
                <a:ext cx="578" cy="149"/>
                <a:chOff x="618" y="2571"/>
                <a:chExt cx="720" cy="137"/>
              </a:xfrm>
            </p:grpSpPr>
            <p:sp>
              <p:nvSpPr>
                <p:cNvPr id="6244" name="Google Shape;6244;p107"/>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45" name="Google Shape;6245;p107"/>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246" name="Google Shape;6246;p10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247" name="Google Shape;6247;p107"/>
              <p:cNvGrpSpPr/>
              <p:nvPr/>
            </p:nvGrpSpPr>
            <p:grpSpPr>
              <a:xfrm>
                <a:off x="4738" y="1327"/>
                <a:ext cx="584" cy="141"/>
                <a:chOff x="613" y="2568"/>
                <a:chExt cx="728" cy="141"/>
              </a:xfrm>
            </p:grpSpPr>
            <p:sp>
              <p:nvSpPr>
                <p:cNvPr id="6248" name="Google Shape;6248;p107"/>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49" name="Google Shape;6249;p107"/>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250" name="Google Shape;6250;p107"/>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51" name="Google Shape;6251;p10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52" name="Google Shape;6252;p10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53" name="Google Shape;6253;p107"/>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54" name="Google Shape;6254;p10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55" name="Google Shape;6255;p107"/>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56" name="Google Shape;6256;p107"/>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57" name="Google Shape;6257;p107"/>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58" name="Google Shape;6258;p107"/>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259" name="Google Shape;6259;p107"/>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60" name="Google Shape;6260;p107"/>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6261" name="Google Shape;6261;p107"/>
          <p:cNvGrpSpPr/>
          <p:nvPr/>
        </p:nvGrpSpPr>
        <p:grpSpPr>
          <a:xfrm>
            <a:off x="9120415" y="5983461"/>
            <a:ext cx="3548742" cy="830997"/>
            <a:chOff x="8757558" y="5903267"/>
            <a:chExt cx="3548742" cy="830997"/>
          </a:xfrm>
        </p:grpSpPr>
        <p:sp>
          <p:nvSpPr>
            <p:cNvPr id="6262" name="Google Shape;6262;p107"/>
            <p:cNvSpPr txBox="1"/>
            <p:nvPr/>
          </p:nvSpPr>
          <p:spPr>
            <a:xfrm>
              <a:off x="9372601" y="5903267"/>
              <a:ext cx="293369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Problem: dup data</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accepted!</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6263" name="Google Shape;6263;p107" descr="A picture containing drawing&#10;&#10;Description automatically generated"/>
            <p:cNvPicPr preferRelativeResize="0"/>
            <p:nvPr/>
          </p:nvPicPr>
          <p:blipFill rotWithShape="1">
            <a:blip r:embed="rId2"/>
            <a:srcRect/>
            <a:stretch>
              <a:fillRect/>
            </a:stretch>
          </p:blipFill>
          <p:spPr>
            <a:xfrm>
              <a:off x="8757558" y="6003472"/>
              <a:ext cx="636815" cy="636815"/>
            </a:xfrm>
            <a:prstGeom prst="rect">
              <a:avLst/>
            </a:prstGeom>
            <a:noFill/>
            <a:ln>
              <a:noFill/>
            </a:ln>
          </p:spPr>
        </p:pic>
      </p:grpSp>
      <p:grpSp>
        <p:nvGrpSpPr>
          <p:cNvPr id="6264" name="Google Shape;6264;p107"/>
          <p:cNvGrpSpPr/>
          <p:nvPr/>
        </p:nvGrpSpPr>
        <p:grpSpPr>
          <a:xfrm>
            <a:off x="8091532" y="3683267"/>
            <a:ext cx="3997325" cy="2365375"/>
            <a:chOff x="3185703" y="3422010"/>
            <a:chExt cx="3997325" cy="2365375"/>
          </a:xfrm>
        </p:grpSpPr>
        <p:sp>
          <p:nvSpPr>
            <p:cNvPr id="6265" name="Google Shape;6265;p107"/>
            <p:cNvSpPr/>
            <p:nvPr/>
          </p:nvSpPr>
          <p:spPr>
            <a:xfrm>
              <a:off x="4431891" y="3661722"/>
              <a:ext cx="1501775" cy="1897063"/>
            </a:xfrm>
            <a:custGeom>
              <a:avLst/>
              <a:gdLst/>
              <a:ahLst/>
              <a:cxnLst/>
              <a:rect l="l" t="t" r="r" b="b"/>
              <a:pathLst>
                <a:path w="946" h="1195" extrusionOk="0">
                  <a:moveTo>
                    <a:pt x="0" y="15"/>
                  </a:moveTo>
                  <a:cubicBezTo>
                    <a:pt x="32" y="40"/>
                    <a:pt x="114" y="0"/>
                    <a:pt x="199" y="164"/>
                  </a:cubicBezTo>
                  <a:cubicBezTo>
                    <a:pt x="284" y="328"/>
                    <a:pt x="195" y="798"/>
                    <a:pt x="320" y="960"/>
                  </a:cubicBezTo>
                  <a:cubicBezTo>
                    <a:pt x="477" y="1195"/>
                    <a:pt x="816" y="1101"/>
                    <a:pt x="946" y="1138"/>
                  </a:cubicBezTo>
                </a:path>
              </a:pathLst>
            </a:custGeom>
            <a:noFill/>
            <a:ln w="28575" cap="flat" cmpd="sng">
              <a:solidFill>
                <a:srgbClr val="00009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66" name="Google Shape;6266;p107"/>
            <p:cNvSpPr/>
            <p:nvPr/>
          </p:nvSpPr>
          <p:spPr>
            <a:xfrm>
              <a:off x="4782728" y="5196835"/>
              <a:ext cx="711200" cy="2825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67" name="Google Shape;6267;p107"/>
            <p:cNvSpPr txBox="1"/>
            <p:nvPr/>
          </p:nvSpPr>
          <p:spPr>
            <a:xfrm>
              <a:off x="4468403" y="5152385"/>
              <a:ext cx="10922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data(x+1)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68" name="Google Shape;6268;p107"/>
            <p:cNvSpPr txBox="1"/>
            <p:nvPr/>
          </p:nvSpPr>
          <p:spPr>
            <a:xfrm>
              <a:off x="3185703" y="3422010"/>
              <a:ext cx="1273175" cy="752475"/>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retransmit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data(x+1)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69" name="Google Shape;6269;p107"/>
            <p:cNvSpPr txBox="1"/>
            <p:nvPr/>
          </p:nvSpPr>
          <p:spPr>
            <a:xfrm>
              <a:off x="6011453" y="5279385"/>
              <a:ext cx="1171575" cy="50800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accept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data(x+1)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270" name="Google Shape;6270;p107"/>
          <p:cNvGrpSpPr/>
          <p:nvPr/>
        </p:nvGrpSpPr>
        <p:grpSpPr>
          <a:xfrm>
            <a:off x="7997186" y="2493962"/>
            <a:ext cx="3646488" cy="2992438"/>
            <a:chOff x="3134903" y="2369497"/>
            <a:chExt cx="3646488" cy="2992438"/>
          </a:xfrm>
        </p:grpSpPr>
        <p:grpSp>
          <p:nvGrpSpPr>
            <p:cNvPr id="6271" name="Google Shape;6271;p107"/>
            <p:cNvGrpSpPr/>
            <p:nvPr/>
          </p:nvGrpSpPr>
          <p:grpSpPr>
            <a:xfrm>
              <a:off x="3134903" y="2369497"/>
              <a:ext cx="3646488" cy="2992438"/>
              <a:chOff x="3134903" y="2369497"/>
              <a:chExt cx="3646488" cy="2992438"/>
            </a:xfrm>
          </p:grpSpPr>
          <p:grpSp>
            <p:nvGrpSpPr>
              <p:cNvPr id="6272" name="Google Shape;6272;p107"/>
              <p:cNvGrpSpPr/>
              <p:nvPr/>
            </p:nvGrpSpPr>
            <p:grpSpPr>
              <a:xfrm>
                <a:off x="3134903" y="2369497"/>
                <a:ext cx="3646488" cy="2992438"/>
                <a:chOff x="3134903" y="2369497"/>
                <a:chExt cx="3646488" cy="2992438"/>
              </a:xfrm>
            </p:grpSpPr>
            <p:sp>
              <p:nvSpPr>
                <p:cNvPr id="6273" name="Google Shape;6273;p107"/>
                <p:cNvSpPr txBox="1"/>
                <p:nvPr/>
              </p:nvSpPr>
              <p:spPr>
                <a:xfrm>
                  <a:off x="3134903" y="2369497"/>
                  <a:ext cx="1273175" cy="752475"/>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retransmit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8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req_conn(x)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74" name="Google Shape;6274;p107"/>
                <p:cNvSpPr/>
                <p:nvPr/>
              </p:nvSpPr>
              <p:spPr>
                <a:xfrm>
                  <a:off x="4449353" y="2671122"/>
                  <a:ext cx="1527175" cy="2559050"/>
                </a:xfrm>
                <a:custGeom>
                  <a:avLst/>
                  <a:gdLst/>
                  <a:ahLst/>
                  <a:cxnLst/>
                  <a:rect l="l" t="t" r="r" b="b"/>
                  <a:pathLst>
                    <a:path w="962" h="1612" extrusionOk="0">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75" name="Google Shape;6275;p107"/>
                <p:cNvSpPr txBox="1"/>
                <p:nvPr/>
              </p:nvSpPr>
              <p:spPr>
                <a:xfrm>
                  <a:off x="6009866" y="5025385"/>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sp>
            <p:nvSpPr>
              <p:cNvPr id="6276" name="Google Shape;6276;p107"/>
              <p:cNvSpPr/>
              <p:nvPr/>
            </p:nvSpPr>
            <p:spPr>
              <a:xfrm>
                <a:off x="5933666" y="5152385"/>
                <a:ext cx="90488" cy="88900"/>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sp>
          <p:nvSpPr>
            <p:cNvPr id="6277" name="Google Shape;6277;p107"/>
            <p:cNvSpPr/>
            <p:nvPr/>
          </p:nvSpPr>
          <p:spPr>
            <a:xfrm>
              <a:off x="4660491" y="4725570"/>
              <a:ext cx="1071563" cy="26035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78" name="Google Shape;6278;p107"/>
            <p:cNvSpPr txBox="1"/>
            <p:nvPr/>
          </p:nvSpPr>
          <p:spPr>
            <a:xfrm>
              <a:off x="4768441" y="4650731"/>
              <a:ext cx="12731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req_conn(x)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279" name="Google Shape;6279;p107"/>
          <p:cNvSpPr/>
          <p:nvPr/>
        </p:nvSpPr>
        <p:spPr>
          <a:xfrm>
            <a:off x="7997371" y="1857830"/>
            <a:ext cx="4194629" cy="3062514"/>
          </a:xfrm>
          <a:custGeom>
            <a:avLst/>
            <a:gdLst/>
            <a:ahLst/>
            <a:cxnLst/>
            <a:rect l="l" t="t" r="r" b="b"/>
            <a:pathLst>
              <a:path w="4194629" h="3062514" extrusionOk="0">
                <a:moveTo>
                  <a:pt x="0" y="29028"/>
                </a:moveTo>
                <a:lnTo>
                  <a:pt x="1320800" y="0"/>
                </a:lnTo>
                <a:lnTo>
                  <a:pt x="1915886" y="29028"/>
                </a:lnTo>
                <a:lnTo>
                  <a:pt x="3294743" y="72571"/>
                </a:lnTo>
                <a:lnTo>
                  <a:pt x="4194629" y="58057"/>
                </a:lnTo>
                <a:lnTo>
                  <a:pt x="4165600" y="3062514"/>
                </a:lnTo>
                <a:lnTo>
                  <a:pt x="3773715" y="2510971"/>
                </a:lnTo>
                <a:lnTo>
                  <a:pt x="3570515" y="2481942"/>
                </a:lnTo>
                <a:lnTo>
                  <a:pt x="2902857" y="2496457"/>
                </a:lnTo>
                <a:lnTo>
                  <a:pt x="2540001" y="2772228"/>
                </a:lnTo>
                <a:lnTo>
                  <a:pt x="1393372" y="3004456"/>
                </a:lnTo>
                <a:lnTo>
                  <a:pt x="29028" y="3033485"/>
                </a:lnTo>
                <a:lnTo>
                  <a:pt x="0" y="29028"/>
                </a:lnTo>
                <a:close/>
              </a:path>
            </a:pathLst>
          </a:custGeom>
          <a:solidFill>
            <a:schemeClr val="l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270"/>
                                        </p:tgtEl>
                                        <p:attrNameLst>
                                          <p:attrName>style.visibility</p:attrName>
                                        </p:attrNameLst>
                                      </p:cBhvr>
                                      <p:to>
                                        <p:strVal val="visible"/>
                                      </p:to>
                                    </p:set>
                                    <p:animEffect transition="in" filter="fade">
                                      <p:cBhvr>
                                        <p:cTn id="11" dur="500"/>
                                        <p:tgtEl>
                                          <p:spTgt spid="62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264"/>
                                        </p:tgtEl>
                                        <p:attrNameLst>
                                          <p:attrName>style.visibility</p:attrName>
                                        </p:attrNameLst>
                                      </p:cBhvr>
                                      <p:to>
                                        <p:strVal val="visible"/>
                                      </p:to>
                                    </p:set>
                                    <p:animEffect transition="in" filter="fade">
                                      <p:cBhvr>
                                        <p:cTn id="16" dur="500"/>
                                        <p:tgtEl>
                                          <p:spTgt spid="626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279"/>
                                        </p:tgtEl>
                                        <p:attrNameLst>
                                          <p:attrName>style.visibility</p:attrName>
                                        </p:attrNameLst>
                                      </p:cBhvr>
                                      <p:to>
                                        <p:strVal val="visible"/>
                                      </p:to>
                                    </p:set>
                                    <p:animEffect transition="in" filter="fade">
                                      <p:cBhvr>
                                        <p:cTn id="21" dur="500"/>
                                        <p:tgtEl>
                                          <p:spTgt spid="62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261"/>
                                        </p:tgtEl>
                                        <p:attrNameLst>
                                          <p:attrName>style.visibility</p:attrName>
                                        </p:attrNameLst>
                                      </p:cBhvr>
                                      <p:to>
                                        <p:strVal val="visible"/>
                                      </p:to>
                                    </p:set>
                                    <p:animEffect transition="in" filter="fade">
                                      <p:cBhvr>
                                        <p:cTn id="26" dur="500"/>
                                        <p:tgtEl>
                                          <p:spTgt spid="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284"/>
        <p:cNvGrpSpPr/>
        <p:nvPr/>
      </p:nvGrpSpPr>
      <p:grpSpPr>
        <a:xfrm>
          <a:off x="0" y="0"/>
          <a:ext cx="0" cy="0"/>
          <a:chOff x="0" y="0"/>
          <a:chExt cx="0" cy="0"/>
        </a:xfrm>
      </p:grpSpPr>
      <p:sp>
        <p:nvSpPr>
          <p:cNvPr id="6285" name="Google Shape;6285;p108"/>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3-way handshake</a:t>
            </a:r>
            <a:endParaRPr sz="4400" b="0"/>
          </a:p>
        </p:txBody>
      </p:sp>
      <p:cxnSp>
        <p:nvCxnSpPr>
          <p:cNvPr id="6286" name="Google Shape;6286;p108"/>
          <p:cNvCxnSpPr/>
          <p:nvPr/>
        </p:nvCxnSpPr>
        <p:spPr>
          <a:xfrm flipH="1">
            <a:off x="4796631" y="3078661"/>
            <a:ext cx="1588" cy="2470150"/>
          </a:xfrm>
          <a:prstGeom prst="straightConnector1">
            <a:avLst/>
          </a:prstGeom>
          <a:noFill/>
          <a:ln w="9525" cap="flat" cmpd="sng">
            <a:solidFill>
              <a:srgbClr val="777777"/>
            </a:solidFill>
            <a:prstDash val="solid"/>
            <a:round/>
            <a:headEnd type="none" w="med" len="med"/>
            <a:tailEnd type="none" w="med" len="med"/>
          </a:ln>
        </p:spPr>
      </p:cxnSp>
      <p:grpSp>
        <p:nvGrpSpPr>
          <p:cNvPr id="6287" name="Google Shape;6287;p108"/>
          <p:cNvGrpSpPr/>
          <p:nvPr/>
        </p:nvGrpSpPr>
        <p:grpSpPr>
          <a:xfrm>
            <a:off x="2810669" y="3005636"/>
            <a:ext cx="4494212" cy="955675"/>
            <a:chOff x="810" y="1363"/>
            <a:chExt cx="2831" cy="602"/>
          </a:xfrm>
        </p:grpSpPr>
        <p:cxnSp>
          <p:nvCxnSpPr>
            <p:cNvPr id="6288" name="Google Shape;6288;p108"/>
            <p:cNvCxnSpPr/>
            <p:nvPr/>
          </p:nvCxnSpPr>
          <p:spPr>
            <a:xfrm>
              <a:off x="2062" y="1502"/>
              <a:ext cx="1579" cy="463"/>
            </a:xfrm>
            <a:prstGeom prst="straightConnector1">
              <a:avLst/>
            </a:prstGeom>
            <a:noFill/>
            <a:ln w="28575" cap="flat" cmpd="sng">
              <a:solidFill>
                <a:srgbClr val="000099"/>
              </a:solidFill>
              <a:prstDash val="solid"/>
              <a:round/>
              <a:headEnd type="none" w="med" len="med"/>
              <a:tailEnd type="triangle" w="med" len="med"/>
            </a:ln>
          </p:spPr>
        </p:cxnSp>
        <p:sp>
          <p:nvSpPr>
            <p:cNvPr id="6289" name="Google Shape;6289;p108"/>
            <p:cNvSpPr/>
            <p:nvPr/>
          </p:nvSpPr>
          <p:spPr>
            <a:xfrm>
              <a:off x="2518" y="1565"/>
              <a:ext cx="590" cy="27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90" name="Google Shape;6290;p108"/>
            <p:cNvSpPr txBox="1"/>
            <p:nvPr/>
          </p:nvSpPr>
          <p:spPr>
            <a:xfrm>
              <a:off x="2310" y="1624"/>
              <a:ext cx="109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SYNbit=1, Seq=x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91" name="Google Shape;6291;p108"/>
            <p:cNvSpPr txBox="1"/>
            <p:nvPr/>
          </p:nvSpPr>
          <p:spPr>
            <a:xfrm>
              <a:off x="810" y="1363"/>
              <a:ext cx="1230" cy="30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choose init seq num, x</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 TCP SYN msg</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6292" name="Google Shape;6292;p108"/>
          <p:cNvCxnSpPr/>
          <p:nvPr/>
        </p:nvCxnSpPr>
        <p:spPr>
          <a:xfrm flipH="1">
            <a:off x="7385844" y="3148511"/>
            <a:ext cx="1587" cy="3417888"/>
          </a:xfrm>
          <a:prstGeom prst="straightConnector1">
            <a:avLst/>
          </a:prstGeom>
          <a:noFill/>
          <a:ln w="9525" cap="flat" cmpd="sng">
            <a:solidFill>
              <a:srgbClr val="777777"/>
            </a:solidFill>
            <a:prstDash val="solid"/>
            <a:round/>
            <a:headEnd type="none" w="med" len="med"/>
            <a:tailEnd type="none" w="med" len="med"/>
          </a:ln>
        </p:spPr>
      </p:cxnSp>
      <p:sp>
        <p:nvSpPr>
          <p:cNvPr id="6293" name="Google Shape;6293;p108"/>
          <p:cNvSpPr txBox="1"/>
          <p:nvPr/>
        </p:nvSpPr>
        <p:spPr>
          <a:xfrm>
            <a:off x="9571831" y="5986961"/>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nvGrpSpPr>
          <p:cNvPr id="6294" name="Google Shape;6294;p108"/>
          <p:cNvGrpSpPr/>
          <p:nvPr/>
        </p:nvGrpSpPr>
        <p:grpSpPr>
          <a:xfrm>
            <a:off x="4795044" y="3675561"/>
            <a:ext cx="4519612" cy="1425575"/>
            <a:chOff x="2060" y="1785"/>
            <a:chExt cx="2847" cy="898"/>
          </a:xfrm>
        </p:grpSpPr>
        <p:cxnSp>
          <p:nvCxnSpPr>
            <p:cNvPr id="6295" name="Google Shape;6295;p108"/>
            <p:cNvCxnSpPr/>
            <p:nvPr/>
          </p:nvCxnSpPr>
          <p:spPr>
            <a:xfrm flipH="1">
              <a:off x="2060" y="2031"/>
              <a:ext cx="1580" cy="652"/>
            </a:xfrm>
            <a:prstGeom prst="straightConnector1">
              <a:avLst/>
            </a:prstGeom>
            <a:noFill/>
            <a:ln w="28575" cap="flat" cmpd="sng">
              <a:solidFill>
                <a:srgbClr val="000099"/>
              </a:solidFill>
              <a:prstDash val="solid"/>
              <a:round/>
              <a:headEnd type="none" w="med" len="med"/>
              <a:tailEnd type="triangle" w="med" len="med"/>
            </a:ln>
          </p:spPr>
        </p:cxnSp>
        <p:sp>
          <p:nvSpPr>
            <p:cNvPr id="6296" name="Google Shape;6296;p108"/>
            <p:cNvSpPr/>
            <p:nvPr/>
          </p:nvSpPr>
          <p:spPr>
            <a:xfrm>
              <a:off x="2381" y="2206"/>
              <a:ext cx="896" cy="32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97" name="Google Shape;6297;p108"/>
            <p:cNvSpPr txBox="1"/>
            <p:nvPr/>
          </p:nvSpPr>
          <p:spPr>
            <a:xfrm>
              <a:off x="2159" y="2169"/>
              <a:ext cx="1534"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SYNbit=1, Seq=y</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ACKbit=1; ACKnum=x+1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98" name="Google Shape;6298;p108"/>
            <p:cNvSpPr txBox="1"/>
            <p:nvPr/>
          </p:nvSpPr>
          <p:spPr>
            <a:xfrm>
              <a:off x="3676" y="1785"/>
              <a:ext cx="1231" cy="42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choose init seq num, y</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 TCP SYNACK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msg, acking SYN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299" name="Google Shape;6299;p108"/>
          <p:cNvGrpSpPr/>
          <p:nvPr/>
        </p:nvGrpSpPr>
        <p:grpSpPr>
          <a:xfrm>
            <a:off x="2512219" y="4774111"/>
            <a:ext cx="6630987" cy="1373188"/>
            <a:chOff x="622" y="2477"/>
            <a:chExt cx="4177" cy="865"/>
          </a:xfrm>
        </p:grpSpPr>
        <p:cxnSp>
          <p:nvCxnSpPr>
            <p:cNvPr id="6300" name="Google Shape;6300;p108"/>
            <p:cNvCxnSpPr/>
            <p:nvPr/>
          </p:nvCxnSpPr>
          <p:spPr>
            <a:xfrm>
              <a:off x="2073" y="2728"/>
              <a:ext cx="1579" cy="463"/>
            </a:xfrm>
            <a:prstGeom prst="straightConnector1">
              <a:avLst/>
            </a:prstGeom>
            <a:noFill/>
            <a:ln w="28575" cap="flat" cmpd="sng">
              <a:solidFill>
                <a:srgbClr val="000099"/>
              </a:solidFill>
              <a:prstDash val="solid"/>
              <a:round/>
              <a:headEnd type="none" w="med" len="med"/>
              <a:tailEnd type="triangle" w="med" len="med"/>
            </a:ln>
          </p:spPr>
        </p:cxnSp>
        <p:sp>
          <p:nvSpPr>
            <p:cNvPr id="6301" name="Google Shape;6301;p108"/>
            <p:cNvSpPr/>
            <p:nvPr/>
          </p:nvSpPr>
          <p:spPr>
            <a:xfrm>
              <a:off x="2486" y="2806"/>
              <a:ext cx="775" cy="27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02" name="Google Shape;6302;p108"/>
            <p:cNvSpPr txBox="1"/>
            <p:nvPr/>
          </p:nvSpPr>
          <p:spPr>
            <a:xfrm>
              <a:off x="2092" y="2852"/>
              <a:ext cx="152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ACKbit=1, ACKnum=y+1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03" name="Google Shape;6303;p108"/>
            <p:cNvSpPr txBox="1"/>
            <p:nvPr/>
          </p:nvSpPr>
          <p:spPr>
            <a:xfrm>
              <a:off x="622" y="2477"/>
              <a:ext cx="1422" cy="663"/>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received SYNACK(x)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indicates server is live;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 for SYNACK;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this segment may contain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client-to-server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04" name="Google Shape;6304;p108"/>
            <p:cNvSpPr txBox="1"/>
            <p:nvPr/>
          </p:nvSpPr>
          <p:spPr>
            <a:xfrm>
              <a:off x="3640" y="3042"/>
              <a:ext cx="1159" cy="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received ACK(y)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indicates client is live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305" name="Google Shape;6305;p108"/>
          <p:cNvGrpSpPr/>
          <p:nvPr/>
        </p:nvGrpSpPr>
        <p:grpSpPr>
          <a:xfrm>
            <a:off x="1813719" y="3043736"/>
            <a:ext cx="1030287" cy="700088"/>
            <a:chOff x="182" y="1387"/>
            <a:chExt cx="649" cy="441"/>
          </a:xfrm>
        </p:grpSpPr>
        <p:sp>
          <p:nvSpPr>
            <p:cNvPr id="6306" name="Google Shape;6306;p108"/>
            <p:cNvSpPr txBox="1"/>
            <p:nvPr/>
          </p:nvSpPr>
          <p:spPr>
            <a:xfrm>
              <a:off x="182" y="1616"/>
              <a:ext cx="64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SYNSENT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307" name="Google Shape;6307;p108"/>
            <p:cNvCxnSpPr/>
            <p:nvPr/>
          </p:nvCxnSpPr>
          <p:spPr>
            <a:xfrm>
              <a:off x="462" y="1387"/>
              <a:ext cx="0" cy="277"/>
            </a:xfrm>
            <a:prstGeom prst="straightConnector1">
              <a:avLst/>
            </a:prstGeom>
            <a:noFill/>
            <a:ln w="9525" cap="flat" cmpd="sng">
              <a:solidFill>
                <a:srgbClr val="000000"/>
              </a:solidFill>
              <a:prstDash val="solid"/>
              <a:round/>
              <a:headEnd type="none" w="med" len="med"/>
              <a:tailEnd type="triangle" w="med" len="med"/>
            </a:ln>
          </p:spPr>
        </p:cxnSp>
      </p:grpSp>
      <p:grpSp>
        <p:nvGrpSpPr>
          <p:cNvPr id="6308" name="Google Shape;6308;p108"/>
          <p:cNvGrpSpPr/>
          <p:nvPr/>
        </p:nvGrpSpPr>
        <p:grpSpPr>
          <a:xfrm>
            <a:off x="1815306" y="3704136"/>
            <a:ext cx="771525" cy="1622425"/>
            <a:chOff x="183" y="1803"/>
            <a:chExt cx="486" cy="1022"/>
          </a:xfrm>
        </p:grpSpPr>
        <p:sp>
          <p:nvSpPr>
            <p:cNvPr id="6309" name="Google Shape;6309;p108"/>
            <p:cNvSpPr txBox="1"/>
            <p:nvPr/>
          </p:nvSpPr>
          <p:spPr>
            <a:xfrm>
              <a:off x="183" y="2613"/>
              <a:ext cx="4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cxnSp>
          <p:nvCxnSpPr>
            <p:cNvPr id="6310" name="Google Shape;6310;p108"/>
            <p:cNvCxnSpPr/>
            <p:nvPr/>
          </p:nvCxnSpPr>
          <p:spPr>
            <a:xfrm>
              <a:off x="465" y="1803"/>
              <a:ext cx="0" cy="797"/>
            </a:xfrm>
            <a:prstGeom prst="straightConnector1">
              <a:avLst/>
            </a:prstGeom>
            <a:noFill/>
            <a:ln w="9525" cap="flat" cmpd="sng">
              <a:solidFill>
                <a:srgbClr val="000000"/>
              </a:solidFill>
              <a:prstDash val="solid"/>
              <a:round/>
              <a:headEnd type="none" w="med" len="med"/>
              <a:tailEnd type="triangle" w="med" len="med"/>
            </a:ln>
          </p:spPr>
        </p:cxnSp>
      </p:grpSp>
      <p:grpSp>
        <p:nvGrpSpPr>
          <p:cNvPr id="6311" name="Google Shape;6311;p108"/>
          <p:cNvGrpSpPr/>
          <p:nvPr/>
        </p:nvGrpSpPr>
        <p:grpSpPr>
          <a:xfrm>
            <a:off x="9268619" y="3099299"/>
            <a:ext cx="1119187" cy="1192212"/>
            <a:chOff x="4878" y="1422"/>
            <a:chExt cx="705" cy="751"/>
          </a:xfrm>
        </p:grpSpPr>
        <p:sp>
          <p:nvSpPr>
            <p:cNvPr id="6312" name="Google Shape;6312;p108"/>
            <p:cNvSpPr txBox="1"/>
            <p:nvPr/>
          </p:nvSpPr>
          <p:spPr>
            <a:xfrm>
              <a:off x="4878" y="1961"/>
              <a:ext cx="705"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SYN RCVD</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313" name="Google Shape;6313;p108"/>
            <p:cNvCxnSpPr/>
            <p:nvPr/>
          </p:nvCxnSpPr>
          <p:spPr>
            <a:xfrm>
              <a:off x="5339" y="1422"/>
              <a:ext cx="0" cy="569"/>
            </a:xfrm>
            <a:prstGeom prst="straightConnector1">
              <a:avLst/>
            </a:prstGeom>
            <a:noFill/>
            <a:ln w="9525" cap="flat" cmpd="sng">
              <a:solidFill>
                <a:srgbClr val="000000"/>
              </a:solidFill>
              <a:prstDash val="solid"/>
              <a:round/>
              <a:headEnd type="none" w="med" len="med"/>
              <a:tailEnd type="triangle" w="med" len="med"/>
            </a:ln>
          </p:spPr>
        </p:cxnSp>
      </p:grpSp>
      <p:cxnSp>
        <p:nvCxnSpPr>
          <p:cNvPr id="6314" name="Google Shape;6314;p108"/>
          <p:cNvCxnSpPr/>
          <p:nvPr/>
        </p:nvCxnSpPr>
        <p:spPr>
          <a:xfrm>
            <a:off x="9982994" y="4301036"/>
            <a:ext cx="0" cy="1704975"/>
          </a:xfrm>
          <a:prstGeom prst="straightConnector1">
            <a:avLst/>
          </a:prstGeom>
          <a:noFill/>
          <a:ln w="9525" cap="flat" cmpd="sng">
            <a:solidFill>
              <a:srgbClr val="000000"/>
            </a:solidFill>
            <a:prstDash val="solid"/>
            <a:round/>
            <a:headEnd type="none" w="med" len="med"/>
            <a:tailEnd type="triangle" w="med" len="med"/>
          </a:ln>
        </p:spPr>
      </p:cxnSp>
      <p:sp>
        <p:nvSpPr>
          <p:cNvPr id="6315" name="Google Shape;6315;p108"/>
          <p:cNvSpPr txBox="1"/>
          <p:nvPr/>
        </p:nvSpPr>
        <p:spPr>
          <a:xfrm>
            <a:off x="1395197" y="1675748"/>
            <a:ext cx="1839030"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99"/>
              </a:buClr>
              <a:buSzPts val="2800"/>
              <a:buFont typeface="Calibri" panose="020F0502020204030204"/>
              <a:buNone/>
            </a:pPr>
            <a:r>
              <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rPr>
              <a:t>Client state</a:t>
            </a:r>
            <a:endPar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1" u="none"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6316" name="Google Shape;6316;p108"/>
          <p:cNvSpPr txBox="1"/>
          <p:nvPr/>
        </p:nvSpPr>
        <p:spPr>
          <a:xfrm>
            <a:off x="1807368" y="2389622"/>
            <a:ext cx="842962"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LISTEN</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17" name="Google Shape;6317;p108"/>
          <p:cNvSpPr txBox="1"/>
          <p:nvPr/>
        </p:nvSpPr>
        <p:spPr>
          <a:xfrm>
            <a:off x="8905645" y="1081958"/>
            <a:ext cx="1930400"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99"/>
              </a:buClr>
              <a:buSzPts val="2800"/>
              <a:buFont typeface="Calibri" panose="020F0502020204030204"/>
              <a:buNone/>
            </a:pPr>
            <a:r>
              <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rPr>
              <a:t>Server state</a:t>
            </a:r>
            <a:endPar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1" u="none"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6318" name="Google Shape;6318;p108"/>
          <p:cNvSpPr txBox="1"/>
          <p:nvPr/>
        </p:nvSpPr>
        <p:spPr>
          <a:xfrm>
            <a:off x="9511504" y="2632510"/>
            <a:ext cx="842962"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LISTEN</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319" name="Google Shape;6319;p108"/>
          <p:cNvGrpSpPr/>
          <p:nvPr/>
        </p:nvGrpSpPr>
        <p:grpSpPr>
          <a:xfrm>
            <a:off x="4464473" y="2492809"/>
            <a:ext cx="642937" cy="600075"/>
            <a:chOff x="-44" y="1473"/>
            <a:chExt cx="981" cy="1105"/>
          </a:xfrm>
        </p:grpSpPr>
        <p:pic>
          <p:nvPicPr>
            <p:cNvPr id="6320" name="Google Shape;6320;p10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321" name="Google Shape;6321;p10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322" name="Google Shape;6322;p108"/>
          <p:cNvGrpSpPr/>
          <p:nvPr/>
        </p:nvGrpSpPr>
        <p:grpSpPr>
          <a:xfrm>
            <a:off x="7221809" y="2580121"/>
            <a:ext cx="336550" cy="512763"/>
            <a:chOff x="4140" y="429"/>
            <a:chExt cx="1425" cy="2396"/>
          </a:xfrm>
        </p:grpSpPr>
        <p:sp>
          <p:nvSpPr>
            <p:cNvPr id="6323" name="Google Shape;6323;p10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24" name="Google Shape;6324;p108"/>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25" name="Google Shape;6325;p10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26" name="Google Shape;6326;p10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27" name="Google Shape;6327;p108"/>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328" name="Google Shape;6328;p108"/>
            <p:cNvGrpSpPr/>
            <p:nvPr/>
          </p:nvGrpSpPr>
          <p:grpSpPr>
            <a:xfrm>
              <a:off x="4751" y="666"/>
              <a:ext cx="578" cy="148"/>
              <a:chOff x="617" y="2566"/>
              <a:chExt cx="721" cy="142"/>
            </a:xfrm>
          </p:grpSpPr>
          <p:sp>
            <p:nvSpPr>
              <p:cNvPr id="6329" name="Google Shape;6329;p108"/>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30" name="Google Shape;6330;p108"/>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331" name="Google Shape;6331;p108"/>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332" name="Google Shape;6332;p108"/>
            <p:cNvGrpSpPr/>
            <p:nvPr/>
          </p:nvGrpSpPr>
          <p:grpSpPr>
            <a:xfrm>
              <a:off x="4745" y="993"/>
              <a:ext cx="585" cy="134"/>
              <a:chOff x="611" y="2567"/>
              <a:chExt cx="730" cy="139"/>
            </a:xfrm>
          </p:grpSpPr>
          <p:sp>
            <p:nvSpPr>
              <p:cNvPr id="6333" name="Google Shape;6333;p108"/>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34" name="Google Shape;6334;p108"/>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335" name="Google Shape;6335;p108"/>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36" name="Google Shape;6336;p108"/>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337" name="Google Shape;6337;p108"/>
            <p:cNvGrpSpPr/>
            <p:nvPr/>
          </p:nvGrpSpPr>
          <p:grpSpPr>
            <a:xfrm>
              <a:off x="4738" y="1630"/>
              <a:ext cx="578" cy="149"/>
              <a:chOff x="618" y="2571"/>
              <a:chExt cx="720" cy="137"/>
            </a:xfrm>
          </p:grpSpPr>
          <p:sp>
            <p:nvSpPr>
              <p:cNvPr id="6338" name="Google Shape;6338;p108"/>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39" name="Google Shape;6339;p108"/>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340" name="Google Shape;6340;p10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341" name="Google Shape;6341;p108"/>
            <p:cNvGrpSpPr/>
            <p:nvPr/>
          </p:nvGrpSpPr>
          <p:grpSpPr>
            <a:xfrm>
              <a:off x="4738" y="1327"/>
              <a:ext cx="584" cy="141"/>
              <a:chOff x="613" y="2568"/>
              <a:chExt cx="728" cy="141"/>
            </a:xfrm>
          </p:grpSpPr>
          <p:sp>
            <p:nvSpPr>
              <p:cNvPr id="6342" name="Google Shape;6342;p108"/>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43" name="Google Shape;6343;p108"/>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344" name="Google Shape;6344;p108"/>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45" name="Google Shape;6345;p10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46" name="Google Shape;6346;p10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47" name="Google Shape;6347;p108"/>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48" name="Google Shape;6348;p10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49" name="Google Shape;6349;p108"/>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50" name="Google Shape;6350;p108"/>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51" name="Google Shape;6351;p108"/>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52" name="Google Shape;6352;p108"/>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353" name="Google Shape;6353;p108"/>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54" name="Google Shape;6354;p108"/>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355" name="Google Shape;6355;p108"/>
          <p:cNvSpPr txBox="1"/>
          <p:nvPr/>
        </p:nvSpPr>
        <p:spPr>
          <a:xfrm>
            <a:off x="374662" y="2181018"/>
            <a:ext cx="4209864" cy="26155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clientSocket = socket(AF_INET, SOCK_STREAM)</a:t>
            </a:r>
            <a:endParaRPr lang="en-US" sz="1200" b="0" i="0" u="none" strike="noStrike" cap="none">
              <a:solidFill>
                <a:srgbClr val="000000"/>
              </a:solidFill>
              <a:latin typeface="Courier"/>
              <a:ea typeface="Courier"/>
              <a:cs typeface="Courier"/>
              <a:sym typeface="Courier"/>
            </a:endParaRPr>
          </a:p>
        </p:txBody>
      </p:sp>
      <p:sp>
        <p:nvSpPr>
          <p:cNvPr id="6356" name="Google Shape;6356;p108"/>
          <p:cNvSpPr txBox="1"/>
          <p:nvPr/>
        </p:nvSpPr>
        <p:spPr>
          <a:xfrm>
            <a:off x="7821898" y="1651172"/>
            <a:ext cx="4461478" cy="104644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serverSocket = socket(AF_INET,SOCK_STREAM)</a:t>
            </a:r>
            <a:endParaRPr lang="en-US"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serverSocket.bind((‘’,serverPort))</a:t>
            </a:r>
            <a:endParaRPr lang="en-US"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serverSocket.listen(1)</a:t>
            </a:r>
            <a:endParaRPr lang="en-US"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connectionSocket, addr = serverSocket.accept()</a:t>
            </a:r>
            <a:endParaRPr lang="en-US"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57" name="Google Shape;6357;p108"/>
          <p:cNvSpPr txBox="1"/>
          <p:nvPr/>
        </p:nvSpPr>
        <p:spPr>
          <a:xfrm>
            <a:off x="276543" y="2694832"/>
            <a:ext cx="4433244" cy="263149"/>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000000"/>
              </a:buClr>
              <a:buSzPts val="1200"/>
              <a:buFont typeface="Courier"/>
              <a:buNone/>
            </a:pPr>
            <a:r>
              <a:rPr lang="en-US" sz="1200" b="0" i="0" u="none" strike="noStrike" cap="none">
                <a:solidFill>
                  <a:srgbClr val="000000"/>
                </a:solidFill>
                <a:latin typeface="Courier"/>
                <a:ea typeface="Courier"/>
                <a:cs typeface="Courier"/>
                <a:sym typeface="Courier"/>
              </a:rPr>
              <a:t>clientSocket.connect((serverName,serverPort))</a:t>
            </a:r>
            <a:endParaRPr lang="en-US" sz="1200" b="0" i="0" u="none" strike="noStrike" cap="none">
              <a:solidFill>
                <a:srgbClr val="000000"/>
              </a:solidFill>
              <a:latin typeface="Courier"/>
              <a:ea typeface="Courier"/>
              <a:cs typeface="Courier"/>
              <a:sym typeface="Courier"/>
            </a:endParaRPr>
          </a:p>
        </p:txBody>
      </p:sp>
      <p:sp>
        <p:nvSpPr>
          <p:cNvPr id="6358" name="Google Shape;6358;p10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7"/>
                                        </p:tgtEl>
                                        <p:attrNameLst>
                                          <p:attrName>style.visibility</p:attrName>
                                        </p:attrNameLst>
                                      </p:cBhvr>
                                      <p:to>
                                        <p:strVal val="visible"/>
                                      </p:to>
                                    </p:set>
                                    <p:animEffect transition="in" filter="fade">
                                      <p:cBhvr>
                                        <p:cTn id="7" dur="500"/>
                                        <p:tgtEl>
                                          <p:spTgt spid="6287"/>
                                        </p:tgtEl>
                                      </p:cBhvr>
                                    </p:animEffect>
                                  </p:childTnLst>
                                </p:cTn>
                              </p:par>
                              <p:par>
                                <p:cTn id="8" presetID="10" presetClass="entr" presetSubtype="0" fill="hold" nodeType="withEffect">
                                  <p:stCondLst>
                                    <p:cond delay="0"/>
                                  </p:stCondLst>
                                  <p:childTnLst>
                                    <p:set>
                                      <p:cBhvr>
                                        <p:cTn id="9" dur="1" fill="hold">
                                          <p:stCondLst>
                                            <p:cond delay="0"/>
                                          </p:stCondLst>
                                        </p:cTn>
                                        <p:tgtEl>
                                          <p:spTgt spid="6305"/>
                                        </p:tgtEl>
                                        <p:attrNameLst>
                                          <p:attrName>style.visibility</p:attrName>
                                        </p:attrNameLst>
                                      </p:cBhvr>
                                      <p:to>
                                        <p:strVal val="visible"/>
                                      </p:to>
                                    </p:set>
                                    <p:animEffect transition="in" filter="fade">
                                      <p:cBhvr>
                                        <p:cTn id="10" dur="500"/>
                                        <p:tgtEl>
                                          <p:spTgt spid="6305"/>
                                        </p:tgtEl>
                                      </p:cBhvr>
                                    </p:animEffect>
                                  </p:childTnLst>
                                </p:cTn>
                              </p:par>
                              <p:par>
                                <p:cTn id="11" presetID="10" presetClass="entr" presetSubtype="0" fill="hold" nodeType="withEffect">
                                  <p:stCondLst>
                                    <p:cond delay="0"/>
                                  </p:stCondLst>
                                  <p:childTnLst>
                                    <p:set>
                                      <p:cBhvr>
                                        <p:cTn id="12" dur="1" fill="hold">
                                          <p:stCondLst>
                                            <p:cond delay="0"/>
                                          </p:stCondLst>
                                        </p:cTn>
                                        <p:tgtEl>
                                          <p:spTgt spid="6357"/>
                                        </p:tgtEl>
                                        <p:attrNameLst>
                                          <p:attrName>style.visibility</p:attrName>
                                        </p:attrNameLst>
                                      </p:cBhvr>
                                      <p:to>
                                        <p:strVal val="visible"/>
                                      </p:to>
                                    </p:set>
                                    <p:animEffect transition="in" filter="fade">
                                      <p:cBhvr>
                                        <p:cTn id="13" dur="500"/>
                                        <p:tgtEl>
                                          <p:spTgt spid="63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311"/>
                                        </p:tgtEl>
                                        <p:attrNameLst>
                                          <p:attrName>style.visibility</p:attrName>
                                        </p:attrNameLst>
                                      </p:cBhvr>
                                      <p:to>
                                        <p:strVal val="visible"/>
                                      </p:to>
                                    </p:set>
                                    <p:animEffect transition="in" filter="fade">
                                      <p:cBhvr>
                                        <p:cTn id="18" dur="500"/>
                                        <p:tgtEl>
                                          <p:spTgt spid="6311"/>
                                        </p:tgtEl>
                                      </p:cBhvr>
                                    </p:animEffect>
                                  </p:childTnLst>
                                </p:cTn>
                              </p:par>
                              <p:par>
                                <p:cTn id="19" presetID="10" presetClass="entr" presetSubtype="0" fill="hold" nodeType="withEffect">
                                  <p:stCondLst>
                                    <p:cond delay="0"/>
                                  </p:stCondLst>
                                  <p:childTnLst>
                                    <p:set>
                                      <p:cBhvr>
                                        <p:cTn id="20" dur="1" fill="hold">
                                          <p:stCondLst>
                                            <p:cond delay="0"/>
                                          </p:stCondLst>
                                        </p:cTn>
                                        <p:tgtEl>
                                          <p:spTgt spid="6294"/>
                                        </p:tgtEl>
                                        <p:attrNameLst>
                                          <p:attrName>style.visibility</p:attrName>
                                        </p:attrNameLst>
                                      </p:cBhvr>
                                      <p:to>
                                        <p:strVal val="visible"/>
                                      </p:to>
                                    </p:set>
                                    <p:animEffect transition="in" filter="fade">
                                      <p:cBhvr>
                                        <p:cTn id="21" dur="500"/>
                                        <p:tgtEl>
                                          <p:spTgt spid="629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299"/>
                                        </p:tgtEl>
                                        <p:attrNameLst>
                                          <p:attrName>style.visibility</p:attrName>
                                        </p:attrNameLst>
                                      </p:cBhvr>
                                      <p:to>
                                        <p:strVal val="visible"/>
                                      </p:to>
                                    </p:set>
                                    <p:animEffect transition="in" filter="fade">
                                      <p:cBhvr>
                                        <p:cTn id="26" dur="500"/>
                                        <p:tgtEl>
                                          <p:spTgt spid="6299"/>
                                        </p:tgtEl>
                                      </p:cBhvr>
                                    </p:animEffect>
                                  </p:childTnLst>
                                </p:cTn>
                              </p:par>
                              <p:par>
                                <p:cTn id="27" presetID="10" presetClass="entr" presetSubtype="0" fill="hold" nodeType="withEffect">
                                  <p:stCondLst>
                                    <p:cond delay="0"/>
                                  </p:stCondLst>
                                  <p:childTnLst>
                                    <p:set>
                                      <p:cBhvr>
                                        <p:cTn id="28" dur="1" fill="hold">
                                          <p:stCondLst>
                                            <p:cond delay="0"/>
                                          </p:stCondLst>
                                        </p:cTn>
                                        <p:tgtEl>
                                          <p:spTgt spid="6308"/>
                                        </p:tgtEl>
                                        <p:attrNameLst>
                                          <p:attrName>style.visibility</p:attrName>
                                        </p:attrNameLst>
                                      </p:cBhvr>
                                      <p:to>
                                        <p:strVal val="visible"/>
                                      </p:to>
                                    </p:set>
                                    <p:animEffect transition="in" filter="fade">
                                      <p:cBhvr>
                                        <p:cTn id="29" dur="500"/>
                                        <p:tgtEl>
                                          <p:spTgt spid="630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293"/>
                                        </p:tgtEl>
                                        <p:attrNameLst>
                                          <p:attrName>style.visibility</p:attrName>
                                        </p:attrNameLst>
                                      </p:cBhvr>
                                      <p:to>
                                        <p:strVal val="visible"/>
                                      </p:to>
                                    </p:set>
                                    <p:animEffect transition="in" filter="fade">
                                      <p:cBhvr>
                                        <p:cTn id="33" dur="500"/>
                                        <p:tgtEl>
                                          <p:spTgt spid="6293"/>
                                        </p:tgtEl>
                                      </p:cBhvr>
                                    </p:animEffect>
                                  </p:childTnLst>
                                </p:cTn>
                              </p:par>
                              <p:par>
                                <p:cTn id="34" presetID="10" presetClass="entr" presetSubtype="0" fill="hold" nodeType="withEffect">
                                  <p:stCondLst>
                                    <p:cond delay="0"/>
                                  </p:stCondLst>
                                  <p:childTnLst>
                                    <p:set>
                                      <p:cBhvr>
                                        <p:cTn id="35" dur="1" fill="hold">
                                          <p:stCondLst>
                                            <p:cond delay="0"/>
                                          </p:stCondLst>
                                        </p:cTn>
                                        <p:tgtEl>
                                          <p:spTgt spid="6314"/>
                                        </p:tgtEl>
                                        <p:attrNameLst>
                                          <p:attrName>style.visibility</p:attrName>
                                        </p:attrNameLst>
                                      </p:cBhvr>
                                      <p:to>
                                        <p:strVal val="visible"/>
                                      </p:to>
                                    </p:set>
                                    <p:animEffect transition="in" filter="fade">
                                      <p:cBhvr>
                                        <p:cTn id="36" dur="500"/>
                                        <p:tgtEl>
                                          <p:spTgt spid="6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363"/>
        <p:cNvGrpSpPr/>
        <p:nvPr/>
      </p:nvGrpSpPr>
      <p:grpSpPr>
        <a:xfrm>
          <a:off x="0" y="0"/>
          <a:ext cx="0" cy="0"/>
          <a:chOff x="0" y="0"/>
          <a:chExt cx="0" cy="0"/>
        </a:xfrm>
      </p:grpSpPr>
      <p:sp>
        <p:nvSpPr>
          <p:cNvPr id="6364" name="Google Shape;6364;p109"/>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A human 3-way handshake protocol</a:t>
            </a:r>
            <a:endParaRPr sz="4400" b="0"/>
          </a:p>
        </p:txBody>
      </p:sp>
      <p:pic>
        <p:nvPicPr>
          <p:cNvPr id="6365" name="Google Shape;6365;p109" descr="A pile of snow&#10;&#10;Description automatically generated"/>
          <p:cNvPicPr preferRelativeResize="0"/>
          <p:nvPr/>
        </p:nvPicPr>
        <p:blipFill rotWithShape="1">
          <a:blip r:embed="rId1"/>
          <a:srcRect/>
          <a:stretch>
            <a:fillRect/>
          </a:stretch>
        </p:blipFill>
        <p:spPr>
          <a:xfrm>
            <a:off x="1750251" y="1530219"/>
            <a:ext cx="8358252" cy="5472528"/>
          </a:xfrm>
          <a:prstGeom prst="rect">
            <a:avLst/>
          </a:prstGeom>
          <a:noFill/>
          <a:ln>
            <a:noFill/>
          </a:ln>
        </p:spPr>
      </p:pic>
      <p:grpSp>
        <p:nvGrpSpPr>
          <p:cNvPr id="6366" name="Google Shape;6366;p109"/>
          <p:cNvGrpSpPr/>
          <p:nvPr/>
        </p:nvGrpSpPr>
        <p:grpSpPr>
          <a:xfrm>
            <a:off x="6538586" y="2065751"/>
            <a:ext cx="1730667" cy="612648"/>
            <a:chOff x="6538586" y="2065751"/>
            <a:chExt cx="1730667" cy="612648"/>
          </a:xfrm>
        </p:grpSpPr>
        <p:sp>
          <p:nvSpPr>
            <p:cNvPr id="6367" name="Google Shape;6367;p109"/>
            <p:cNvSpPr/>
            <p:nvPr/>
          </p:nvSpPr>
          <p:spPr>
            <a:xfrm>
              <a:off x="6551111" y="2065751"/>
              <a:ext cx="1672748" cy="612648"/>
            </a:xfrm>
            <a:prstGeom prst="wedgeRoundRectCallout">
              <a:avLst>
                <a:gd name="adj1" fmla="val 54830"/>
                <a:gd name="adj2" fmla="val 429311"/>
                <a:gd name="adj3"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368" name="Google Shape;6368;p109"/>
            <p:cNvSpPr txBox="1"/>
            <p:nvPr/>
          </p:nvSpPr>
          <p:spPr>
            <a:xfrm>
              <a:off x="6538586" y="2153433"/>
              <a:ext cx="17306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1. On belay?</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369" name="Google Shape;6369;p109"/>
          <p:cNvSpPr/>
          <p:nvPr/>
        </p:nvSpPr>
        <p:spPr>
          <a:xfrm>
            <a:off x="1640908" y="5812076"/>
            <a:ext cx="10459233" cy="12776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370" name="Google Shape;6370;p109"/>
          <p:cNvGrpSpPr/>
          <p:nvPr/>
        </p:nvGrpSpPr>
        <p:grpSpPr>
          <a:xfrm>
            <a:off x="5814165" y="3280776"/>
            <a:ext cx="1672748" cy="612648"/>
            <a:chOff x="5814165" y="3280776"/>
            <a:chExt cx="1672748" cy="612648"/>
          </a:xfrm>
        </p:grpSpPr>
        <p:sp>
          <p:nvSpPr>
            <p:cNvPr id="6371" name="Google Shape;6371;p109"/>
            <p:cNvSpPr/>
            <p:nvPr/>
          </p:nvSpPr>
          <p:spPr>
            <a:xfrm>
              <a:off x="5814165" y="3280776"/>
              <a:ext cx="1672748" cy="612648"/>
            </a:xfrm>
            <a:prstGeom prst="wedgeRoundRectCallout">
              <a:avLst>
                <a:gd name="adj1" fmla="val -120395"/>
                <a:gd name="adj2" fmla="val -120679"/>
                <a:gd name="adj3"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372" name="Google Shape;6372;p109"/>
            <p:cNvSpPr txBox="1"/>
            <p:nvPr/>
          </p:nvSpPr>
          <p:spPr>
            <a:xfrm>
              <a:off x="5826690" y="3332968"/>
              <a:ext cx="16280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2. Belay on.</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73" name="Google Shape;6373;p109"/>
          <p:cNvGrpSpPr/>
          <p:nvPr/>
        </p:nvGrpSpPr>
        <p:grpSpPr>
          <a:xfrm>
            <a:off x="8321457" y="3646119"/>
            <a:ext cx="1695712" cy="612648"/>
            <a:chOff x="8321457" y="3646119"/>
            <a:chExt cx="1695712" cy="612648"/>
          </a:xfrm>
        </p:grpSpPr>
        <p:sp>
          <p:nvSpPr>
            <p:cNvPr id="6374" name="Google Shape;6374;p109"/>
            <p:cNvSpPr/>
            <p:nvPr/>
          </p:nvSpPr>
          <p:spPr>
            <a:xfrm>
              <a:off x="8344421" y="3646119"/>
              <a:ext cx="1672748" cy="612648"/>
            </a:xfrm>
            <a:prstGeom prst="wedgeRoundRectCallout">
              <a:avLst>
                <a:gd name="adj1" fmla="val -44764"/>
                <a:gd name="adj2" fmla="val 169650"/>
                <a:gd name="adj3"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375" name="Google Shape;6375;p109"/>
            <p:cNvSpPr txBox="1"/>
            <p:nvPr/>
          </p:nvSpPr>
          <p:spPr>
            <a:xfrm>
              <a:off x="8321457" y="3710836"/>
              <a:ext cx="165141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3. Climbing.</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376" name="Google Shape;6376;p10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66"/>
                                        </p:tgtEl>
                                        <p:attrNameLst>
                                          <p:attrName>style.visibility</p:attrName>
                                        </p:attrNameLst>
                                      </p:cBhvr>
                                      <p:to>
                                        <p:strVal val="visible"/>
                                      </p:to>
                                    </p:set>
                                    <p:animEffect transition="in" filter="fade">
                                      <p:cBhvr>
                                        <p:cTn id="7" dur="500"/>
                                        <p:tgtEl>
                                          <p:spTgt spid="6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70"/>
                                        </p:tgtEl>
                                        <p:attrNameLst>
                                          <p:attrName>style.visibility</p:attrName>
                                        </p:attrNameLst>
                                      </p:cBhvr>
                                      <p:to>
                                        <p:strVal val="visible"/>
                                      </p:to>
                                    </p:set>
                                    <p:animEffect transition="in" filter="fade">
                                      <p:cBhvr>
                                        <p:cTn id="12" dur="500"/>
                                        <p:tgtEl>
                                          <p:spTgt spid="63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73"/>
                                        </p:tgtEl>
                                        <p:attrNameLst>
                                          <p:attrName>style.visibility</p:attrName>
                                        </p:attrNameLst>
                                      </p:cBhvr>
                                      <p:to>
                                        <p:strVal val="visible"/>
                                      </p:to>
                                    </p:set>
                                    <p:animEffect transition="in" filter="fade">
                                      <p:cBhvr>
                                        <p:cTn id="17" dur="500"/>
                                        <p:tgtEl>
                                          <p:spTgt spid="6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381"/>
        <p:cNvGrpSpPr/>
        <p:nvPr/>
      </p:nvGrpSpPr>
      <p:grpSpPr>
        <a:xfrm>
          <a:off x="0" y="0"/>
          <a:ext cx="0" cy="0"/>
          <a:chOff x="0" y="0"/>
          <a:chExt cx="0" cy="0"/>
        </a:xfrm>
      </p:grpSpPr>
      <p:sp>
        <p:nvSpPr>
          <p:cNvPr id="6382" name="Google Shape;6382;p110"/>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Closing a TCP connection</a:t>
            </a:r>
            <a:endParaRPr sz="4400" b="0"/>
          </a:p>
        </p:txBody>
      </p:sp>
      <p:sp>
        <p:nvSpPr>
          <p:cNvPr id="6383" name="Google Shape;6383;p110"/>
          <p:cNvSpPr txBox="1"/>
          <p:nvPr/>
        </p:nvSpPr>
        <p:spPr>
          <a:xfrm>
            <a:off x="798690" y="1441263"/>
            <a:ext cx="9698318" cy="4186238"/>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client, server each close their side of connection</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 TCP segment with FIN bit = 1</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respond to received FIN with ACK</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 receiving FIN, ACK can be combined with own FIN</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simultaneous FIN exchanges can be handled</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84" name="Google Shape;6384;p11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389"/>
        <p:cNvGrpSpPr/>
        <p:nvPr/>
      </p:nvGrpSpPr>
      <p:grpSpPr>
        <a:xfrm>
          <a:off x="0" y="0"/>
          <a:ext cx="0" cy="0"/>
          <a:chOff x="0" y="0"/>
          <a:chExt cx="0" cy="0"/>
        </a:xfrm>
      </p:grpSpPr>
      <p:sp>
        <p:nvSpPr>
          <p:cNvPr id="6390" name="Google Shape;6390;p111"/>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Chapter 3: roadmap</a:t>
            </a:r>
            <a:endParaRPr lang="en-US"/>
          </a:p>
        </p:txBody>
      </p:sp>
      <p:sp>
        <p:nvSpPr>
          <p:cNvPr id="6391" name="Google Shape;6391;p111"/>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lang="en-US" sz="3200">
              <a:solidFill>
                <a:srgbClr val="BFBFBF"/>
              </a:solidFill>
            </a:endParaRPr>
          </a:p>
          <a:p>
            <a:pPr marL="403225" lvl="0" indent="-285750" algn="l" rtl="0">
              <a:lnSpc>
                <a:spcPct val="90000"/>
              </a:lnSpc>
              <a:spcBef>
                <a:spcPts val="800"/>
              </a:spcBef>
              <a:spcAft>
                <a:spcPts val="0"/>
              </a:spcAft>
              <a:buSzPts val="3200"/>
              <a:buChar char="▪"/>
            </a:pPr>
            <a:r>
              <a:rPr lang="en-US" sz="3200"/>
              <a:t>Principles of congestion control</a:t>
            </a:r>
            <a:endParaRPr lang="en-US" sz="3200"/>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Evolution of transport-layer functionality</a:t>
            </a:r>
            <a:endParaRPr lang="en-US" sz="3200">
              <a:solidFill>
                <a:srgbClr val="BFBFBF"/>
              </a:solidFill>
            </a:endParaRPr>
          </a:p>
          <a:p>
            <a:pPr marL="352425" lvl="0" indent="-222250" algn="l" rtl="0">
              <a:lnSpc>
                <a:spcPct val="90000"/>
              </a:lnSpc>
              <a:spcBef>
                <a:spcPts val="1000"/>
              </a:spcBef>
              <a:spcAft>
                <a:spcPts val="0"/>
              </a:spcAft>
              <a:buSzPts val="2400"/>
              <a:buFont typeface="Noto Sans Symbols"/>
              <a:buNone/>
            </a:pPr>
            <a:endParaRPr sz="2400"/>
          </a:p>
        </p:txBody>
      </p:sp>
      <p:sp>
        <p:nvSpPr>
          <p:cNvPr id="6392" name="Google Shape;6392;p11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6393" name="Google Shape;6393;p111"/>
          <p:cNvPicPr preferRelativeResize="0"/>
          <p:nvPr/>
        </p:nvPicPr>
        <p:blipFill rotWithShape="1">
          <a:blip r:embed="rId1"/>
          <a:srcRect/>
          <a:stretch>
            <a:fillRect/>
          </a:stretch>
        </p:blipFill>
        <p:spPr>
          <a:xfrm>
            <a:off x="7774329" y="1293471"/>
            <a:ext cx="3657600" cy="27432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398"/>
        <p:cNvGrpSpPr/>
        <p:nvPr/>
      </p:nvGrpSpPr>
      <p:grpSpPr>
        <a:xfrm>
          <a:off x="0" y="0"/>
          <a:ext cx="0" cy="0"/>
          <a:chOff x="0" y="0"/>
          <a:chExt cx="0" cy="0"/>
        </a:xfrm>
      </p:grpSpPr>
      <p:sp>
        <p:nvSpPr>
          <p:cNvPr id="6399" name="Google Shape;6399;p112"/>
          <p:cNvSpPr txBox="1"/>
          <p:nvPr/>
        </p:nvSpPr>
        <p:spPr>
          <a:xfrm>
            <a:off x="721660" y="1411941"/>
            <a:ext cx="10977282" cy="4648200"/>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rPr>
              <a:t>Congestion:</a:t>
            </a:r>
            <a:endParaRPr sz="28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informally: “too many sources sending too much data too fast for </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network</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handle”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manifestations: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long delays (queueing in router buffers)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packet loss (buffer overflow at routers)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00" name="Google Shape;6400;p112"/>
          <p:cNvSpPr txBox="1"/>
          <p:nvPr/>
        </p:nvSpPr>
        <p:spPr>
          <a:xfrm>
            <a:off x="722672" y="3776599"/>
            <a:ext cx="10977282" cy="1016627"/>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different from flow control!</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01" name="Google Shape;6401;p112"/>
          <p:cNvSpPr txBox="1">
            <a:spLocks noGrp="1"/>
          </p:cNvSpPr>
          <p:nvPr>
            <p:ph type="title"/>
          </p:nvPr>
        </p:nvSpPr>
        <p:spPr>
          <a:xfrm>
            <a:off x="7732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Principles of congestion control</a:t>
            </a:r>
            <a:endParaRPr sz="4400" b="0"/>
          </a:p>
        </p:txBody>
      </p:sp>
      <p:grpSp>
        <p:nvGrpSpPr>
          <p:cNvPr id="6402" name="Google Shape;6402;p112"/>
          <p:cNvGrpSpPr/>
          <p:nvPr/>
        </p:nvGrpSpPr>
        <p:grpSpPr>
          <a:xfrm>
            <a:off x="8686805" y="2737463"/>
            <a:ext cx="2772697" cy="2732213"/>
            <a:chOff x="8878529" y="2737463"/>
            <a:chExt cx="2772697" cy="2732213"/>
          </a:xfrm>
        </p:grpSpPr>
        <p:pic>
          <p:nvPicPr>
            <p:cNvPr id="6403" name="Google Shape;6403;p112" descr="Why traffic apps make congestion worse | Berkeley News"/>
            <p:cNvPicPr preferRelativeResize="0"/>
            <p:nvPr/>
          </p:nvPicPr>
          <p:blipFill rotWithShape="1">
            <a:blip r:embed="rId1"/>
            <a:srcRect/>
            <a:stretch>
              <a:fillRect/>
            </a:stretch>
          </p:blipFill>
          <p:spPr>
            <a:xfrm>
              <a:off x="8878529" y="2737463"/>
              <a:ext cx="2595716" cy="1730478"/>
            </a:xfrm>
            <a:prstGeom prst="rect">
              <a:avLst/>
            </a:prstGeom>
            <a:noFill/>
            <a:ln>
              <a:noFill/>
            </a:ln>
          </p:spPr>
        </p:pic>
        <p:sp>
          <p:nvSpPr>
            <p:cNvPr id="6404" name="Google Shape;6404;p112"/>
            <p:cNvSpPr txBox="1"/>
            <p:nvPr/>
          </p:nvSpPr>
          <p:spPr>
            <a:xfrm>
              <a:off x="9085007" y="4454013"/>
              <a:ext cx="2566219" cy="10156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C00000"/>
                </a:buClr>
                <a:buSzPts val="2400"/>
                <a:buFont typeface="Calibri" panose="020F0502020204030204"/>
                <a:buNone/>
              </a:pPr>
              <a:r>
                <a:rPr lang="en-US" sz="2400" b="0" i="0" u="none" strike="noStrike" cap="none">
                  <a:solidFill>
                    <a:srgbClr val="C00000"/>
                  </a:solidFill>
                  <a:latin typeface="Calibri" panose="020F0502020204030204"/>
                  <a:ea typeface="Calibri" panose="020F0502020204030204"/>
                  <a:cs typeface="Calibri" panose="020F0502020204030204"/>
                  <a:sym typeface="Calibri" panose="020F0502020204030204"/>
                </a:rPr>
                <a:t>congestion control: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too many senders, sending too fast</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05" name="Google Shape;6405;p112"/>
          <p:cNvGrpSpPr/>
          <p:nvPr/>
        </p:nvGrpSpPr>
        <p:grpSpPr>
          <a:xfrm>
            <a:off x="5737126" y="4424520"/>
            <a:ext cx="5860024" cy="1952948"/>
            <a:chOff x="5869858" y="4586748"/>
            <a:chExt cx="5860024" cy="1952948"/>
          </a:xfrm>
        </p:grpSpPr>
        <p:grpSp>
          <p:nvGrpSpPr>
            <p:cNvPr id="6406" name="Google Shape;6406;p112"/>
            <p:cNvGrpSpPr/>
            <p:nvPr/>
          </p:nvGrpSpPr>
          <p:grpSpPr>
            <a:xfrm>
              <a:off x="5869858" y="4586748"/>
              <a:ext cx="2882176" cy="1915023"/>
              <a:chOff x="6998772" y="3064248"/>
              <a:chExt cx="4393223" cy="2995072"/>
            </a:xfrm>
          </p:grpSpPr>
          <p:pic>
            <p:nvPicPr>
              <p:cNvPr id="6407" name="Google Shape;6407;p112" descr="Drinking from the Firehose: How VividCortex Compresses its Metrics"/>
              <p:cNvPicPr preferRelativeResize="0"/>
              <p:nvPr/>
            </p:nvPicPr>
            <p:blipFill rotWithShape="1">
              <a:blip r:embed="rId2"/>
              <a:srcRect/>
              <a:stretch>
                <a:fillRect/>
              </a:stretch>
            </p:blipFill>
            <p:spPr>
              <a:xfrm>
                <a:off x="8373303" y="4248105"/>
                <a:ext cx="3018692" cy="1811215"/>
              </a:xfrm>
              <a:prstGeom prst="rect">
                <a:avLst/>
              </a:prstGeom>
              <a:noFill/>
              <a:ln>
                <a:noFill/>
              </a:ln>
            </p:spPr>
          </p:pic>
          <p:pic>
            <p:nvPicPr>
              <p:cNvPr id="6408" name="Google Shape;6408;p112" descr="Drinking From the Information Firehose"/>
              <p:cNvPicPr preferRelativeResize="0"/>
              <p:nvPr/>
            </p:nvPicPr>
            <p:blipFill rotWithShape="1">
              <a:blip r:embed="rId3"/>
              <a:srcRect/>
              <a:stretch>
                <a:fillRect/>
              </a:stretch>
            </p:blipFill>
            <p:spPr>
              <a:xfrm>
                <a:off x="6998772" y="3064248"/>
                <a:ext cx="2699594" cy="1781732"/>
              </a:xfrm>
              <a:prstGeom prst="rect">
                <a:avLst/>
              </a:prstGeom>
              <a:noFill/>
              <a:ln>
                <a:noFill/>
              </a:ln>
            </p:spPr>
          </p:pic>
        </p:grpSp>
        <p:sp>
          <p:nvSpPr>
            <p:cNvPr id="6409" name="Google Shape;6409;p112"/>
            <p:cNvSpPr txBox="1"/>
            <p:nvPr/>
          </p:nvSpPr>
          <p:spPr>
            <a:xfrm>
              <a:off x="8794953" y="5801032"/>
              <a:ext cx="2934929"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panose="020F0502020204030204"/>
                <a:buNone/>
              </a:pPr>
              <a:r>
                <a:rPr lang="en-US" sz="2400" b="0" i="0" u="none" strike="noStrike" cap="none">
                  <a:solidFill>
                    <a:srgbClr val="C00000"/>
                  </a:solidFill>
                  <a:latin typeface="Calibri" panose="020F0502020204030204"/>
                  <a:ea typeface="Calibri" panose="020F0502020204030204"/>
                  <a:cs typeface="Calibri" panose="020F0502020204030204"/>
                  <a:sym typeface="Calibri" panose="020F0502020204030204"/>
                </a:rPr>
                <a:t>flow control: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one sender too fast for one receiver</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410" name="Google Shape;6410;p112"/>
          <p:cNvSpPr txBox="1"/>
          <p:nvPr/>
        </p:nvSpPr>
        <p:spPr>
          <a:xfrm>
            <a:off x="727588" y="4852219"/>
            <a:ext cx="4758812" cy="580102"/>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13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 top-10 problem!</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11" name="Google Shape;6411;p11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00"/>
                                        </p:tgtEl>
                                        <p:attrNameLst>
                                          <p:attrName>style.visibility</p:attrName>
                                        </p:attrNameLst>
                                      </p:cBhvr>
                                      <p:to>
                                        <p:strVal val="visible"/>
                                      </p:to>
                                    </p:set>
                                    <p:animEffect transition="in" filter="fade">
                                      <p:cBhvr>
                                        <p:cTn id="7" dur="500"/>
                                        <p:tgtEl>
                                          <p:spTgt spid="6400"/>
                                        </p:tgtEl>
                                      </p:cBhvr>
                                    </p:animEffect>
                                  </p:childTnLst>
                                </p:cTn>
                              </p:par>
                              <p:par>
                                <p:cTn id="8" presetID="10" presetClass="entr" presetSubtype="0" fill="hold" nodeType="withEffect">
                                  <p:stCondLst>
                                    <p:cond delay="0"/>
                                  </p:stCondLst>
                                  <p:childTnLst>
                                    <p:set>
                                      <p:cBhvr>
                                        <p:cTn id="9" dur="1" fill="hold">
                                          <p:stCondLst>
                                            <p:cond delay="0"/>
                                          </p:stCondLst>
                                        </p:cTn>
                                        <p:tgtEl>
                                          <p:spTgt spid="6405"/>
                                        </p:tgtEl>
                                        <p:attrNameLst>
                                          <p:attrName>style.visibility</p:attrName>
                                        </p:attrNameLst>
                                      </p:cBhvr>
                                      <p:to>
                                        <p:strVal val="visible"/>
                                      </p:to>
                                    </p:set>
                                    <p:animEffect transition="in" filter="fade">
                                      <p:cBhvr>
                                        <p:cTn id="10" dur="500"/>
                                        <p:tgtEl>
                                          <p:spTgt spid="6405"/>
                                        </p:tgtEl>
                                      </p:cBhvr>
                                    </p:animEffect>
                                  </p:childTnLst>
                                </p:cTn>
                              </p:par>
                              <p:par>
                                <p:cTn id="11" presetID="10" presetClass="entr" presetSubtype="0" fill="hold" nodeType="withEffect">
                                  <p:stCondLst>
                                    <p:cond delay="0"/>
                                  </p:stCondLst>
                                  <p:childTnLst>
                                    <p:set>
                                      <p:cBhvr>
                                        <p:cTn id="12" dur="1" fill="hold">
                                          <p:stCondLst>
                                            <p:cond delay="0"/>
                                          </p:stCondLst>
                                        </p:cTn>
                                        <p:tgtEl>
                                          <p:spTgt spid="6410"/>
                                        </p:tgtEl>
                                        <p:attrNameLst>
                                          <p:attrName>style.visibility</p:attrName>
                                        </p:attrNameLst>
                                      </p:cBhvr>
                                      <p:to>
                                        <p:strVal val="visible"/>
                                      </p:to>
                                    </p:set>
                                    <p:animEffect transition="in" filter="fade">
                                      <p:cBhvr>
                                        <p:cTn id="13" dur="500"/>
                                        <p:tgtEl>
                                          <p:spTgt spid="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416"/>
        <p:cNvGrpSpPr/>
        <p:nvPr/>
      </p:nvGrpSpPr>
      <p:grpSpPr>
        <a:xfrm>
          <a:off x="0" y="0"/>
          <a:ext cx="0" cy="0"/>
          <a:chOff x="0" y="0"/>
          <a:chExt cx="0" cy="0"/>
        </a:xfrm>
      </p:grpSpPr>
      <p:sp>
        <p:nvSpPr>
          <p:cNvPr id="6417" name="Google Shape;6417;p113"/>
          <p:cNvSpPr/>
          <p:nvPr/>
        </p:nvSpPr>
        <p:spPr>
          <a:xfrm>
            <a:off x="10005476" y="2888415"/>
            <a:ext cx="250825" cy="9302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418" name="Google Shape;6418;p113"/>
          <p:cNvGrpSpPr/>
          <p:nvPr/>
        </p:nvGrpSpPr>
        <p:grpSpPr>
          <a:xfrm>
            <a:off x="9424984" y="2862877"/>
            <a:ext cx="586768" cy="904023"/>
            <a:chOff x="10910965" y="2513124"/>
            <a:chExt cx="586768" cy="904023"/>
          </a:xfrm>
        </p:grpSpPr>
        <p:sp>
          <p:nvSpPr>
            <p:cNvPr id="6419" name="Google Shape;6419;p113"/>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420" name="Google Shape;6420;p113"/>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1" name="Google Shape;6421;p113"/>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2" name="Google Shape;6422;p113"/>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3" name="Google Shape;6423;p113"/>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424" name="Google Shape;6424;p113"/>
          <p:cNvSpPr/>
          <p:nvPr/>
        </p:nvSpPr>
        <p:spPr>
          <a:xfrm flipH="1">
            <a:off x="5851590" y="1746530"/>
            <a:ext cx="430143" cy="90046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425" name="Google Shape;6425;p113"/>
          <p:cNvGrpSpPr/>
          <p:nvPr/>
        </p:nvGrpSpPr>
        <p:grpSpPr>
          <a:xfrm>
            <a:off x="5390758" y="2639189"/>
            <a:ext cx="586768" cy="904023"/>
            <a:chOff x="10910965" y="2513124"/>
            <a:chExt cx="586768" cy="904023"/>
          </a:xfrm>
        </p:grpSpPr>
        <p:sp>
          <p:nvSpPr>
            <p:cNvPr id="6426" name="Google Shape;6426;p113"/>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427" name="Google Shape;6427;p113"/>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8" name="Google Shape;6428;p113"/>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29" name="Google Shape;6429;p113"/>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30" name="Google Shape;6430;p113"/>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431" name="Google Shape;6431;p113"/>
          <p:cNvGrpSpPr/>
          <p:nvPr/>
        </p:nvGrpSpPr>
        <p:grpSpPr>
          <a:xfrm>
            <a:off x="6267058" y="1750697"/>
            <a:ext cx="586768" cy="904023"/>
            <a:chOff x="10910965" y="2513124"/>
            <a:chExt cx="586768" cy="904023"/>
          </a:xfrm>
        </p:grpSpPr>
        <p:sp>
          <p:nvSpPr>
            <p:cNvPr id="6432" name="Google Shape;6432;p113"/>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433" name="Google Shape;6433;p113"/>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34" name="Google Shape;6434;p113"/>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35" name="Google Shape;6435;p113"/>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36" name="Google Shape;6436;p113"/>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437" name="Google Shape;6437;p113"/>
          <p:cNvSpPr/>
          <p:nvPr/>
        </p:nvSpPr>
        <p:spPr>
          <a:xfrm>
            <a:off x="10381714" y="1887018"/>
            <a:ext cx="250825" cy="9302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438" name="Google Shape;6438;p113"/>
          <p:cNvGrpSpPr/>
          <p:nvPr/>
        </p:nvGrpSpPr>
        <p:grpSpPr>
          <a:xfrm>
            <a:off x="9803525" y="1862884"/>
            <a:ext cx="586768" cy="904023"/>
            <a:chOff x="10910965" y="2513124"/>
            <a:chExt cx="586768" cy="904023"/>
          </a:xfrm>
        </p:grpSpPr>
        <p:sp>
          <p:nvSpPr>
            <p:cNvPr id="6439" name="Google Shape;6439;p113"/>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440" name="Google Shape;6440;p113"/>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41" name="Google Shape;6441;p113"/>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42" name="Google Shape;6442;p113"/>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443" name="Google Shape;6443;p113"/>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444" name="Google Shape;6444;p113"/>
          <p:cNvGrpSpPr/>
          <p:nvPr/>
        </p:nvGrpSpPr>
        <p:grpSpPr>
          <a:xfrm>
            <a:off x="7419579" y="2906627"/>
            <a:ext cx="1047677" cy="561649"/>
            <a:chOff x="7493876" y="2774731"/>
            <a:chExt cx="1481958" cy="894622"/>
          </a:xfrm>
        </p:grpSpPr>
        <p:sp>
          <p:nvSpPr>
            <p:cNvPr id="6445" name="Google Shape;6445;p1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46" name="Google Shape;6446;p1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447" name="Google Shape;6447;p113"/>
            <p:cNvGrpSpPr/>
            <p:nvPr/>
          </p:nvGrpSpPr>
          <p:grpSpPr>
            <a:xfrm>
              <a:off x="7713663" y="2848339"/>
              <a:ext cx="1042107" cy="425543"/>
              <a:chOff x="7786941" y="2884917"/>
              <a:chExt cx="897649" cy="353919"/>
            </a:xfrm>
          </p:grpSpPr>
          <p:sp>
            <p:nvSpPr>
              <p:cNvPr id="6448" name="Google Shape;6448;p1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49" name="Google Shape;6449;p1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50" name="Google Shape;6450;p1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451" name="Google Shape;6451;p1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6452" name="Google Shape;6452;p113"/>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scenario 1 </a:t>
            </a:r>
            <a:endParaRPr sz="4400" b="0"/>
          </a:p>
        </p:txBody>
      </p:sp>
      <p:grpSp>
        <p:nvGrpSpPr>
          <p:cNvPr id="6453" name="Google Shape;6453;p113"/>
          <p:cNvGrpSpPr/>
          <p:nvPr/>
        </p:nvGrpSpPr>
        <p:grpSpPr>
          <a:xfrm>
            <a:off x="5422300" y="2022783"/>
            <a:ext cx="525463" cy="434975"/>
            <a:chOff x="-44" y="1473"/>
            <a:chExt cx="981" cy="1105"/>
          </a:xfrm>
        </p:grpSpPr>
        <p:pic>
          <p:nvPicPr>
            <p:cNvPr id="6454" name="Google Shape;6454;p11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455" name="Google Shape;6455;p11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456" name="Google Shape;6456;p113"/>
          <p:cNvSpPr/>
          <p:nvPr/>
        </p:nvSpPr>
        <p:spPr>
          <a:xfrm flipH="1">
            <a:off x="5146139" y="2637590"/>
            <a:ext cx="250825" cy="9302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57" name="Google Shape;6457;p113"/>
          <p:cNvSpPr txBox="1"/>
          <p:nvPr/>
        </p:nvSpPr>
        <p:spPr>
          <a:xfrm>
            <a:off x="774261" y="1490147"/>
            <a:ext cx="3792183" cy="36815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Simplest scenario:</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6458" name="Google Shape;6458;p113"/>
          <p:cNvSpPr txBox="1"/>
          <p:nvPr/>
        </p:nvSpPr>
        <p:spPr>
          <a:xfrm>
            <a:off x="4868327" y="5950805"/>
            <a:ext cx="3297237" cy="78422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maximum per-connection throughput: R/2</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6459" name="Google Shape;6459;p113"/>
          <p:cNvCxnSpPr/>
          <p:nvPr/>
        </p:nvCxnSpPr>
        <p:spPr>
          <a:xfrm flipH="1">
            <a:off x="6308189" y="2770940"/>
            <a:ext cx="923925" cy="866775"/>
          </a:xfrm>
          <a:prstGeom prst="straightConnector1">
            <a:avLst/>
          </a:prstGeom>
          <a:noFill/>
          <a:ln w="9525" cap="flat" cmpd="sng">
            <a:solidFill>
              <a:srgbClr val="000000"/>
            </a:solidFill>
            <a:prstDash val="solid"/>
            <a:round/>
            <a:headEnd type="none" w="med" len="med"/>
            <a:tailEnd type="none" w="med" len="med"/>
          </a:ln>
        </p:spPr>
      </p:cxnSp>
      <p:sp>
        <p:nvSpPr>
          <p:cNvPr id="6460" name="Google Shape;6460;p113"/>
          <p:cNvSpPr txBox="1"/>
          <p:nvPr/>
        </p:nvSpPr>
        <p:spPr>
          <a:xfrm>
            <a:off x="5236024" y="1757366"/>
            <a:ext cx="913861" cy="242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panose="020B0604020202020204"/>
              <a:buNone/>
            </a:pP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Host A</a:t>
            </a:r>
            <a:endParaRPr sz="40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6461" name="Google Shape;6461;p113"/>
          <p:cNvSpPr txBox="1"/>
          <p:nvPr/>
        </p:nvSpPr>
        <p:spPr>
          <a:xfrm>
            <a:off x="5231806" y="3686015"/>
            <a:ext cx="799129" cy="242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panose="020B0604020202020204"/>
              <a:buNone/>
            </a:pPr>
            <a:r>
              <a:rPr lang="en-US" sz="1600" b="0" i="0" u="none" strike="noStrike" cap="none">
                <a:solidFill>
                  <a:srgbClr val="0013A3"/>
                </a:solidFill>
                <a:latin typeface="Arial" panose="020B0604020202020204"/>
                <a:ea typeface="Arial" panose="020B0604020202020204"/>
                <a:cs typeface="Arial" panose="020B0604020202020204"/>
                <a:sym typeface="Arial" panose="020B0604020202020204"/>
              </a:rPr>
              <a:t>Host B</a:t>
            </a:r>
            <a:endParaRPr sz="4000" b="0" i="0" u="none" strike="noStrike" cap="none">
              <a:solidFill>
                <a:srgbClr val="0013A3"/>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6462" name="Google Shape;6462;p113"/>
          <p:cNvCxnSpPr/>
          <p:nvPr/>
        </p:nvCxnSpPr>
        <p:spPr>
          <a:xfrm rot="10800000">
            <a:off x="6793964" y="3170990"/>
            <a:ext cx="609600" cy="0"/>
          </a:xfrm>
          <a:prstGeom prst="straightConnector1">
            <a:avLst/>
          </a:prstGeom>
          <a:noFill/>
          <a:ln w="9525" cap="flat" cmpd="sng">
            <a:solidFill>
              <a:srgbClr val="000000"/>
            </a:solidFill>
            <a:prstDash val="solid"/>
            <a:round/>
            <a:headEnd type="none" w="med" len="med"/>
            <a:tailEnd type="none" w="med" len="med"/>
          </a:ln>
        </p:spPr>
      </p:cxnSp>
      <p:cxnSp>
        <p:nvCxnSpPr>
          <p:cNvPr id="6463" name="Google Shape;6463;p113"/>
          <p:cNvCxnSpPr/>
          <p:nvPr/>
        </p:nvCxnSpPr>
        <p:spPr>
          <a:xfrm rot="10800000">
            <a:off x="8413214" y="3170990"/>
            <a:ext cx="609600" cy="0"/>
          </a:xfrm>
          <a:prstGeom prst="straightConnector1">
            <a:avLst/>
          </a:prstGeom>
          <a:noFill/>
          <a:ln w="9525" cap="flat" cmpd="sng">
            <a:solidFill>
              <a:srgbClr val="000000"/>
            </a:solidFill>
            <a:prstDash val="solid"/>
            <a:round/>
            <a:headEnd type="none" w="med" len="med"/>
            <a:tailEnd type="none" w="med" len="med"/>
          </a:ln>
        </p:spPr>
      </p:cxnSp>
      <p:cxnSp>
        <p:nvCxnSpPr>
          <p:cNvPr id="6464" name="Google Shape;6464;p113"/>
          <p:cNvCxnSpPr/>
          <p:nvPr/>
        </p:nvCxnSpPr>
        <p:spPr>
          <a:xfrm flipH="1">
            <a:off x="8537039" y="2770940"/>
            <a:ext cx="923925" cy="866775"/>
          </a:xfrm>
          <a:prstGeom prst="straightConnector1">
            <a:avLst/>
          </a:prstGeom>
          <a:noFill/>
          <a:ln w="9525" cap="flat" cmpd="sng">
            <a:solidFill>
              <a:srgbClr val="000000"/>
            </a:solidFill>
            <a:prstDash val="solid"/>
            <a:round/>
            <a:headEnd type="none" w="med" len="med"/>
            <a:tailEnd type="none" w="med" len="med"/>
          </a:ln>
        </p:spPr>
      </p:cxnSp>
      <p:cxnSp>
        <p:nvCxnSpPr>
          <p:cNvPr id="6465" name="Google Shape;6465;p113"/>
          <p:cNvCxnSpPr/>
          <p:nvPr/>
        </p:nvCxnSpPr>
        <p:spPr>
          <a:xfrm rot="10800000">
            <a:off x="9458935" y="2771087"/>
            <a:ext cx="439738" cy="0"/>
          </a:xfrm>
          <a:prstGeom prst="straightConnector1">
            <a:avLst/>
          </a:prstGeom>
          <a:noFill/>
          <a:ln w="9525" cap="flat" cmpd="sng">
            <a:solidFill>
              <a:srgbClr val="000000"/>
            </a:solidFill>
            <a:prstDash val="solid"/>
            <a:round/>
            <a:headEnd type="none" w="med" len="med"/>
            <a:tailEnd type="none" w="med" len="med"/>
          </a:ln>
        </p:spPr>
      </p:cxnSp>
      <p:grpSp>
        <p:nvGrpSpPr>
          <p:cNvPr id="6466" name="Google Shape;6466;p113"/>
          <p:cNvGrpSpPr/>
          <p:nvPr/>
        </p:nvGrpSpPr>
        <p:grpSpPr>
          <a:xfrm>
            <a:off x="8616414" y="1265990"/>
            <a:ext cx="1790700" cy="707189"/>
            <a:chOff x="8616414" y="1265990"/>
            <a:chExt cx="1790700" cy="707189"/>
          </a:xfrm>
        </p:grpSpPr>
        <p:sp>
          <p:nvSpPr>
            <p:cNvPr id="6467" name="Google Shape;6467;p113"/>
            <p:cNvSpPr txBox="1"/>
            <p:nvPr/>
          </p:nvSpPr>
          <p:spPr>
            <a:xfrm>
              <a:off x="8616414" y="1265990"/>
              <a:ext cx="179070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throughput:</a:t>
              </a:r>
              <a:r>
                <a:rPr lang="en-US" sz="2400" b="0" i="0" u="none" strike="noStrike" cap="none">
                  <a:solidFill>
                    <a:srgbClr val="FF0000"/>
                  </a:solidFill>
                  <a:latin typeface="Noto Sans Symbols"/>
                  <a:ea typeface="Noto Sans Symbols"/>
                  <a:cs typeface="Noto Sans Symbols"/>
                  <a:sym typeface="Noto Sans Symbols"/>
                </a:rPr>
                <a:t>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Arial" panose="020B0604020202020204"/>
                  <a:ea typeface="Arial" panose="020B0604020202020204"/>
                  <a:cs typeface="Arial" panose="020B0604020202020204"/>
                  <a:sym typeface="Arial" panose="020B0604020202020204"/>
                </a:rPr>
                <a:t>out</a:t>
              </a:r>
              <a:endParaRPr sz="2400" b="0" i="0" u="none" strike="noStrike" cap="none">
                <a:solidFill>
                  <a:srgbClr val="CC0000"/>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6468" name="Google Shape;6468;p113"/>
            <p:cNvCxnSpPr/>
            <p:nvPr/>
          </p:nvCxnSpPr>
          <p:spPr>
            <a:xfrm>
              <a:off x="9460964" y="1675565"/>
              <a:ext cx="549310" cy="297614"/>
            </a:xfrm>
            <a:prstGeom prst="straightConnector1">
              <a:avLst/>
            </a:prstGeom>
            <a:noFill/>
            <a:ln w="9525" cap="flat" cmpd="sng">
              <a:solidFill>
                <a:srgbClr val="000000"/>
              </a:solidFill>
              <a:prstDash val="solid"/>
              <a:round/>
              <a:headEnd type="none" w="med" len="med"/>
              <a:tailEnd type="triangle" w="med" len="med"/>
            </a:ln>
          </p:spPr>
        </p:cxnSp>
      </p:grpSp>
      <p:sp>
        <p:nvSpPr>
          <p:cNvPr id="6469" name="Google Shape;6469;p113"/>
          <p:cNvSpPr/>
          <p:nvPr/>
        </p:nvSpPr>
        <p:spPr>
          <a:xfrm>
            <a:off x="8102651" y="5953953"/>
            <a:ext cx="2605247" cy="784225"/>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17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large delays as arrival rate </a:t>
            </a:r>
            <a:r>
              <a:rPr lang="en-US" sz="1800" b="0" i="0" u="none" strike="noStrike" cap="none">
                <a:solidFill>
                  <a:srgbClr val="000000"/>
                </a:solidFill>
                <a:latin typeface="Noto Sans Symbols"/>
                <a:ea typeface="Noto Sans Symbols"/>
                <a:cs typeface="Noto Sans Symbols"/>
                <a:sym typeface="Noto Sans Symbols"/>
              </a:rPr>
              <a:t>λ</a:t>
            </a:r>
            <a:r>
              <a:rPr lang="en-US" sz="1800" b="0" i="0" u="none" strike="noStrike" cap="none" baseline="-25000">
                <a:solidFill>
                  <a:srgbClr val="000000"/>
                </a:solidFill>
                <a:latin typeface="Gill Sans" panose="020B0502020104020203"/>
                <a:ea typeface="Gill Sans" panose="020B0502020104020203"/>
                <a:cs typeface="Gill Sans" panose="020B0502020104020203"/>
                <a:sym typeface="Gill Sans" panose="020B0502020104020203"/>
              </a:rPr>
              <a:t>in</a:t>
            </a:r>
            <a:r>
              <a:rPr lang="en-US" sz="1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rPr>
              <a:t>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approaches capacity</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470" name="Google Shape;6470;p113"/>
          <p:cNvGrpSpPr/>
          <p:nvPr/>
        </p:nvGrpSpPr>
        <p:grpSpPr>
          <a:xfrm>
            <a:off x="10481726" y="2478840"/>
            <a:ext cx="231775" cy="441325"/>
            <a:chOff x="4140" y="429"/>
            <a:chExt cx="1425" cy="2396"/>
          </a:xfrm>
        </p:grpSpPr>
        <p:sp>
          <p:nvSpPr>
            <p:cNvPr id="6471" name="Google Shape;6471;p1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72" name="Google Shape;6472;p113"/>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73" name="Google Shape;6473;p1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74" name="Google Shape;6474;p1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75" name="Google Shape;6475;p113"/>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476" name="Google Shape;6476;p113"/>
            <p:cNvGrpSpPr/>
            <p:nvPr/>
          </p:nvGrpSpPr>
          <p:grpSpPr>
            <a:xfrm>
              <a:off x="4745" y="670"/>
              <a:ext cx="586" cy="146"/>
              <a:chOff x="609" y="2570"/>
              <a:chExt cx="731" cy="140"/>
            </a:xfrm>
          </p:grpSpPr>
          <p:sp>
            <p:nvSpPr>
              <p:cNvPr id="6477" name="Google Shape;6477;p113"/>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78" name="Google Shape;6478;p113"/>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479" name="Google Shape;6479;p113"/>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480" name="Google Shape;6480;p113"/>
            <p:cNvGrpSpPr/>
            <p:nvPr/>
          </p:nvGrpSpPr>
          <p:grpSpPr>
            <a:xfrm>
              <a:off x="4745" y="998"/>
              <a:ext cx="586" cy="129"/>
              <a:chOff x="612" y="2572"/>
              <a:chExt cx="731" cy="134"/>
            </a:xfrm>
          </p:grpSpPr>
          <p:sp>
            <p:nvSpPr>
              <p:cNvPr id="6481" name="Google Shape;6481;p113"/>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82" name="Google Shape;6482;p113"/>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483" name="Google Shape;6483;p113"/>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84" name="Google Shape;6484;p113"/>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485" name="Google Shape;6485;p113"/>
            <p:cNvGrpSpPr/>
            <p:nvPr/>
          </p:nvGrpSpPr>
          <p:grpSpPr>
            <a:xfrm>
              <a:off x="4735" y="1627"/>
              <a:ext cx="586" cy="215"/>
              <a:chOff x="614" y="2568"/>
              <a:chExt cx="730" cy="198"/>
            </a:xfrm>
          </p:grpSpPr>
          <p:sp>
            <p:nvSpPr>
              <p:cNvPr id="6486" name="Google Shape;6486;p113"/>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87" name="Google Shape;6487;p113"/>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488" name="Google Shape;6488;p1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489" name="Google Shape;6489;p113"/>
            <p:cNvGrpSpPr/>
            <p:nvPr/>
          </p:nvGrpSpPr>
          <p:grpSpPr>
            <a:xfrm>
              <a:off x="4735" y="1325"/>
              <a:ext cx="586" cy="138"/>
              <a:chOff x="609" y="2566"/>
              <a:chExt cx="730" cy="138"/>
            </a:xfrm>
          </p:grpSpPr>
          <p:sp>
            <p:nvSpPr>
              <p:cNvPr id="6490" name="Google Shape;6490;p113"/>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91" name="Google Shape;6491;p113"/>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492" name="Google Shape;6492;p113"/>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93" name="Google Shape;6493;p1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94" name="Google Shape;6494;p1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95" name="Google Shape;6495;p113"/>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96" name="Google Shape;6496;p1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97" name="Google Shape;6497;p113"/>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98" name="Google Shape;6498;p113"/>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99" name="Google Shape;6499;p113"/>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00" name="Google Shape;6500;p113"/>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501" name="Google Shape;6501;p113"/>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02" name="Google Shape;6502;p113"/>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503" name="Google Shape;6503;p113"/>
          <p:cNvGrpSpPr/>
          <p:nvPr/>
        </p:nvGrpSpPr>
        <p:grpSpPr>
          <a:xfrm>
            <a:off x="4826257" y="3381692"/>
            <a:ext cx="525463" cy="434975"/>
            <a:chOff x="-44" y="1473"/>
            <a:chExt cx="981" cy="1105"/>
          </a:xfrm>
        </p:grpSpPr>
        <p:pic>
          <p:nvPicPr>
            <p:cNvPr id="6504" name="Google Shape;6504;p11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505" name="Google Shape;6505;p11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506" name="Google Shape;6506;p113"/>
          <p:cNvGrpSpPr/>
          <p:nvPr/>
        </p:nvGrpSpPr>
        <p:grpSpPr>
          <a:xfrm>
            <a:off x="10164226" y="3444040"/>
            <a:ext cx="231775" cy="441325"/>
            <a:chOff x="4140" y="429"/>
            <a:chExt cx="1425" cy="2396"/>
          </a:xfrm>
        </p:grpSpPr>
        <p:sp>
          <p:nvSpPr>
            <p:cNvPr id="6507" name="Google Shape;6507;p1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08" name="Google Shape;6508;p113"/>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09" name="Google Shape;6509;p1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10" name="Google Shape;6510;p1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11" name="Google Shape;6511;p113"/>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512" name="Google Shape;6512;p113"/>
            <p:cNvGrpSpPr/>
            <p:nvPr/>
          </p:nvGrpSpPr>
          <p:grpSpPr>
            <a:xfrm>
              <a:off x="4745" y="670"/>
              <a:ext cx="586" cy="146"/>
              <a:chOff x="609" y="2570"/>
              <a:chExt cx="731" cy="140"/>
            </a:xfrm>
          </p:grpSpPr>
          <p:sp>
            <p:nvSpPr>
              <p:cNvPr id="6513" name="Google Shape;6513;p113"/>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14" name="Google Shape;6514;p113"/>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515" name="Google Shape;6515;p113"/>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516" name="Google Shape;6516;p113"/>
            <p:cNvGrpSpPr/>
            <p:nvPr/>
          </p:nvGrpSpPr>
          <p:grpSpPr>
            <a:xfrm>
              <a:off x="4745" y="998"/>
              <a:ext cx="586" cy="129"/>
              <a:chOff x="612" y="2572"/>
              <a:chExt cx="731" cy="134"/>
            </a:xfrm>
          </p:grpSpPr>
          <p:sp>
            <p:nvSpPr>
              <p:cNvPr id="6517" name="Google Shape;6517;p113"/>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18" name="Google Shape;6518;p113"/>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519" name="Google Shape;6519;p113"/>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20" name="Google Shape;6520;p113"/>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521" name="Google Shape;6521;p113"/>
            <p:cNvGrpSpPr/>
            <p:nvPr/>
          </p:nvGrpSpPr>
          <p:grpSpPr>
            <a:xfrm>
              <a:off x="4735" y="1627"/>
              <a:ext cx="586" cy="215"/>
              <a:chOff x="614" y="2568"/>
              <a:chExt cx="730" cy="198"/>
            </a:xfrm>
          </p:grpSpPr>
          <p:sp>
            <p:nvSpPr>
              <p:cNvPr id="6522" name="Google Shape;6522;p113"/>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23" name="Google Shape;6523;p113"/>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524" name="Google Shape;6524;p1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525" name="Google Shape;6525;p113"/>
            <p:cNvGrpSpPr/>
            <p:nvPr/>
          </p:nvGrpSpPr>
          <p:grpSpPr>
            <a:xfrm>
              <a:off x="4735" y="1325"/>
              <a:ext cx="586" cy="138"/>
              <a:chOff x="609" y="2566"/>
              <a:chExt cx="730" cy="138"/>
            </a:xfrm>
          </p:grpSpPr>
          <p:sp>
            <p:nvSpPr>
              <p:cNvPr id="6526" name="Google Shape;6526;p113"/>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27" name="Google Shape;6527;p113"/>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528" name="Google Shape;6528;p113"/>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29" name="Google Shape;6529;p1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30" name="Google Shape;6530;p1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31" name="Google Shape;6531;p113"/>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32" name="Google Shape;6532;p1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33" name="Google Shape;6533;p113"/>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34" name="Google Shape;6534;p113"/>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35" name="Google Shape;6535;p113"/>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36" name="Google Shape;6536;p113"/>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537" name="Google Shape;6537;p113"/>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38" name="Google Shape;6538;p113"/>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539" name="Google Shape;6539;p113"/>
          <p:cNvSpPr txBox="1"/>
          <p:nvPr/>
        </p:nvSpPr>
        <p:spPr>
          <a:xfrm>
            <a:off x="774261" y="4402394"/>
            <a:ext cx="3172735" cy="1255728"/>
          </a:xfrm>
          <a:prstGeom prst="rect">
            <a:avLst/>
          </a:prstGeom>
          <a:noFill/>
          <a:ln>
            <a:noFill/>
          </a:ln>
        </p:spPr>
        <p:txBody>
          <a:bodyPr spcFirstLastPara="1" wrap="square" lIns="91425" tIns="45700" rIns="91425" bIns="45700" anchor="t" anchorCtr="0">
            <a:spAutoFit/>
          </a:bodyPr>
          <a:lstStyle/>
          <a:p>
            <a:pPr marL="400050" marR="0" lvl="0" indent="-400050" algn="l" rtl="0">
              <a:lnSpc>
                <a:spcPct val="90000"/>
              </a:lnSpc>
              <a:spcBef>
                <a:spcPts val="0"/>
              </a:spcBef>
              <a:spcAft>
                <a:spcPts val="0"/>
              </a:spcAft>
              <a:buClr>
                <a:srgbClr val="C00000"/>
              </a:buClr>
              <a:buSzPts val="2800"/>
              <a:buFont typeface="Calibri" panose="020F0502020204030204"/>
              <a:buNone/>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Q: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as arrival rate </a:t>
            </a:r>
            <a:r>
              <a:rPr lang="en-US" sz="2800" b="0" i="1" u="none" strike="noStrike" cap="none">
                <a:solidFill>
                  <a:srgbClr val="C00000"/>
                </a:solidFill>
                <a:latin typeface="Noto Sans Symbols"/>
                <a:ea typeface="Noto Sans Symbols"/>
                <a:cs typeface="Noto Sans Symbols"/>
                <a:sym typeface="Noto Sans Symbols"/>
              </a:rPr>
              <a:t>λ</a:t>
            </a:r>
            <a:r>
              <a:rPr lang="en-US" sz="2800" b="0" i="0" u="none" strike="noStrike" cap="none" baseline="-25000">
                <a:solidFill>
                  <a:srgbClr val="C00000"/>
                </a:solidFill>
                <a:latin typeface="Calibri" panose="020F0502020204030204"/>
                <a:ea typeface="Calibri" panose="020F0502020204030204"/>
                <a:cs typeface="Calibri" panose="020F0502020204030204"/>
                <a:sym typeface="Calibri" panose="020F0502020204030204"/>
              </a:rPr>
              <a:t>in</a:t>
            </a:r>
            <a:r>
              <a:rPr lang="en-US" sz="2800" b="0" i="1" u="none" strike="noStrike" cap="none">
                <a:solidFill>
                  <a:srgbClr val="C00000"/>
                </a:solidFill>
                <a:latin typeface="Gill Sans" panose="020B0502020104020203"/>
                <a:ea typeface="Gill Sans" panose="020B0502020104020203"/>
                <a:cs typeface="Gill Sans" panose="020B0502020104020203"/>
                <a:sym typeface="Gill Sans" panose="020B0502020104020203"/>
              </a:rPr>
              <a: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approaches R/2?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540" name="Google Shape;6540;p113"/>
          <p:cNvGrpSpPr/>
          <p:nvPr/>
        </p:nvGrpSpPr>
        <p:grpSpPr>
          <a:xfrm>
            <a:off x="4818031" y="1175178"/>
            <a:ext cx="2132013" cy="724224"/>
            <a:chOff x="4818031" y="1175178"/>
            <a:chExt cx="2132013" cy="724224"/>
          </a:xfrm>
        </p:grpSpPr>
        <p:sp>
          <p:nvSpPr>
            <p:cNvPr id="6541" name="Google Shape;6541;p113"/>
            <p:cNvSpPr/>
            <p:nvPr/>
          </p:nvSpPr>
          <p:spPr>
            <a:xfrm>
              <a:off x="6584414" y="1808915"/>
              <a:ext cx="92075" cy="904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542" name="Google Shape;6542;p113"/>
            <p:cNvCxnSpPr/>
            <p:nvPr/>
          </p:nvCxnSpPr>
          <p:spPr>
            <a:xfrm>
              <a:off x="6158964" y="1588252"/>
              <a:ext cx="369887" cy="252413"/>
            </a:xfrm>
            <a:prstGeom prst="straightConnector1">
              <a:avLst/>
            </a:prstGeom>
            <a:noFill/>
            <a:ln w="9525" cap="flat" cmpd="sng">
              <a:solidFill>
                <a:srgbClr val="000000"/>
              </a:solidFill>
              <a:prstDash val="solid"/>
              <a:round/>
              <a:headEnd type="none" w="med" len="med"/>
              <a:tailEnd type="triangle" w="med" len="med"/>
            </a:ln>
          </p:spPr>
        </p:cxnSp>
        <p:sp>
          <p:nvSpPr>
            <p:cNvPr id="6543" name="Google Shape;6543;p113"/>
            <p:cNvSpPr txBox="1"/>
            <p:nvPr/>
          </p:nvSpPr>
          <p:spPr>
            <a:xfrm>
              <a:off x="4818031" y="1175178"/>
              <a:ext cx="2132013" cy="366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original data: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Arial" panose="020B0604020202020204"/>
                  <a:ea typeface="Arial" panose="020B0604020202020204"/>
                  <a:cs typeface="Arial" panose="020B0604020202020204"/>
                  <a:sym typeface="Arial" panose="020B0604020202020204"/>
                </a:rPr>
                <a:t>in</a:t>
              </a:r>
              <a:r>
                <a:rPr lang="en-US" sz="1600" b="0" i="0" u="none" strike="noStrike" cap="none" baseline="-25000">
                  <a:solidFill>
                    <a:srgbClr val="CC0000"/>
                  </a:solidFill>
                  <a:latin typeface="Arial" panose="020B0604020202020204"/>
                  <a:ea typeface="Arial" panose="020B0604020202020204"/>
                  <a:cs typeface="Arial" panose="020B0604020202020204"/>
                  <a:sym typeface="Arial" panose="020B0604020202020204"/>
                </a:rPr>
                <a:t> </a:t>
              </a:r>
              <a:endParaRPr sz="1600" b="0" i="0" u="none" strike="noStrike" cap="none">
                <a:solidFill>
                  <a:srgbClr val="CC0000"/>
                </a:solidFill>
                <a:latin typeface="Arial" panose="020B0604020202020204"/>
                <a:ea typeface="Arial" panose="020B0604020202020204"/>
                <a:cs typeface="Arial" panose="020B0604020202020204"/>
                <a:sym typeface="Arial" panose="020B0604020202020204"/>
              </a:endParaRPr>
            </a:p>
          </p:txBody>
        </p:sp>
      </p:grpSp>
      <p:cxnSp>
        <p:nvCxnSpPr>
          <p:cNvPr id="6544" name="Google Shape;6544;p113"/>
          <p:cNvCxnSpPr/>
          <p:nvPr/>
        </p:nvCxnSpPr>
        <p:spPr>
          <a:xfrm rot="10800000">
            <a:off x="8546879" y="3636250"/>
            <a:ext cx="822203" cy="0"/>
          </a:xfrm>
          <a:prstGeom prst="straightConnector1">
            <a:avLst/>
          </a:prstGeom>
          <a:noFill/>
          <a:ln w="9525" cap="flat" cmpd="sng">
            <a:solidFill>
              <a:srgbClr val="000000"/>
            </a:solidFill>
            <a:prstDash val="solid"/>
            <a:round/>
            <a:headEnd type="none" w="med" len="med"/>
            <a:tailEnd type="none" w="med" len="med"/>
          </a:ln>
        </p:spPr>
      </p:cxnSp>
      <p:cxnSp>
        <p:nvCxnSpPr>
          <p:cNvPr id="6545" name="Google Shape;6545;p113"/>
          <p:cNvCxnSpPr/>
          <p:nvPr/>
        </p:nvCxnSpPr>
        <p:spPr>
          <a:xfrm rot="10800000">
            <a:off x="6793108" y="2768743"/>
            <a:ext cx="439738" cy="0"/>
          </a:xfrm>
          <a:prstGeom prst="straightConnector1">
            <a:avLst/>
          </a:prstGeom>
          <a:noFill/>
          <a:ln w="9525" cap="flat" cmpd="sng">
            <a:solidFill>
              <a:srgbClr val="000000"/>
            </a:solidFill>
            <a:prstDash val="solid"/>
            <a:round/>
            <a:headEnd type="none" w="med" len="med"/>
            <a:tailEnd type="none" w="med" len="med"/>
          </a:ln>
        </p:spPr>
      </p:cxnSp>
      <p:cxnSp>
        <p:nvCxnSpPr>
          <p:cNvPr id="6546" name="Google Shape;6546;p113"/>
          <p:cNvCxnSpPr/>
          <p:nvPr/>
        </p:nvCxnSpPr>
        <p:spPr>
          <a:xfrm rot="10800000">
            <a:off x="5871674" y="3638595"/>
            <a:ext cx="439738" cy="0"/>
          </a:xfrm>
          <a:prstGeom prst="straightConnector1">
            <a:avLst/>
          </a:prstGeom>
          <a:noFill/>
          <a:ln w="9525" cap="flat" cmpd="sng">
            <a:solidFill>
              <a:srgbClr val="000000"/>
            </a:solidFill>
            <a:prstDash val="solid"/>
            <a:round/>
            <a:headEnd type="none" w="med" len="med"/>
            <a:tailEnd type="none" w="med" len="med"/>
          </a:ln>
        </p:spPr>
      </p:cxnSp>
      <p:sp>
        <p:nvSpPr>
          <p:cNvPr id="6547" name="Google Shape;6547;p113"/>
          <p:cNvSpPr txBox="1"/>
          <p:nvPr/>
        </p:nvSpPr>
        <p:spPr>
          <a:xfrm>
            <a:off x="8597524" y="2808849"/>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8" name="Google Shape;6548;p113"/>
          <p:cNvSpPr txBox="1"/>
          <p:nvPr/>
        </p:nvSpPr>
        <p:spPr>
          <a:xfrm>
            <a:off x="779177" y="2686311"/>
            <a:ext cx="3792183" cy="410850"/>
          </a:xfrm>
          <a:prstGeom prst="rect">
            <a:avLst/>
          </a:prstGeom>
          <a:noFill/>
          <a:ln>
            <a:noFill/>
          </a:ln>
        </p:spPr>
        <p:txBody>
          <a:bodyPr spcFirstLastPara="1" wrap="square" lIns="91425" tIns="45700" rIns="91425" bIns="45700" anchor="t" anchorCtr="0">
            <a:noAutofit/>
          </a:bodyPr>
          <a:lstStyle/>
          <a:p>
            <a:pPr marL="224155" marR="0" lvl="0" indent="-224155" algn="l" rtl="0">
              <a:lnSpc>
                <a:spcPct val="85000"/>
              </a:lnSpc>
              <a:spcBef>
                <a:spcPts val="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two flows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9" name="Google Shape;6549;p113"/>
          <p:cNvSpPr txBox="1"/>
          <p:nvPr/>
        </p:nvSpPr>
        <p:spPr>
          <a:xfrm>
            <a:off x="773366" y="1908019"/>
            <a:ext cx="4138268" cy="805685"/>
          </a:xfrm>
          <a:prstGeom prst="rect">
            <a:avLst/>
          </a:prstGeom>
          <a:noFill/>
          <a:ln>
            <a:noFill/>
          </a:ln>
        </p:spPr>
        <p:txBody>
          <a:bodyPr spcFirstLastPara="1" wrap="square" lIns="91425" tIns="45700" rIns="91425" bIns="45700" anchor="t" anchorCtr="0">
            <a:noAutofit/>
          </a:bodyPr>
          <a:lstStyle/>
          <a:p>
            <a:pPr marL="224155" marR="0" lvl="0" indent="-224155" algn="l" rtl="0">
              <a:lnSpc>
                <a:spcPct val="85000"/>
              </a:lnSpc>
              <a:spcBef>
                <a:spcPts val="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one router, infinite buffers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24155" marR="0" lvl="0" indent="-224155"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input, output link capacity: 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grpSp>
        <p:nvGrpSpPr>
          <p:cNvPr id="6550" name="Google Shape;6550;p113"/>
          <p:cNvGrpSpPr/>
          <p:nvPr/>
        </p:nvGrpSpPr>
        <p:grpSpPr>
          <a:xfrm>
            <a:off x="7530790" y="2226427"/>
            <a:ext cx="1563461" cy="1084649"/>
            <a:chOff x="7530790" y="2226427"/>
            <a:chExt cx="1563461" cy="1084649"/>
          </a:xfrm>
        </p:grpSpPr>
        <p:sp>
          <p:nvSpPr>
            <p:cNvPr id="6551" name="Google Shape;6551;p113"/>
            <p:cNvSpPr txBox="1"/>
            <p:nvPr/>
          </p:nvSpPr>
          <p:spPr>
            <a:xfrm>
              <a:off x="7670264" y="2226427"/>
              <a:ext cx="1423987" cy="3952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Arial" panose="020B0604020202020204"/>
                  <a:ea typeface="Arial" panose="020B0604020202020204"/>
                  <a:cs typeface="Arial" panose="020B0604020202020204"/>
                  <a:sym typeface="Arial" panose="020B0604020202020204"/>
                </a:rPr>
                <a:t>infinite</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shared output link buffers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552" name="Google Shape;6552;p113"/>
            <p:cNvCxnSpPr/>
            <p:nvPr/>
          </p:nvCxnSpPr>
          <p:spPr>
            <a:xfrm flipH="1">
              <a:off x="8308075" y="2647114"/>
              <a:ext cx="238488" cy="375865"/>
            </a:xfrm>
            <a:prstGeom prst="straightConnector1">
              <a:avLst/>
            </a:prstGeom>
            <a:noFill/>
            <a:ln w="9525" cap="flat" cmpd="sng">
              <a:solidFill>
                <a:srgbClr val="000000"/>
              </a:solidFill>
              <a:prstDash val="solid"/>
              <a:round/>
              <a:headEnd type="none" w="med" len="med"/>
              <a:tailEnd type="none" w="sm" len="sm"/>
            </a:ln>
          </p:spPr>
        </p:cxnSp>
        <p:grpSp>
          <p:nvGrpSpPr>
            <p:cNvPr id="6553" name="Google Shape;6553;p113"/>
            <p:cNvGrpSpPr/>
            <p:nvPr/>
          </p:nvGrpSpPr>
          <p:grpSpPr>
            <a:xfrm>
              <a:off x="7530790" y="3050726"/>
              <a:ext cx="899401" cy="260350"/>
              <a:chOff x="10436222" y="4555062"/>
              <a:chExt cx="899401" cy="260350"/>
            </a:xfrm>
          </p:grpSpPr>
          <p:sp>
            <p:nvSpPr>
              <p:cNvPr id="6554" name="Google Shape;6554;p113"/>
              <p:cNvSpPr/>
              <p:nvPr/>
            </p:nvSpPr>
            <p:spPr>
              <a:xfrm>
                <a:off x="10442522" y="4559486"/>
                <a:ext cx="891015" cy="254197"/>
              </a:xfrm>
              <a:prstGeom prst="rect">
                <a:avLst/>
              </a:prstGeom>
              <a:gradFill>
                <a:gsLst>
                  <a:gs pos="0">
                    <a:srgbClr val="757070"/>
                  </a:gs>
                  <a:gs pos="100000">
                    <a:srgbClr val="D8D8D8"/>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555" name="Google Shape;6555;p113"/>
              <p:cNvGrpSpPr/>
              <p:nvPr/>
            </p:nvGrpSpPr>
            <p:grpSpPr>
              <a:xfrm>
                <a:off x="10436222" y="4555062"/>
                <a:ext cx="899401" cy="260350"/>
                <a:chOff x="7488023" y="3444875"/>
                <a:chExt cx="947952" cy="260350"/>
              </a:xfrm>
            </p:grpSpPr>
            <p:grpSp>
              <p:nvGrpSpPr>
                <p:cNvPr id="6556" name="Google Shape;6556;p113"/>
                <p:cNvGrpSpPr/>
                <p:nvPr/>
              </p:nvGrpSpPr>
              <p:grpSpPr>
                <a:xfrm>
                  <a:off x="8025557" y="3487646"/>
                  <a:ext cx="327298" cy="173730"/>
                  <a:chOff x="8094529" y="3437940"/>
                  <a:chExt cx="307888" cy="155752"/>
                </a:xfrm>
              </p:grpSpPr>
              <p:cxnSp>
                <p:nvCxnSpPr>
                  <p:cNvPr id="6557" name="Google Shape;6557;p113"/>
                  <p:cNvCxnSpPr/>
                  <p:nvPr/>
                </p:nvCxnSpPr>
                <p:spPr>
                  <a:xfrm rot="10800000">
                    <a:off x="8402417"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58" name="Google Shape;6558;p113"/>
                  <p:cNvCxnSpPr/>
                  <p:nvPr/>
                </p:nvCxnSpPr>
                <p:spPr>
                  <a:xfrm rot="10800000">
                    <a:off x="8351102"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59" name="Google Shape;6559;p113"/>
                  <p:cNvCxnSpPr/>
                  <p:nvPr/>
                </p:nvCxnSpPr>
                <p:spPr>
                  <a:xfrm rot="10800000">
                    <a:off x="8299787"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60" name="Google Shape;6560;p113"/>
                  <p:cNvCxnSpPr/>
                  <p:nvPr/>
                </p:nvCxnSpPr>
                <p:spPr>
                  <a:xfrm rot="10800000">
                    <a:off x="8248473"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61" name="Google Shape;6561;p113"/>
                  <p:cNvCxnSpPr/>
                  <p:nvPr/>
                </p:nvCxnSpPr>
                <p:spPr>
                  <a:xfrm rot="10800000">
                    <a:off x="8197158"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62" name="Google Shape;6562;p113"/>
                  <p:cNvCxnSpPr/>
                  <p:nvPr/>
                </p:nvCxnSpPr>
                <p:spPr>
                  <a:xfrm rot="10800000">
                    <a:off x="8145843" y="3437940"/>
                    <a:ext cx="0" cy="155752"/>
                  </a:xfrm>
                  <a:prstGeom prst="straightConnector1">
                    <a:avLst/>
                  </a:prstGeom>
                  <a:noFill/>
                  <a:ln w="12700" cap="flat" cmpd="sng">
                    <a:solidFill>
                      <a:schemeClr val="dk1"/>
                    </a:solidFill>
                    <a:prstDash val="solid"/>
                    <a:miter lim="800000"/>
                    <a:headEnd type="none" w="sm" len="sm"/>
                    <a:tailEnd type="none" w="sm" len="sm"/>
                  </a:ln>
                </p:spPr>
              </p:cxnSp>
              <p:cxnSp>
                <p:nvCxnSpPr>
                  <p:cNvPr id="6563" name="Google Shape;6563;p113"/>
                  <p:cNvCxnSpPr/>
                  <p:nvPr/>
                </p:nvCxnSpPr>
                <p:spPr>
                  <a:xfrm rot="10800000">
                    <a:off x="8094529" y="3437940"/>
                    <a:ext cx="0" cy="155752"/>
                  </a:xfrm>
                  <a:prstGeom prst="straightConnector1">
                    <a:avLst/>
                  </a:prstGeom>
                  <a:noFill/>
                  <a:ln w="12700" cap="flat" cmpd="sng">
                    <a:solidFill>
                      <a:schemeClr val="dk1"/>
                    </a:solidFill>
                    <a:prstDash val="solid"/>
                    <a:miter lim="800000"/>
                    <a:headEnd type="none" w="sm" len="sm"/>
                    <a:tailEnd type="none" w="sm" len="sm"/>
                  </a:ln>
                </p:spPr>
              </p:cxnSp>
            </p:grpSp>
            <p:grpSp>
              <p:nvGrpSpPr>
                <p:cNvPr id="6564" name="Google Shape;6564;p113"/>
                <p:cNvGrpSpPr/>
                <p:nvPr/>
              </p:nvGrpSpPr>
              <p:grpSpPr>
                <a:xfrm>
                  <a:off x="7488023" y="3444875"/>
                  <a:ext cx="947952" cy="260350"/>
                  <a:chOff x="8103973" y="3803650"/>
                  <a:chExt cx="947952" cy="260350"/>
                </a:xfrm>
              </p:grpSpPr>
              <p:cxnSp>
                <p:nvCxnSpPr>
                  <p:cNvPr id="6565" name="Google Shape;6565;p113"/>
                  <p:cNvCxnSpPr/>
                  <p:nvPr/>
                </p:nvCxnSpPr>
                <p:spPr>
                  <a:xfrm>
                    <a:off x="8110664" y="3810000"/>
                    <a:ext cx="941261" cy="0"/>
                  </a:xfrm>
                  <a:prstGeom prst="straightConnector1">
                    <a:avLst/>
                  </a:prstGeom>
                  <a:noFill/>
                  <a:ln w="19050" cap="flat" cmpd="sng">
                    <a:solidFill>
                      <a:schemeClr val="dk1"/>
                    </a:solidFill>
                    <a:prstDash val="solid"/>
                    <a:miter lim="800000"/>
                    <a:headEnd type="none" w="sm" len="sm"/>
                    <a:tailEnd type="none" w="sm" len="sm"/>
                  </a:ln>
                </p:spPr>
              </p:cxnSp>
              <p:cxnSp>
                <p:nvCxnSpPr>
                  <p:cNvPr id="6566" name="Google Shape;6566;p113"/>
                  <p:cNvCxnSpPr/>
                  <p:nvPr/>
                </p:nvCxnSpPr>
                <p:spPr>
                  <a:xfrm>
                    <a:off x="8103973" y="4060825"/>
                    <a:ext cx="947952" cy="0"/>
                  </a:xfrm>
                  <a:prstGeom prst="straightConnector1">
                    <a:avLst/>
                  </a:prstGeom>
                  <a:noFill/>
                  <a:ln w="19050" cap="flat" cmpd="sng">
                    <a:solidFill>
                      <a:schemeClr val="dk1"/>
                    </a:solidFill>
                    <a:prstDash val="solid"/>
                    <a:miter lim="800000"/>
                    <a:headEnd type="none" w="sm" len="sm"/>
                    <a:tailEnd type="none" w="sm" len="sm"/>
                  </a:ln>
                </p:spPr>
              </p:cxnSp>
              <p:cxnSp>
                <p:nvCxnSpPr>
                  <p:cNvPr id="6567" name="Google Shape;6567;p113"/>
                  <p:cNvCxnSpPr/>
                  <p:nvPr/>
                </p:nvCxnSpPr>
                <p:spPr>
                  <a:xfrm>
                    <a:off x="9048750" y="3803650"/>
                    <a:ext cx="0" cy="260350"/>
                  </a:xfrm>
                  <a:prstGeom prst="straightConnector1">
                    <a:avLst/>
                  </a:prstGeom>
                  <a:noFill/>
                  <a:ln w="19050" cap="flat" cmpd="sng">
                    <a:solidFill>
                      <a:schemeClr val="dk1"/>
                    </a:solidFill>
                    <a:prstDash val="solid"/>
                    <a:miter lim="800000"/>
                    <a:headEnd type="none" w="sm" len="sm"/>
                    <a:tailEnd type="none" w="sm" len="sm"/>
                  </a:ln>
                </p:spPr>
              </p:cxnSp>
            </p:grpSp>
            <p:sp>
              <p:nvSpPr>
                <p:cNvPr id="6568" name="Google Shape;6568;p113"/>
                <p:cNvSpPr/>
                <p:nvPr/>
              </p:nvSpPr>
              <p:spPr>
                <a:xfrm>
                  <a:off x="7924800" y="3546475"/>
                  <a:ext cx="57150" cy="5715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69" name="Google Shape;6569;p113"/>
                <p:cNvSpPr/>
                <p:nvPr/>
              </p:nvSpPr>
              <p:spPr>
                <a:xfrm>
                  <a:off x="7842250" y="3546475"/>
                  <a:ext cx="57150" cy="5715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70" name="Google Shape;6570;p113"/>
                <p:cNvSpPr/>
                <p:nvPr/>
              </p:nvSpPr>
              <p:spPr>
                <a:xfrm>
                  <a:off x="7759700" y="3546475"/>
                  <a:ext cx="57150" cy="5715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71" name="Google Shape;6571;p113"/>
                <p:cNvSpPr/>
                <p:nvPr/>
              </p:nvSpPr>
              <p:spPr>
                <a:xfrm>
                  <a:off x="7677150" y="3546475"/>
                  <a:ext cx="57150" cy="5715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sp>
        <p:nvSpPr>
          <p:cNvPr id="6572" name="Google Shape;6572;p113"/>
          <p:cNvSpPr/>
          <p:nvPr/>
        </p:nvSpPr>
        <p:spPr>
          <a:xfrm>
            <a:off x="6632039" y="1856540"/>
            <a:ext cx="3429000" cy="1276350"/>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573" name="Google Shape;6573;p113"/>
          <p:cNvGrpSpPr/>
          <p:nvPr/>
        </p:nvGrpSpPr>
        <p:grpSpPr>
          <a:xfrm>
            <a:off x="5641439" y="2685215"/>
            <a:ext cx="4000500" cy="1028700"/>
            <a:chOff x="5641439" y="2685215"/>
            <a:chExt cx="4000500" cy="1028700"/>
          </a:xfrm>
        </p:grpSpPr>
        <p:sp>
          <p:nvSpPr>
            <p:cNvPr id="6574" name="Google Shape;6574;p113"/>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75" name="Google Shape;6575;p113"/>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576" name="Google Shape;6576;p113"/>
          <p:cNvSpPr txBox="1"/>
          <p:nvPr/>
        </p:nvSpPr>
        <p:spPr>
          <a:xfrm>
            <a:off x="7077879" y="2843683"/>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77" name="Google Shape;6577;p113"/>
          <p:cNvSpPr txBox="1"/>
          <p:nvPr/>
        </p:nvSpPr>
        <p:spPr>
          <a:xfrm>
            <a:off x="769346" y="3074685"/>
            <a:ext cx="3792183" cy="420682"/>
          </a:xfrm>
          <a:prstGeom prst="rect">
            <a:avLst/>
          </a:prstGeom>
          <a:noFill/>
          <a:ln>
            <a:noFill/>
          </a:ln>
        </p:spPr>
        <p:txBody>
          <a:bodyPr spcFirstLastPara="1" wrap="square" lIns="91425" tIns="45700" rIns="91425" bIns="45700" anchor="t" anchorCtr="0">
            <a:noAutofit/>
          </a:bodyPr>
          <a:lstStyle/>
          <a:p>
            <a:pPr marL="224155" marR="0" lvl="0" indent="-224155" algn="l" rtl="0">
              <a:lnSpc>
                <a:spcPct val="85000"/>
              </a:lnSpc>
              <a:spcBef>
                <a:spcPts val="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retransmissions needed</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4480" marR="0" lvl="0" indent="-10668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grpSp>
        <p:nvGrpSpPr>
          <p:cNvPr id="6578" name="Google Shape;6578;p113"/>
          <p:cNvGrpSpPr/>
          <p:nvPr/>
        </p:nvGrpSpPr>
        <p:grpSpPr>
          <a:xfrm>
            <a:off x="7949626" y="4325522"/>
            <a:ext cx="1778902" cy="1635125"/>
            <a:chOff x="7949627" y="4325522"/>
            <a:chExt cx="1778902" cy="1635125"/>
          </a:xfrm>
        </p:grpSpPr>
        <p:cxnSp>
          <p:nvCxnSpPr>
            <p:cNvPr id="6579" name="Google Shape;6579;p113"/>
            <p:cNvCxnSpPr/>
            <p:nvPr/>
          </p:nvCxnSpPr>
          <p:spPr>
            <a:xfrm>
              <a:off x="8321896" y="4325522"/>
              <a:ext cx="0" cy="1276350"/>
            </a:xfrm>
            <a:prstGeom prst="straightConnector1">
              <a:avLst/>
            </a:prstGeom>
            <a:noFill/>
            <a:ln w="19050" cap="flat" cmpd="sng">
              <a:solidFill>
                <a:srgbClr val="000000"/>
              </a:solidFill>
              <a:prstDash val="solid"/>
              <a:round/>
              <a:headEnd type="none" w="med" len="med"/>
              <a:tailEnd type="none" w="med" len="med"/>
            </a:ln>
          </p:spPr>
        </p:cxnSp>
        <p:cxnSp>
          <p:nvCxnSpPr>
            <p:cNvPr id="6580" name="Google Shape;6580;p113"/>
            <p:cNvCxnSpPr/>
            <p:nvPr/>
          </p:nvCxnSpPr>
          <p:spPr>
            <a:xfrm>
              <a:off x="9455371" y="4465222"/>
              <a:ext cx="0" cy="1104900"/>
            </a:xfrm>
            <a:prstGeom prst="straightConnector1">
              <a:avLst/>
            </a:prstGeom>
            <a:noFill/>
            <a:ln w="12700" cap="flat" cmpd="sng">
              <a:solidFill>
                <a:srgbClr val="000000"/>
              </a:solidFill>
              <a:prstDash val="dash"/>
              <a:round/>
              <a:headEnd type="none" w="med" len="med"/>
              <a:tailEnd type="none" w="med" len="med"/>
            </a:ln>
          </p:spPr>
        </p:cxnSp>
        <p:sp>
          <p:nvSpPr>
            <p:cNvPr id="6581" name="Google Shape;6581;p113"/>
            <p:cNvSpPr/>
            <p:nvPr/>
          </p:nvSpPr>
          <p:spPr>
            <a:xfrm>
              <a:off x="8315546" y="4439822"/>
              <a:ext cx="1106488" cy="1152525"/>
            </a:xfrm>
            <a:custGeom>
              <a:avLst/>
              <a:gdLst/>
              <a:ahLst/>
              <a:cxnLst/>
              <a:rect l="l" t="t" r="r" b="b"/>
              <a:pathLst>
                <a:path w="10000" h="10000" extrusionOk="0">
                  <a:moveTo>
                    <a:pt x="0" y="10000"/>
                  </a:moveTo>
                  <a:cubicBezTo>
                    <a:pt x="1363" y="9601"/>
                    <a:pt x="6598" y="9697"/>
                    <a:pt x="8219" y="7617"/>
                  </a:cubicBezTo>
                  <a:cubicBezTo>
                    <a:pt x="9562" y="6715"/>
                    <a:pt x="9861" y="4761"/>
                    <a:pt x="1000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582" name="Google Shape;6582;p113"/>
            <p:cNvCxnSpPr/>
            <p:nvPr/>
          </p:nvCxnSpPr>
          <p:spPr>
            <a:xfrm>
              <a:off x="9452196" y="5601872"/>
              <a:ext cx="0" cy="92075"/>
            </a:xfrm>
            <a:prstGeom prst="straightConnector1">
              <a:avLst/>
            </a:prstGeom>
            <a:noFill/>
            <a:ln w="19050" cap="flat" cmpd="sng">
              <a:solidFill>
                <a:srgbClr val="000000"/>
              </a:solidFill>
              <a:prstDash val="solid"/>
              <a:round/>
              <a:headEnd type="none" w="med" len="med"/>
              <a:tailEnd type="none" w="med" len="med"/>
            </a:ln>
          </p:spPr>
        </p:cxnSp>
        <p:sp>
          <p:nvSpPr>
            <p:cNvPr id="6583" name="Google Shape;6583;p113"/>
            <p:cNvSpPr txBox="1"/>
            <p:nvPr/>
          </p:nvSpPr>
          <p:spPr>
            <a:xfrm>
              <a:off x="9242646" y="5636797"/>
              <a:ext cx="4603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84" name="Google Shape;6584;p113"/>
            <p:cNvSpPr txBox="1"/>
            <p:nvPr/>
          </p:nvSpPr>
          <p:spPr>
            <a:xfrm rot="-5400000">
              <a:off x="7790083" y="4868447"/>
              <a:ext cx="688975" cy="3698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delay</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5" name="Google Shape;6585;p113"/>
            <p:cNvSpPr txBox="1"/>
            <p:nvPr/>
          </p:nvSpPr>
          <p:spPr>
            <a:xfrm>
              <a:off x="8720358" y="5563772"/>
              <a:ext cx="452438"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a:t>
              </a:r>
              <a:endPar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586" name="Google Shape;6586;p113"/>
            <p:cNvCxnSpPr/>
            <p:nvPr/>
          </p:nvCxnSpPr>
          <p:spPr>
            <a:xfrm>
              <a:off x="8312683" y="5594801"/>
              <a:ext cx="1415845" cy="0"/>
            </a:xfrm>
            <a:prstGeom prst="straightConnector1">
              <a:avLst/>
            </a:prstGeom>
            <a:noFill/>
            <a:ln w="19050" cap="flat" cmpd="sng">
              <a:solidFill>
                <a:schemeClr val="dk1"/>
              </a:solidFill>
              <a:prstDash val="solid"/>
              <a:miter lim="800000"/>
              <a:headEnd type="none" w="sm" len="sm"/>
              <a:tailEnd type="none" w="sm" len="sm"/>
            </a:ln>
          </p:spPr>
        </p:cxnSp>
      </p:grpSp>
      <p:sp>
        <p:nvSpPr>
          <p:cNvPr id="6587" name="Google Shape;6587;p113"/>
          <p:cNvSpPr/>
          <p:nvPr/>
        </p:nvSpPr>
        <p:spPr>
          <a:xfrm>
            <a:off x="4764506" y="1106906"/>
            <a:ext cx="1925052" cy="693019"/>
          </a:xfrm>
          <a:prstGeom prst="ellipse">
            <a:avLst/>
          </a:prstGeom>
          <a:noFill/>
          <a:ln w="317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88" name="Google Shape;6588;p113"/>
          <p:cNvSpPr/>
          <p:nvPr/>
        </p:nvSpPr>
        <p:spPr>
          <a:xfrm>
            <a:off x="8507129" y="1182304"/>
            <a:ext cx="1925052" cy="693019"/>
          </a:xfrm>
          <a:prstGeom prst="ellipse">
            <a:avLst/>
          </a:prstGeom>
          <a:noFill/>
          <a:ln w="317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89" name="Google Shape;6589;p113"/>
          <p:cNvSpPr txBox="1"/>
          <p:nvPr/>
        </p:nvSpPr>
        <p:spPr>
          <a:xfrm>
            <a:off x="12534826" y="6135036"/>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590" name="Google Shape;6590;p113"/>
          <p:cNvCxnSpPr/>
          <p:nvPr/>
        </p:nvCxnSpPr>
        <p:spPr>
          <a:xfrm>
            <a:off x="12776717" y="4095473"/>
            <a:ext cx="0" cy="1869027"/>
          </a:xfrm>
          <a:prstGeom prst="straightConnector1">
            <a:avLst/>
          </a:prstGeom>
          <a:noFill/>
          <a:ln w="12700" cap="flat" cmpd="sng">
            <a:solidFill>
              <a:schemeClr val="dk1"/>
            </a:solidFill>
            <a:prstDash val="dash"/>
            <a:round/>
            <a:headEnd type="none" w="med" len="med"/>
            <a:tailEnd type="none" w="med" len="med"/>
          </a:ln>
        </p:spPr>
      </p:cxnSp>
      <p:cxnSp>
        <p:nvCxnSpPr>
          <p:cNvPr id="6591" name="Google Shape;6591;p113"/>
          <p:cNvCxnSpPr/>
          <p:nvPr/>
        </p:nvCxnSpPr>
        <p:spPr>
          <a:xfrm>
            <a:off x="12771096" y="6018207"/>
            <a:ext cx="0" cy="155752"/>
          </a:xfrm>
          <a:prstGeom prst="straightConnector1">
            <a:avLst/>
          </a:prstGeom>
          <a:noFill/>
          <a:ln w="19050" cap="flat" cmpd="sng">
            <a:solidFill>
              <a:schemeClr val="dk1"/>
            </a:solidFill>
            <a:prstDash val="solid"/>
            <a:round/>
            <a:headEnd type="none" w="med" len="med"/>
            <a:tailEnd type="none" w="med" len="med"/>
          </a:ln>
        </p:spPr>
      </p:cxnSp>
      <p:grpSp>
        <p:nvGrpSpPr>
          <p:cNvPr id="6592" name="Google Shape;6592;p113"/>
          <p:cNvGrpSpPr/>
          <p:nvPr/>
        </p:nvGrpSpPr>
        <p:grpSpPr>
          <a:xfrm>
            <a:off x="4643558" y="4257261"/>
            <a:ext cx="2333625" cy="1701800"/>
            <a:chOff x="4643558" y="4257261"/>
            <a:chExt cx="2333625" cy="1701800"/>
          </a:xfrm>
        </p:grpSpPr>
        <p:grpSp>
          <p:nvGrpSpPr>
            <p:cNvPr id="6593" name="Google Shape;6593;p113"/>
            <p:cNvGrpSpPr/>
            <p:nvPr/>
          </p:nvGrpSpPr>
          <p:grpSpPr>
            <a:xfrm>
              <a:off x="4643558" y="4257261"/>
              <a:ext cx="2333625" cy="1701800"/>
              <a:chOff x="4643558" y="4257261"/>
              <a:chExt cx="2333625" cy="1701800"/>
            </a:xfrm>
          </p:grpSpPr>
          <p:cxnSp>
            <p:nvCxnSpPr>
              <p:cNvPr id="6594" name="Google Shape;6594;p113"/>
              <p:cNvCxnSpPr/>
              <p:nvPr/>
            </p:nvCxnSpPr>
            <p:spPr>
              <a:xfrm>
                <a:off x="5126158" y="4323936"/>
                <a:ext cx="0" cy="1276350"/>
              </a:xfrm>
              <a:prstGeom prst="straightConnector1">
                <a:avLst/>
              </a:prstGeom>
              <a:noFill/>
              <a:ln w="19050" cap="flat" cmpd="sng">
                <a:solidFill>
                  <a:srgbClr val="000000"/>
                </a:solidFill>
                <a:prstDash val="solid"/>
                <a:round/>
                <a:headEnd type="none" w="med" len="med"/>
                <a:tailEnd type="none" w="med" len="med"/>
              </a:ln>
            </p:spPr>
          </p:cxnSp>
          <p:cxnSp>
            <p:nvCxnSpPr>
              <p:cNvPr id="6595" name="Google Shape;6595;p113"/>
              <p:cNvCxnSpPr/>
              <p:nvPr/>
            </p:nvCxnSpPr>
            <p:spPr>
              <a:xfrm>
                <a:off x="6259633" y="4463636"/>
                <a:ext cx="0" cy="1104900"/>
              </a:xfrm>
              <a:prstGeom prst="straightConnector1">
                <a:avLst/>
              </a:prstGeom>
              <a:noFill/>
              <a:ln w="12700" cap="flat" cmpd="sng">
                <a:solidFill>
                  <a:srgbClr val="000000"/>
                </a:solidFill>
                <a:prstDash val="dash"/>
                <a:round/>
                <a:headEnd type="none" w="med" len="med"/>
                <a:tailEnd type="none" w="med" len="med"/>
              </a:ln>
            </p:spPr>
          </p:cxnSp>
          <p:sp>
            <p:nvSpPr>
              <p:cNvPr id="6596" name="Google Shape;6596;p113"/>
              <p:cNvSpPr/>
              <p:nvPr/>
            </p:nvSpPr>
            <p:spPr>
              <a:xfrm>
                <a:off x="5119808" y="4428711"/>
                <a:ext cx="1857375" cy="1162050"/>
              </a:xfrm>
              <a:custGeom>
                <a:avLst/>
                <a:gdLst/>
                <a:ahLst/>
                <a:cxnLst/>
                <a:rect l="l" t="t" r="r" b="b"/>
                <a:pathLst>
                  <a:path w="1170" h="732" extrusionOk="0">
                    <a:moveTo>
                      <a:pt x="0" y="732"/>
                    </a:moveTo>
                    <a:lnTo>
                      <a:pt x="720" y="0"/>
                    </a:lnTo>
                    <a:lnTo>
                      <a:pt x="1170" y="0"/>
                    </a:lnTo>
                  </a:path>
                </a:pathLst>
              </a:custGeom>
              <a:noFill/>
              <a:ln w="2857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597" name="Google Shape;6597;p113"/>
              <p:cNvCxnSpPr/>
              <p:nvPr/>
            </p:nvCxnSpPr>
            <p:spPr>
              <a:xfrm>
                <a:off x="5043608" y="4428711"/>
                <a:ext cx="79375" cy="0"/>
              </a:xfrm>
              <a:prstGeom prst="straightConnector1">
                <a:avLst/>
              </a:prstGeom>
              <a:noFill/>
              <a:ln w="19050" cap="flat" cmpd="sng">
                <a:solidFill>
                  <a:srgbClr val="000000"/>
                </a:solidFill>
                <a:prstDash val="solid"/>
                <a:round/>
                <a:headEnd type="none" w="med" len="med"/>
                <a:tailEnd type="none" w="med" len="med"/>
              </a:ln>
            </p:spPr>
          </p:cxnSp>
          <p:cxnSp>
            <p:nvCxnSpPr>
              <p:cNvPr id="6598" name="Google Shape;6598;p113"/>
              <p:cNvCxnSpPr/>
              <p:nvPr/>
            </p:nvCxnSpPr>
            <p:spPr>
              <a:xfrm>
                <a:off x="6256458" y="5600286"/>
                <a:ext cx="0" cy="92075"/>
              </a:xfrm>
              <a:prstGeom prst="straightConnector1">
                <a:avLst/>
              </a:prstGeom>
              <a:noFill/>
              <a:ln w="19050" cap="flat" cmpd="sng">
                <a:solidFill>
                  <a:srgbClr val="000000"/>
                </a:solidFill>
                <a:prstDash val="solid"/>
                <a:round/>
                <a:headEnd type="none" w="med" len="med"/>
                <a:tailEnd type="none" w="med" len="med"/>
              </a:ln>
            </p:spPr>
          </p:cxnSp>
          <p:sp>
            <p:nvSpPr>
              <p:cNvPr id="6599" name="Google Shape;6599;p113"/>
              <p:cNvSpPr txBox="1"/>
              <p:nvPr/>
            </p:nvSpPr>
            <p:spPr>
              <a:xfrm>
                <a:off x="4643558" y="4257261"/>
                <a:ext cx="4603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00" name="Google Shape;6600;p113"/>
              <p:cNvSpPr txBox="1"/>
              <p:nvPr/>
            </p:nvSpPr>
            <p:spPr>
              <a:xfrm>
                <a:off x="6046908" y="5635211"/>
                <a:ext cx="4603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01" name="Google Shape;6601;p113"/>
              <p:cNvSpPr txBox="1"/>
              <p:nvPr/>
            </p:nvSpPr>
            <p:spPr>
              <a:xfrm rot="-5400000">
                <a:off x="4638796" y="4563816"/>
                <a:ext cx="554038"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out</a:t>
                </a:r>
                <a:endPar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sp>
            <p:nvSpPr>
              <p:cNvPr id="6602" name="Google Shape;6602;p113"/>
              <p:cNvSpPr txBox="1"/>
              <p:nvPr/>
            </p:nvSpPr>
            <p:spPr>
              <a:xfrm>
                <a:off x="5524621" y="5562186"/>
                <a:ext cx="452438"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a:t>
                </a:r>
                <a:endPar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603" name="Google Shape;6603;p113"/>
              <p:cNvCxnSpPr/>
              <p:nvPr/>
            </p:nvCxnSpPr>
            <p:spPr>
              <a:xfrm>
                <a:off x="5145208" y="4430299"/>
                <a:ext cx="1039813" cy="0"/>
              </a:xfrm>
              <a:prstGeom prst="straightConnector1">
                <a:avLst/>
              </a:prstGeom>
              <a:noFill/>
              <a:ln w="12700" cap="flat" cmpd="sng">
                <a:solidFill>
                  <a:srgbClr val="000000"/>
                </a:solidFill>
                <a:prstDash val="dash"/>
                <a:round/>
                <a:headEnd type="none" w="med" len="med"/>
                <a:tailEnd type="none" w="med" len="med"/>
              </a:ln>
            </p:spPr>
          </p:cxnSp>
          <p:cxnSp>
            <p:nvCxnSpPr>
              <p:cNvPr id="6604" name="Google Shape;6604;p113"/>
              <p:cNvCxnSpPr/>
              <p:nvPr/>
            </p:nvCxnSpPr>
            <p:spPr>
              <a:xfrm>
                <a:off x="5119903" y="5598611"/>
                <a:ext cx="1415845" cy="0"/>
              </a:xfrm>
              <a:prstGeom prst="straightConnector1">
                <a:avLst/>
              </a:prstGeom>
              <a:noFill/>
              <a:ln w="19050" cap="flat" cmpd="sng">
                <a:solidFill>
                  <a:schemeClr val="dk1"/>
                </a:solidFill>
                <a:prstDash val="solid"/>
                <a:miter lim="800000"/>
                <a:headEnd type="none" w="sm" len="sm"/>
                <a:tailEnd type="none" w="sm" len="sm"/>
              </a:ln>
            </p:spPr>
          </p:cxnSp>
        </p:grpSp>
        <p:sp>
          <p:nvSpPr>
            <p:cNvPr id="6605" name="Google Shape;6605;p113"/>
            <p:cNvSpPr txBox="1"/>
            <p:nvPr/>
          </p:nvSpPr>
          <p:spPr>
            <a:xfrm rot="-5400000">
              <a:off x="4435687" y="5176433"/>
              <a:ext cx="96924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throughput: </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606" name="Google Shape;6606;p113"/>
          <p:cNvSpPr/>
          <p:nvPr/>
        </p:nvSpPr>
        <p:spPr>
          <a:xfrm>
            <a:off x="12697995" y="3995821"/>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07" name="Google Shape;6607;p11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0"/>
                                        </p:tgtEl>
                                        <p:attrNameLst>
                                          <p:attrName>style.visibility</p:attrName>
                                        </p:attrNameLst>
                                      </p:cBhvr>
                                      <p:to>
                                        <p:strVal val="visible"/>
                                      </p:to>
                                    </p:set>
                                    <p:animEffect transition="in" filter="fade">
                                      <p:cBhvr>
                                        <p:cTn id="7" dur="500"/>
                                        <p:tgtEl>
                                          <p:spTgt spid="6550"/>
                                        </p:tgtEl>
                                      </p:cBhvr>
                                    </p:animEffect>
                                  </p:childTnLst>
                                </p:cTn>
                              </p:par>
                              <p:par>
                                <p:cTn id="8" presetID="10" presetClass="entr" presetSubtype="0" fill="hold" nodeType="withEffect">
                                  <p:stCondLst>
                                    <p:cond delay="0"/>
                                  </p:stCondLst>
                                  <p:childTnLst>
                                    <p:set>
                                      <p:cBhvr>
                                        <p:cTn id="9" dur="1" fill="hold">
                                          <p:stCondLst>
                                            <p:cond delay="0"/>
                                          </p:stCondLst>
                                        </p:cTn>
                                        <p:tgtEl>
                                          <p:spTgt spid="6547"/>
                                        </p:tgtEl>
                                        <p:attrNameLst>
                                          <p:attrName>style.visibility</p:attrName>
                                        </p:attrNameLst>
                                      </p:cBhvr>
                                      <p:to>
                                        <p:strVal val="visible"/>
                                      </p:to>
                                    </p:set>
                                    <p:animEffect transition="in" filter="fade">
                                      <p:cBhvr>
                                        <p:cTn id="10" dur="500"/>
                                        <p:tgtEl>
                                          <p:spTgt spid="6547"/>
                                        </p:tgtEl>
                                      </p:cBhvr>
                                    </p:animEffect>
                                  </p:childTnLst>
                                </p:cTn>
                              </p:par>
                              <p:par>
                                <p:cTn id="11" presetID="10" presetClass="entr" presetSubtype="0" fill="hold" nodeType="withEffect">
                                  <p:stCondLst>
                                    <p:cond delay="0"/>
                                  </p:stCondLst>
                                  <p:childTnLst>
                                    <p:set>
                                      <p:cBhvr>
                                        <p:cTn id="12" dur="1" fill="hold">
                                          <p:stCondLst>
                                            <p:cond delay="0"/>
                                          </p:stCondLst>
                                        </p:cTn>
                                        <p:tgtEl>
                                          <p:spTgt spid="6576"/>
                                        </p:tgtEl>
                                        <p:attrNameLst>
                                          <p:attrName>style.visibility</p:attrName>
                                        </p:attrNameLst>
                                      </p:cBhvr>
                                      <p:to>
                                        <p:strVal val="visible"/>
                                      </p:to>
                                    </p:set>
                                    <p:animEffect transition="in" filter="fade">
                                      <p:cBhvr>
                                        <p:cTn id="13" dur="500"/>
                                        <p:tgtEl>
                                          <p:spTgt spid="6576"/>
                                        </p:tgtEl>
                                      </p:cBhvr>
                                    </p:animEffect>
                                  </p:childTnLst>
                                </p:cTn>
                              </p:par>
                              <p:par>
                                <p:cTn id="14" presetID="10" presetClass="entr" presetSubtype="0" fill="hold" nodeType="withEffect">
                                  <p:stCondLst>
                                    <p:cond delay="0"/>
                                  </p:stCondLst>
                                  <p:childTnLst>
                                    <p:set>
                                      <p:cBhvr>
                                        <p:cTn id="15" dur="1" fill="hold">
                                          <p:stCondLst>
                                            <p:cond delay="0"/>
                                          </p:stCondLst>
                                        </p:cTn>
                                        <p:tgtEl>
                                          <p:spTgt spid="6549"/>
                                        </p:tgtEl>
                                        <p:attrNameLst>
                                          <p:attrName>style.visibility</p:attrName>
                                        </p:attrNameLst>
                                      </p:cBhvr>
                                      <p:to>
                                        <p:strVal val="visible"/>
                                      </p:to>
                                    </p:set>
                                    <p:animEffect transition="in" filter="fade">
                                      <p:cBhvr>
                                        <p:cTn id="16" dur="500"/>
                                        <p:tgtEl>
                                          <p:spTgt spid="65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548"/>
                                        </p:tgtEl>
                                        <p:attrNameLst>
                                          <p:attrName>style.visibility</p:attrName>
                                        </p:attrNameLst>
                                      </p:cBhvr>
                                      <p:to>
                                        <p:strVal val="visible"/>
                                      </p:to>
                                    </p:set>
                                    <p:animEffect transition="in" filter="fade">
                                      <p:cBhvr>
                                        <p:cTn id="21" dur="500"/>
                                        <p:tgtEl>
                                          <p:spTgt spid="65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572"/>
                                        </p:tgtEl>
                                        <p:attrNameLst>
                                          <p:attrName>style.visibility</p:attrName>
                                        </p:attrNameLst>
                                      </p:cBhvr>
                                      <p:to>
                                        <p:strVal val="visible"/>
                                      </p:to>
                                    </p:set>
                                    <p:animEffect transition="in" filter="fade">
                                      <p:cBhvr>
                                        <p:cTn id="26" dur="500"/>
                                        <p:tgtEl>
                                          <p:spTgt spid="6572"/>
                                        </p:tgtEl>
                                      </p:cBhvr>
                                    </p:animEffect>
                                  </p:childTnLst>
                                </p:cTn>
                              </p:par>
                              <p:par>
                                <p:cTn id="27" presetID="10" presetClass="entr" presetSubtype="0" fill="hold" nodeType="withEffect">
                                  <p:stCondLst>
                                    <p:cond delay="0"/>
                                  </p:stCondLst>
                                  <p:childTnLst>
                                    <p:set>
                                      <p:cBhvr>
                                        <p:cTn id="28" dur="1" fill="hold">
                                          <p:stCondLst>
                                            <p:cond delay="0"/>
                                          </p:stCondLst>
                                        </p:cTn>
                                        <p:tgtEl>
                                          <p:spTgt spid="6540"/>
                                        </p:tgtEl>
                                        <p:attrNameLst>
                                          <p:attrName>style.visibility</p:attrName>
                                        </p:attrNameLst>
                                      </p:cBhvr>
                                      <p:to>
                                        <p:strVal val="visible"/>
                                      </p:to>
                                    </p:set>
                                    <p:animEffect transition="in" filter="fade">
                                      <p:cBhvr>
                                        <p:cTn id="29" dur="500"/>
                                        <p:tgtEl>
                                          <p:spTgt spid="654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466"/>
                                        </p:tgtEl>
                                        <p:attrNameLst>
                                          <p:attrName>style.visibility</p:attrName>
                                        </p:attrNameLst>
                                      </p:cBhvr>
                                      <p:to>
                                        <p:strVal val="visible"/>
                                      </p:to>
                                    </p:set>
                                    <p:animEffect transition="in" filter="fade">
                                      <p:cBhvr>
                                        <p:cTn id="33" dur="500"/>
                                        <p:tgtEl>
                                          <p:spTgt spid="646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73"/>
                                        </p:tgtEl>
                                        <p:attrNameLst>
                                          <p:attrName>style.visibility</p:attrName>
                                        </p:attrNameLst>
                                      </p:cBhvr>
                                      <p:to>
                                        <p:strVal val="visible"/>
                                      </p:to>
                                    </p:set>
                                    <p:animEffect transition="in" filter="fade">
                                      <p:cBhvr>
                                        <p:cTn id="38" dur="500"/>
                                        <p:tgtEl>
                                          <p:spTgt spid="657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87"/>
                                        </p:tgtEl>
                                        <p:attrNameLst>
                                          <p:attrName>style.visibility</p:attrName>
                                        </p:attrNameLst>
                                      </p:cBhvr>
                                      <p:to>
                                        <p:strVal val="visible"/>
                                      </p:to>
                                    </p:set>
                                    <p:animEffect transition="in" filter="fade">
                                      <p:cBhvr>
                                        <p:cTn id="43" dur="500"/>
                                        <p:tgtEl>
                                          <p:spTgt spid="658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587"/>
                                        </p:tgtEl>
                                      </p:cBhvr>
                                    </p:animEffect>
                                    <p:set>
                                      <p:cBhvr>
                                        <p:cTn id="48" dur="1" fill="hold">
                                          <p:stCondLst>
                                            <p:cond delay="500"/>
                                          </p:stCondLst>
                                        </p:cTn>
                                        <p:tgtEl>
                                          <p:spTgt spid="6587"/>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6588"/>
                                        </p:tgtEl>
                                        <p:attrNameLst>
                                          <p:attrName>style.visibility</p:attrName>
                                        </p:attrNameLst>
                                      </p:cBhvr>
                                      <p:to>
                                        <p:strVal val="visible"/>
                                      </p:to>
                                    </p:set>
                                    <p:animEffect transition="in" filter="fade">
                                      <p:cBhvr>
                                        <p:cTn id="51" dur="500"/>
                                        <p:tgtEl>
                                          <p:spTgt spid="658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6588"/>
                                        </p:tgtEl>
                                      </p:cBhvr>
                                    </p:animEffect>
                                    <p:set>
                                      <p:cBhvr>
                                        <p:cTn id="56" dur="1" fill="hold">
                                          <p:stCondLst>
                                            <p:cond delay="500"/>
                                          </p:stCondLst>
                                        </p:cTn>
                                        <p:tgtEl>
                                          <p:spTgt spid="6588"/>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6577"/>
                                        </p:tgtEl>
                                        <p:attrNameLst>
                                          <p:attrName>style.visibility</p:attrName>
                                        </p:attrNameLst>
                                      </p:cBhvr>
                                      <p:to>
                                        <p:strVal val="visible"/>
                                      </p:to>
                                    </p:set>
                                    <p:animEffect transition="in" filter="fade">
                                      <p:cBhvr>
                                        <p:cTn id="59" dur="500"/>
                                        <p:tgtEl>
                                          <p:spTgt spid="657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539"/>
                                        </p:tgtEl>
                                        <p:attrNameLst>
                                          <p:attrName>style.visibility</p:attrName>
                                        </p:attrNameLst>
                                      </p:cBhvr>
                                      <p:to>
                                        <p:strVal val="visible"/>
                                      </p:to>
                                    </p:set>
                                    <p:animEffect transition="in" filter="fade">
                                      <p:cBhvr>
                                        <p:cTn id="64" dur="500"/>
                                        <p:tgtEl>
                                          <p:spTgt spid="653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592"/>
                                        </p:tgtEl>
                                        <p:attrNameLst>
                                          <p:attrName>style.visibility</p:attrName>
                                        </p:attrNameLst>
                                      </p:cBhvr>
                                      <p:to>
                                        <p:strVal val="visible"/>
                                      </p:to>
                                    </p:set>
                                    <p:animEffect transition="in" filter="fade">
                                      <p:cBhvr>
                                        <p:cTn id="69" dur="500"/>
                                        <p:tgtEl>
                                          <p:spTgt spid="6592"/>
                                        </p:tgtEl>
                                      </p:cBhvr>
                                    </p:animEffect>
                                  </p:childTnLst>
                                </p:cTn>
                              </p:par>
                              <p:par>
                                <p:cTn id="70" presetID="10" presetClass="entr" presetSubtype="0" fill="hold" nodeType="withEffect">
                                  <p:stCondLst>
                                    <p:cond delay="0"/>
                                  </p:stCondLst>
                                  <p:childTnLst>
                                    <p:set>
                                      <p:cBhvr>
                                        <p:cTn id="71" dur="1" fill="hold">
                                          <p:stCondLst>
                                            <p:cond delay="0"/>
                                          </p:stCondLst>
                                        </p:cTn>
                                        <p:tgtEl>
                                          <p:spTgt spid="6458"/>
                                        </p:tgtEl>
                                        <p:attrNameLst>
                                          <p:attrName>style.visibility</p:attrName>
                                        </p:attrNameLst>
                                      </p:cBhvr>
                                      <p:to>
                                        <p:strVal val="visible"/>
                                      </p:to>
                                    </p:set>
                                    <p:animEffect transition="in" filter="fade">
                                      <p:cBhvr>
                                        <p:cTn id="72" dur="500"/>
                                        <p:tgtEl>
                                          <p:spTgt spid="645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578"/>
                                        </p:tgtEl>
                                        <p:attrNameLst>
                                          <p:attrName>style.visibility</p:attrName>
                                        </p:attrNameLst>
                                      </p:cBhvr>
                                      <p:to>
                                        <p:strVal val="visible"/>
                                      </p:to>
                                    </p:set>
                                    <p:animEffect transition="in" filter="fade">
                                      <p:cBhvr>
                                        <p:cTn id="77" dur="500"/>
                                        <p:tgtEl>
                                          <p:spTgt spid="6578"/>
                                        </p:tgtEl>
                                      </p:cBhvr>
                                    </p:animEffect>
                                  </p:childTnLst>
                                </p:cTn>
                              </p:par>
                              <p:par>
                                <p:cTn id="78" presetID="10" presetClass="entr" presetSubtype="0" fill="hold" nodeType="withEffect">
                                  <p:stCondLst>
                                    <p:cond delay="0"/>
                                  </p:stCondLst>
                                  <p:childTnLst>
                                    <p:set>
                                      <p:cBhvr>
                                        <p:cTn id="79" dur="1" fill="hold">
                                          <p:stCondLst>
                                            <p:cond delay="0"/>
                                          </p:stCondLst>
                                        </p:cTn>
                                        <p:tgtEl>
                                          <p:spTgt spid="6469"/>
                                        </p:tgtEl>
                                        <p:attrNameLst>
                                          <p:attrName>style.visibility</p:attrName>
                                        </p:attrNameLst>
                                      </p:cBhvr>
                                      <p:to>
                                        <p:strVal val="visible"/>
                                      </p:to>
                                    </p:set>
                                    <p:animEffect transition="in" filter="fade">
                                      <p:cBhvr>
                                        <p:cTn id="80" dur="500"/>
                                        <p:tgtEl>
                                          <p:spTgt spid="6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612"/>
        <p:cNvGrpSpPr/>
        <p:nvPr/>
      </p:nvGrpSpPr>
      <p:grpSpPr>
        <a:xfrm>
          <a:off x="0" y="0"/>
          <a:ext cx="0" cy="0"/>
          <a:chOff x="0" y="0"/>
          <a:chExt cx="0" cy="0"/>
        </a:xfrm>
      </p:grpSpPr>
      <p:sp>
        <p:nvSpPr>
          <p:cNvPr id="6613" name="Google Shape;6613;p114"/>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614" name="Google Shape;6614;p114"/>
          <p:cNvGrpSpPr/>
          <p:nvPr/>
        </p:nvGrpSpPr>
        <p:grpSpPr>
          <a:xfrm>
            <a:off x="6240513" y="5016599"/>
            <a:ext cx="720732" cy="1182930"/>
            <a:chOff x="10910965" y="2513124"/>
            <a:chExt cx="586768" cy="904023"/>
          </a:xfrm>
        </p:grpSpPr>
        <p:sp>
          <p:nvSpPr>
            <p:cNvPr id="6615" name="Google Shape;6615;p114"/>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616" name="Google Shape;6616;p114"/>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17" name="Google Shape;6617;p114"/>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18" name="Google Shape;6618;p114"/>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19" name="Google Shape;6619;p114"/>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620" name="Google Shape;6620;p114"/>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scenario 2</a:t>
            </a:r>
            <a:endParaRPr sz="4400" b="0"/>
          </a:p>
        </p:txBody>
      </p:sp>
      <p:sp>
        <p:nvSpPr>
          <p:cNvPr id="6621" name="Google Shape;6621;p114"/>
          <p:cNvSpPr txBox="1"/>
          <p:nvPr/>
        </p:nvSpPr>
        <p:spPr>
          <a:xfrm>
            <a:off x="634964" y="1182473"/>
            <a:ext cx="9710831" cy="502636"/>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one router, </a:t>
            </a:r>
            <a:r>
              <a:rPr lang="en-US" sz="2800" b="0" i="1" u="none" strike="noStrike" cap="none">
                <a:solidFill>
                  <a:srgbClr val="000099"/>
                </a:solidFill>
                <a:latin typeface="Calibri" panose="020F0502020204030204"/>
                <a:ea typeface="Calibri" panose="020F0502020204030204"/>
                <a:cs typeface="Calibri" panose="020F0502020204030204"/>
                <a:sym typeface="Calibri" panose="020F0502020204030204"/>
              </a:rPr>
              <a:t>finite</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buffers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2" name="Google Shape;6622;p114"/>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623" name="Google Shape;6623;p114"/>
          <p:cNvGrpSpPr/>
          <p:nvPr/>
        </p:nvGrpSpPr>
        <p:grpSpPr>
          <a:xfrm>
            <a:off x="1278678" y="4683698"/>
            <a:ext cx="720732" cy="1182930"/>
            <a:chOff x="10910965" y="2513124"/>
            <a:chExt cx="586768" cy="904023"/>
          </a:xfrm>
        </p:grpSpPr>
        <p:sp>
          <p:nvSpPr>
            <p:cNvPr id="6624" name="Google Shape;6624;p114"/>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625" name="Google Shape;6625;p114"/>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26" name="Google Shape;6626;p114"/>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27" name="Google Shape;6627;p114"/>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28" name="Google Shape;6628;p114"/>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629" name="Google Shape;6629;p114"/>
          <p:cNvGrpSpPr/>
          <p:nvPr/>
        </p:nvGrpSpPr>
        <p:grpSpPr>
          <a:xfrm>
            <a:off x="2355044" y="3521091"/>
            <a:ext cx="720732" cy="1182930"/>
            <a:chOff x="10910965" y="2513124"/>
            <a:chExt cx="586768" cy="904023"/>
          </a:xfrm>
        </p:grpSpPr>
        <p:sp>
          <p:nvSpPr>
            <p:cNvPr id="6630" name="Google Shape;6630;p114"/>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631" name="Google Shape;6631;p114"/>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32" name="Google Shape;6632;p114"/>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33" name="Google Shape;6633;p114"/>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34" name="Google Shape;6634;p114"/>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635" name="Google Shape;6635;p114"/>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636" name="Google Shape;6636;p114"/>
          <p:cNvGrpSpPr/>
          <p:nvPr/>
        </p:nvGrpSpPr>
        <p:grpSpPr>
          <a:xfrm>
            <a:off x="6698918" y="3667889"/>
            <a:ext cx="720732" cy="1182930"/>
            <a:chOff x="10910965" y="2513124"/>
            <a:chExt cx="586768" cy="904023"/>
          </a:xfrm>
        </p:grpSpPr>
        <p:sp>
          <p:nvSpPr>
            <p:cNvPr id="6637" name="Google Shape;6637;p114"/>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638" name="Google Shape;6638;p114"/>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39" name="Google Shape;6639;p114"/>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40" name="Google Shape;6640;p114"/>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641" name="Google Shape;6641;p114"/>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642" name="Google Shape;6642;p114"/>
          <p:cNvGrpSpPr/>
          <p:nvPr/>
        </p:nvGrpSpPr>
        <p:grpSpPr>
          <a:xfrm>
            <a:off x="3770696" y="5033645"/>
            <a:ext cx="1286871" cy="734927"/>
            <a:chOff x="7493876" y="2774731"/>
            <a:chExt cx="1481958" cy="894622"/>
          </a:xfrm>
        </p:grpSpPr>
        <p:sp>
          <p:nvSpPr>
            <p:cNvPr id="6643" name="Google Shape;6643;p1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44" name="Google Shape;6644;p1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645" name="Google Shape;6645;p114"/>
            <p:cNvGrpSpPr/>
            <p:nvPr/>
          </p:nvGrpSpPr>
          <p:grpSpPr>
            <a:xfrm>
              <a:off x="7713663" y="2848339"/>
              <a:ext cx="1042107" cy="425543"/>
              <a:chOff x="7786941" y="2884917"/>
              <a:chExt cx="897649" cy="353919"/>
            </a:xfrm>
          </p:grpSpPr>
          <p:sp>
            <p:nvSpPr>
              <p:cNvPr id="6646" name="Google Shape;6646;p1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47" name="Google Shape;6647;p1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48" name="Google Shape;6648;p1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49" name="Google Shape;6649;p1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6650" name="Google Shape;6650;p114"/>
          <p:cNvGrpSpPr/>
          <p:nvPr/>
        </p:nvGrpSpPr>
        <p:grpSpPr>
          <a:xfrm>
            <a:off x="1317421" y="3877120"/>
            <a:ext cx="645431" cy="569172"/>
            <a:chOff x="-44" y="1473"/>
            <a:chExt cx="981" cy="1105"/>
          </a:xfrm>
        </p:grpSpPr>
        <p:pic>
          <p:nvPicPr>
            <p:cNvPr id="6651" name="Google Shape;6651;p11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652" name="Google Shape;6652;p11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653" name="Google Shape;6653;p114"/>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654" name="Google Shape;6654;p114"/>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6655" name="Google Shape;6655;p114"/>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panose="020B0604020202020204"/>
              <a:buNone/>
            </a:pP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Host A</a:t>
            </a:r>
            <a:endParaRPr sz="40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6656" name="Google Shape;6656;p114"/>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panose="020B0604020202020204"/>
              <a:buNone/>
            </a:pPr>
            <a:r>
              <a:rPr lang="en-US" sz="1600" b="0" i="0" u="none" strike="noStrike" cap="none">
                <a:solidFill>
                  <a:srgbClr val="0013A3"/>
                </a:solidFill>
                <a:latin typeface="Arial" panose="020B0604020202020204"/>
                <a:ea typeface="Arial" panose="020B0604020202020204"/>
                <a:cs typeface="Arial" panose="020B0604020202020204"/>
                <a:sym typeface="Arial" panose="020B0604020202020204"/>
              </a:rPr>
              <a:t>Host B</a:t>
            </a:r>
            <a:endParaRPr sz="4000" b="0" i="0" u="none" strike="noStrike" cap="none">
              <a:solidFill>
                <a:srgbClr val="0013A3"/>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6657" name="Google Shape;6657;p114"/>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658" name="Google Shape;6658;p114"/>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659" name="Google Shape;6659;p114"/>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6660" name="Google Shape;6660;p114"/>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661" name="Google Shape;6661;p114"/>
          <p:cNvGrpSpPr/>
          <p:nvPr/>
        </p:nvGrpSpPr>
        <p:grpSpPr>
          <a:xfrm>
            <a:off x="7531958" y="4473878"/>
            <a:ext cx="284691" cy="577481"/>
            <a:chOff x="4140" y="429"/>
            <a:chExt cx="1425" cy="2396"/>
          </a:xfrm>
        </p:grpSpPr>
        <p:sp>
          <p:nvSpPr>
            <p:cNvPr id="6662" name="Google Shape;6662;p11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63" name="Google Shape;6663;p114"/>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64" name="Google Shape;6664;p11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65" name="Google Shape;6665;p11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66" name="Google Shape;6666;p114"/>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667" name="Google Shape;6667;p114"/>
            <p:cNvGrpSpPr/>
            <p:nvPr/>
          </p:nvGrpSpPr>
          <p:grpSpPr>
            <a:xfrm>
              <a:off x="4745" y="670"/>
              <a:ext cx="586" cy="146"/>
              <a:chOff x="609" y="2570"/>
              <a:chExt cx="731" cy="140"/>
            </a:xfrm>
          </p:grpSpPr>
          <p:sp>
            <p:nvSpPr>
              <p:cNvPr id="6668" name="Google Shape;6668;p114"/>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69" name="Google Shape;6669;p114"/>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670" name="Google Shape;6670;p114"/>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671" name="Google Shape;6671;p114"/>
            <p:cNvGrpSpPr/>
            <p:nvPr/>
          </p:nvGrpSpPr>
          <p:grpSpPr>
            <a:xfrm>
              <a:off x="4745" y="998"/>
              <a:ext cx="586" cy="129"/>
              <a:chOff x="612" y="2572"/>
              <a:chExt cx="731" cy="134"/>
            </a:xfrm>
          </p:grpSpPr>
          <p:sp>
            <p:nvSpPr>
              <p:cNvPr id="6672" name="Google Shape;6672;p114"/>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73" name="Google Shape;6673;p114"/>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674" name="Google Shape;6674;p114"/>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75" name="Google Shape;6675;p114"/>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676" name="Google Shape;6676;p114"/>
            <p:cNvGrpSpPr/>
            <p:nvPr/>
          </p:nvGrpSpPr>
          <p:grpSpPr>
            <a:xfrm>
              <a:off x="4735" y="1627"/>
              <a:ext cx="586" cy="215"/>
              <a:chOff x="614" y="2568"/>
              <a:chExt cx="730" cy="198"/>
            </a:xfrm>
          </p:grpSpPr>
          <p:sp>
            <p:nvSpPr>
              <p:cNvPr id="6677" name="Google Shape;6677;p114"/>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78" name="Google Shape;6678;p114"/>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679" name="Google Shape;6679;p11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680" name="Google Shape;6680;p114"/>
            <p:cNvGrpSpPr/>
            <p:nvPr/>
          </p:nvGrpSpPr>
          <p:grpSpPr>
            <a:xfrm>
              <a:off x="4735" y="1325"/>
              <a:ext cx="586" cy="138"/>
              <a:chOff x="609" y="2566"/>
              <a:chExt cx="730" cy="138"/>
            </a:xfrm>
          </p:grpSpPr>
          <p:sp>
            <p:nvSpPr>
              <p:cNvPr id="6681" name="Google Shape;6681;p114"/>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82" name="Google Shape;6682;p114"/>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683" name="Google Shape;6683;p114"/>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84" name="Google Shape;6684;p11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85" name="Google Shape;6685;p11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86" name="Google Shape;6686;p114"/>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87" name="Google Shape;6687;p11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88" name="Google Shape;6688;p114"/>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89" name="Google Shape;6689;p114"/>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90" name="Google Shape;6690;p114"/>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91" name="Google Shape;6691;p114"/>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692" name="Google Shape;6692;p114"/>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93" name="Google Shape;6693;p114"/>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694" name="Google Shape;6694;p114"/>
          <p:cNvGrpSpPr/>
          <p:nvPr/>
        </p:nvGrpSpPr>
        <p:grpSpPr>
          <a:xfrm>
            <a:off x="585296" y="5655276"/>
            <a:ext cx="645431" cy="569172"/>
            <a:chOff x="-44" y="1473"/>
            <a:chExt cx="981" cy="1105"/>
          </a:xfrm>
        </p:grpSpPr>
        <p:pic>
          <p:nvPicPr>
            <p:cNvPr id="6695" name="Google Shape;6695;p11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696" name="Google Shape;6696;p11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697" name="Google Shape;6697;p114"/>
          <p:cNvGrpSpPr/>
          <p:nvPr/>
        </p:nvGrpSpPr>
        <p:grpSpPr>
          <a:xfrm>
            <a:off x="7141970" y="5736859"/>
            <a:ext cx="284691" cy="577481"/>
            <a:chOff x="4140" y="429"/>
            <a:chExt cx="1425" cy="2396"/>
          </a:xfrm>
        </p:grpSpPr>
        <p:sp>
          <p:nvSpPr>
            <p:cNvPr id="6698" name="Google Shape;6698;p11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699" name="Google Shape;6699;p114"/>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00" name="Google Shape;6700;p11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01" name="Google Shape;6701;p11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02" name="Google Shape;6702;p114"/>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703" name="Google Shape;6703;p114"/>
            <p:cNvGrpSpPr/>
            <p:nvPr/>
          </p:nvGrpSpPr>
          <p:grpSpPr>
            <a:xfrm>
              <a:off x="4745" y="670"/>
              <a:ext cx="586" cy="146"/>
              <a:chOff x="609" y="2570"/>
              <a:chExt cx="731" cy="140"/>
            </a:xfrm>
          </p:grpSpPr>
          <p:sp>
            <p:nvSpPr>
              <p:cNvPr id="6704" name="Google Shape;6704;p114"/>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05" name="Google Shape;6705;p114"/>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706" name="Google Shape;6706;p114"/>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707" name="Google Shape;6707;p114"/>
            <p:cNvGrpSpPr/>
            <p:nvPr/>
          </p:nvGrpSpPr>
          <p:grpSpPr>
            <a:xfrm>
              <a:off x="4745" y="998"/>
              <a:ext cx="586" cy="129"/>
              <a:chOff x="612" y="2572"/>
              <a:chExt cx="731" cy="134"/>
            </a:xfrm>
          </p:grpSpPr>
          <p:sp>
            <p:nvSpPr>
              <p:cNvPr id="6708" name="Google Shape;6708;p114"/>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09" name="Google Shape;6709;p114"/>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710" name="Google Shape;6710;p114"/>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11" name="Google Shape;6711;p114"/>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712" name="Google Shape;6712;p114"/>
            <p:cNvGrpSpPr/>
            <p:nvPr/>
          </p:nvGrpSpPr>
          <p:grpSpPr>
            <a:xfrm>
              <a:off x="4735" y="1627"/>
              <a:ext cx="586" cy="215"/>
              <a:chOff x="614" y="2568"/>
              <a:chExt cx="730" cy="198"/>
            </a:xfrm>
          </p:grpSpPr>
          <p:sp>
            <p:nvSpPr>
              <p:cNvPr id="6713" name="Google Shape;6713;p114"/>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14" name="Google Shape;6714;p114"/>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715" name="Google Shape;6715;p11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716" name="Google Shape;6716;p114"/>
            <p:cNvGrpSpPr/>
            <p:nvPr/>
          </p:nvGrpSpPr>
          <p:grpSpPr>
            <a:xfrm>
              <a:off x="4735" y="1325"/>
              <a:ext cx="586" cy="138"/>
              <a:chOff x="609" y="2566"/>
              <a:chExt cx="730" cy="138"/>
            </a:xfrm>
          </p:grpSpPr>
          <p:sp>
            <p:nvSpPr>
              <p:cNvPr id="6717" name="Google Shape;6717;p114"/>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18" name="Google Shape;6718;p114"/>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719" name="Google Shape;6719;p114"/>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20" name="Google Shape;6720;p11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21" name="Google Shape;6721;p11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22" name="Google Shape;6722;p114"/>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23" name="Google Shape;6723;p11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24" name="Google Shape;6724;p114"/>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25" name="Google Shape;6725;p114"/>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26" name="Google Shape;6726;p114"/>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27" name="Google Shape;6727;p114"/>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728" name="Google Shape;6728;p114"/>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29" name="Google Shape;6729;p114"/>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6730" name="Google Shape;6730;p114"/>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6731" name="Google Shape;6731;p114"/>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6732" name="Google Shape;6732;p114"/>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733" name="Google Shape;6733;p114"/>
          <p:cNvGrpSpPr/>
          <p:nvPr/>
        </p:nvGrpSpPr>
        <p:grpSpPr>
          <a:xfrm>
            <a:off x="2749090" y="3427413"/>
            <a:ext cx="2851610" cy="946150"/>
            <a:chOff x="2749090" y="3427413"/>
            <a:chExt cx="2851610" cy="946150"/>
          </a:xfrm>
        </p:grpSpPr>
        <p:sp>
          <p:nvSpPr>
            <p:cNvPr id="6734" name="Google Shape;6734;p114"/>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6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original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6735" name="Google Shape;6735;p114"/>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736" name="Google Shape;6736;p114"/>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6737" name="Google Shape;6737;p114"/>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38" name="Google Shape;6738;p114"/>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8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1400" b="0" i="0" u="none" strike="noStrike" cap="none">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original data, </a:t>
              </a:r>
              <a:r>
                <a:rPr lang="en-US" sz="1600" b="0" i="1" u="none" strike="noStrike" cap="none">
                  <a:solidFill>
                    <a:srgbClr val="C00000"/>
                  </a:solidFill>
                  <a:latin typeface="Arial" panose="020B0604020202020204"/>
                  <a:ea typeface="Arial" panose="020B0604020202020204"/>
                  <a:cs typeface="Arial" panose="020B0604020202020204"/>
                  <a:sym typeface="Arial" panose="020B0604020202020204"/>
                </a:rPr>
                <a:t>plus</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retransmitted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6739" name="Google Shape;6739;p114"/>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6740" name="Google Shape;6740;p114"/>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6741" name="Google Shape;6741;p114"/>
          <p:cNvGrpSpPr/>
          <p:nvPr/>
        </p:nvGrpSpPr>
        <p:grpSpPr>
          <a:xfrm>
            <a:off x="2913490" y="5218953"/>
            <a:ext cx="1938730" cy="1300181"/>
            <a:chOff x="2913490" y="5218953"/>
            <a:chExt cx="1938730" cy="1300181"/>
          </a:xfrm>
        </p:grpSpPr>
        <p:sp>
          <p:nvSpPr>
            <p:cNvPr id="6742" name="Google Shape;6742;p114"/>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panose="020B0604020202020204"/>
                <a:buNone/>
              </a:pPr>
              <a:r>
                <a:rPr lang="en-US" sz="1600" b="1" i="1" u="none" strike="noStrike" cap="none">
                  <a:solidFill>
                    <a:srgbClr val="C00000"/>
                  </a:solidFill>
                  <a:latin typeface="Arial" panose="020B0604020202020204"/>
                  <a:ea typeface="Arial" panose="020B0604020202020204"/>
                  <a:cs typeface="Arial" panose="020B0604020202020204"/>
                  <a:sym typeface="Arial" panose="020B0604020202020204"/>
                </a:rPr>
                <a:t>finite</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shared output link buffers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743" name="Google Shape;6743;p114"/>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6744" name="Google Shape;6744;p114"/>
            <p:cNvGrpSpPr/>
            <p:nvPr/>
          </p:nvGrpSpPr>
          <p:grpSpPr>
            <a:xfrm>
              <a:off x="4030362" y="5218953"/>
              <a:ext cx="821858" cy="355937"/>
              <a:chOff x="6859123" y="5156933"/>
              <a:chExt cx="456701" cy="226548"/>
            </a:xfrm>
          </p:grpSpPr>
          <p:sp>
            <p:nvSpPr>
              <p:cNvPr id="6745" name="Google Shape;6745;p114"/>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746" name="Google Shape;6746;p114"/>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47" name="Google Shape;6747;p114"/>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48" name="Google Shape;6748;p114"/>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49" name="Google Shape;6749;p114"/>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50" name="Google Shape;6750;p114"/>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51" name="Google Shape;6751;p114"/>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752" name="Google Shape;6752;p114"/>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6753" name="Google Shape;6753;p114"/>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754" name="Google Shape;6754;p114"/>
          <p:cNvGrpSpPr/>
          <p:nvPr/>
        </p:nvGrpSpPr>
        <p:grpSpPr>
          <a:xfrm>
            <a:off x="1586591" y="4743924"/>
            <a:ext cx="4913849" cy="1346072"/>
            <a:chOff x="5641439" y="2685215"/>
            <a:chExt cx="4000500" cy="1028700"/>
          </a:xfrm>
        </p:grpSpPr>
        <p:sp>
          <p:nvSpPr>
            <p:cNvPr id="6755" name="Google Shape;6755;p114"/>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56" name="Google Shape;6756;p114"/>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757" name="Google Shape;6757;p114"/>
          <p:cNvGrpSpPr/>
          <p:nvPr/>
        </p:nvGrpSpPr>
        <p:grpSpPr>
          <a:xfrm>
            <a:off x="643673" y="1714605"/>
            <a:ext cx="9710831" cy="1905000"/>
            <a:chOff x="643673" y="1714605"/>
            <a:chExt cx="9710831" cy="1905000"/>
          </a:xfrm>
        </p:grpSpPr>
        <p:grpSp>
          <p:nvGrpSpPr>
            <p:cNvPr id="6758" name="Google Shape;6758;p114"/>
            <p:cNvGrpSpPr/>
            <p:nvPr/>
          </p:nvGrpSpPr>
          <p:grpSpPr>
            <a:xfrm>
              <a:off x="7750739" y="2720058"/>
              <a:ext cx="195221" cy="142875"/>
              <a:chOff x="174" y="3986"/>
              <a:chExt cx="51" cy="62"/>
            </a:xfrm>
          </p:grpSpPr>
          <p:sp>
            <p:nvSpPr>
              <p:cNvPr id="6759" name="Google Shape;6759;p114"/>
              <p:cNvSpPr/>
              <p:nvPr/>
            </p:nvSpPr>
            <p:spPr>
              <a:xfrm>
                <a:off x="176" y="3986"/>
                <a:ext cx="49" cy="48"/>
              </a:xfrm>
              <a:custGeom>
                <a:avLst/>
                <a:gdLst/>
                <a:ahLst/>
                <a:cxnLst/>
                <a:rect l="l" t="t" r="r" b="b"/>
                <a:pathLst>
                  <a:path w="49" h="62" extrusionOk="0">
                    <a:moveTo>
                      <a:pt x="0" y="0"/>
                    </a:moveTo>
                    <a:lnTo>
                      <a:pt x="49" y="32"/>
                    </a:lnTo>
                    <a:lnTo>
                      <a:pt x="4" y="62"/>
                    </a:lnTo>
                  </a:path>
                </a:pathLst>
              </a:custGeom>
              <a:solidFill>
                <a:schemeClr val="lt1"/>
              </a:solidFill>
              <a:ln w="222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6760" name="Google Shape;6760;p114"/>
              <p:cNvCxnSpPr/>
              <p:nvPr/>
            </p:nvCxnSpPr>
            <p:spPr>
              <a:xfrm>
                <a:off x="174" y="4048"/>
                <a:ext cx="46" cy="0"/>
              </a:xfrm>
              <a:prstGeom prst="straightConnector1">
                <a:avLst/>
              </a:prstGeom>
              <a:noFill/>
              <a:ln w="22225" cap="flat" cmpd="sng">
                <a:solidFill>
                  <a:schemeClr val="dk1"/>
                </a:solidFill>
                <a:prstDash val="solid"/>
                <a:round/>
                <a:headEnd type="none" w="med" len="med"/>
                <a:tailEnd type="none" w="med" len="med"/>
              </a:ln>
            </p:spPr>
          </p:cxnSp>
        </p:grpSp>
        <p:sp>
          <p:nvSpPr>
            <p:cNvPr id="6761" name="Google Shape;6761;p114"/>
            <p:cNvSpPr txBox="1"/>
            <p:nvPr/>
          </p:nvSpPr>
          <p:spPr>
            <a:xfrm>
              <a:off x="643673" y="1714605"/>
              <a:ext cx="9710831" cy="19050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retransmits lost, timed-out packet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application-layer input = application-layer output:</a:t>
              </a:r>
              <a:r>
                <a:rPr lang="en-US" sz="2400" b="0" i="0" u="none" strike="noStrike" cap="none">
                  <a:solidFill>
                    <a:srgbClr val="000000"/>
                  </a:solidFill>
                  <a:latin typeface="Noto Sans Symbols"/>
                  <a:ea typeface="Noto Sans Symbols"/>
                  <a:cs typeface="Noto Sans Symbols"/>
                  <a:sym typeface="Noto Sans Symbols"/>
                </a:rPr>
                <a:t> λ</a:t>
              </a:r>
              <a:r>
                <a:rPr lang="en-US" sz="24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 </a:t>
              </a:r>
              <a:r>
                <a:rPr lang="en-US" sz="24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2400" b="0" i="0" u="none" strike="noStrike" cap="none">
                  <a:solidFill>
                    <a:srgbClr val="000000"/>
                  </a:solidFill>
                  <a:latin typeface="Noto Sans Symbols"/>
                  <a:ea typeface="Noto Sans Symbols"/>
                  <a:cs typeface="Noto Sans Symbols"/>
                  <a:sym typeface="Noto Sans Symbols"/>
                </a:rPr>
                <a:t>λ</a:t>
              </a:r>
              <a:r>
                <a:rPr lang="en-US" sz="24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out</a:t>
              </a:r>
              <a:endParaRPr lang="en-US" sz="24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transport-layer input includes </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retransmissions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r>
                <a:rPr lang="en-US" sz="2400" b="0" i="0" u="none" strike="noStrike" cap="none">
                  <a:solidFill>
                    <a:srgbClr val="000000"/>
                  </a:solidFill>
                  <a:latin typeface="Noto Sans Symbols"/>
                  <a:ea typeface="Noto Sans Symbols"/>
                  <a:cs typeface="Noto Sans Symbols"/>
                  <a:sym typeface="Noto Sans Symbols"/>
                </a:rPr>
                <a:t> λ</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r>
                <a:rPr lang="en-US" sz="24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 </a:t>
              </a:r>
              <a:r>
                <a:rPr lang="en-US" sz="24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2400" b="0" i="0" u="none" strike="noStrike" cap="none">
                  <a:solidFill>
                    <a:srgbClr val="000000"/>
                  </a:solidFill>
                  <a:latin typeface="Noto Sans Symbols"/>
                  <a:ea typeface="Noto Sans Symbols"/>
                  <a:cs typeface="Noto Sans Symbols"/>
                  <a:sym typeface="Noto Sans Symbols"/>
                </a:rPr>
                <a:t>λ</a:t>
              </a:r>
              <a:r>
                <a:rPr lang="en-US" sz="24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a:t>
              </a:r>
              <a:endParaRPr sz="24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2" name="Google Shape;6762;p114"/>
          <p:cNvGrpSpPr/>
          <p:nvPr/>
        </p:nvGrpSpPr>
        <p:grpSpPr>
          <a:xfrm>
            <a:off x="7116763" y="3629025"/>
            <a:ext cx="1057275" cy="473075"/>
            <a:chOff x="7116763" y="3629025"/>
            <a:chExt cx="1057275" cy="473075"/>
          </a:xfrm>
        </p:grpSpPr>
        <p:sp>
          <p:nvSpPr>
            <p:cNvPr id="6763" name="Google Shape;6763;p114"/>
            <p:cNvSpPr txBox="1"/>
            <p:nvPr/>
          </p:nvSpPr>
          <p:spPr>
            <a:xfrm>
              <a:off x="7583488" y="3629025"/>
              <a:ext cx="590550"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out</a:t>
              </a:r>
              <a:endParaRPr sz="20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6764" name="Google Shape;6764;p114"/>
            <p:cNvCxnSpPr/>
            <p:nvPr/>
          </p:nvCxnSpPr>
          <p:spPr>
            <a:xfrm>
              <a:off x="7116763" y="38354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6765" name="Google Shape;6765;p114"/>
          <p:cNvGrpSpPr/>
          <p:nvPr/>
        </p:nvGrpSpPr>
        <p:grpSpPr>
          <a:xfrm>
            <a:off x="3289650" y="5336775"/>
            <a:ext cx="2124396" cy="604097"/>
            <a:chOff x="3289650" y="5336775"/>
            <a:chExt cx="2124396" cy="604097"/>
          </a:xfrm>
        </p:grpSpPr>
        <p:sp>
          <p:nvSpPr>
            <p:cNvPr id="6766" name="Google Shape;6766;p114"/>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67" name="Google Shape;6767;p114"/>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768" name="Google Shape;6768;p11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7"/>
                                        </p:tgtEl>
                                        <p:attrNameLst>
                                          <p:attrName>style.visibility</p:attrName>
                                        </p:attrNameLst>
                                      </p:cBhvr>
                                      <p:to>
                                        <p:strVal val="visible"/>
                                      </p:to>
                                    </p:set>
                                    <p:animEffect transition="in" filter="fade">
                                      <p:cBhvr>
                                        <p:cTn id="7" dur="500"/>
                                        <p:tgtEl>
                                          <p:spTgt spid="67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33"/>
                                        </p:tgtEl>
                                        <p:attrNameLst>
                                          <p:attrName>style.visibility</p:attrName>
                                        </p:attrNameLst>
                                      </p:cBhvr>
                                      <p:to>
                                        <p:strVal val="visible"/>
                                      </p:to>
                                    </p:set>
                                    <p:animEffect transition="in" filter="fade">
                                      <p:cBhvr>
                                        <p:cTn id="12" dur="500"/>
                                        <p:tgtEl>
                                          <p:spTgt spid="67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62"/>
                                        </p:tgtEl>
                                        <p:attrNameLst>
                                          <p:attrName>style.visibility</p:attrName>
                                        </p:attrNameLst>
                                      </p:cBhvr>
                                      <p:to>
                                        <p:strVal val="visible"/>
                                      </p:to>
                                    </p:set>
                                    <p:animEffect transition="in" filter="fade">
                                      <p:cBhvr>
                                        <p:cTn id="17" dur="500"/>
                                        <p:tgtEl>
                                          <p:spTgt spid="6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16"/>
          <p:cNvGrpSpPr/>
          <p:nvPr/>
        </p:nvGrpSpPr>
        <p:grpSpPr>
          <a:xfrm>
            <a:off x="141514" y="827314"/>
            <a:ext cx="11908971" cy="4739615"/>
            <a:chOff x="2511281" y="3262667"/>
            <a:chExt cx="7770812" cy="3121540"/>
          </a:xfrm>
        </p:grpSpPr>
        <p:sp>
          <p:nvSpPr>
            <p:cNvPr id="1334" name="Google Shape;1334;p16"/>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35" name="Google Shape;1335;p16"/>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36" name="Google Shape;1336;p16"/>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37" name="Google Shape;1337;p16"/>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338" name="Google Shape;1338;p16"/>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339" name="Google Shape;1339;p16"/>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340" name="Google Shape;1340;p16"/>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41" name="Google Shape;1341;p16"/>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42" name="Google Shape;1342;p16"/>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343" name="Google Shape;1343;p16"/>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344" name="Google Shape;1344;p16"/>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345" name="Google Shape;1345;p16"/>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46" name="Google Shape;1346;p16"/>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47" name="Google Shape;1347;p16"/>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348" name="Google Shape;1348;p16"/>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349" name="Google Shape;1349;p16"/>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350" name="Google Shape;1350;p16"/>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351" name="Google Shape;1351;p16"/>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352" name="Google Shape;1352;p16"/>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53" name="Google Shape;1353;p16"/>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54" name="Google Shape;1354;p16"/>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55" name="Google Shape;1355;p16"/>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56" name="Google Shape;1356;p16"/>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57" name="Google Shape;1357;p16"/>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58" name="Google Shape;1358;p16"/>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59" name="Google Shape;1359;p16"/>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60" name="Google Shape;1360;p16"/>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361" name="Google Shape;1361;p16"/>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362" name="Google Shape;1362;p16"/>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363" name="Google Shape;1363;p16"/>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364" name="Google Shape;1364;p16"/>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365" name="Google Shape;1365;p16"/>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66" name="Google Shape;1366;p16"/>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67" name="Google Shape;1367;p16"/>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68" name="Google Shape;1368;p16"/>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369" name="Google Shape;1369;p16"/>
            <p:cNvGrpSpPr/>
            <p:nvPr/>
          </p:nvGrpSpPr>
          <p:grpSpPr>
            <a:xfrm>
              <a:off x="2511281" y="5555532"/>
              <a:ext cx="800100" cy="828675"/>
              <a:chOff x="-44" y="1473"/>
              <a:chExt cx="981" cy="1105"/>
            </a:xfrm>
          </p:grpSpPr>
          <p:pic>
            <p:nvPicPr>
              <p:cNvPr id="1370" name="Google Shape;1370;p1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371" name="Google Shape;1371;p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372" name="Google Shape;1372;p16"/>
            <p:cNvGrpSpPr/>
            <p:nvPr/>
          </p:nvGrpSpPr>
          <p:grpSpPr>
            <a:xfrm flipH="1">
              <a:off x="9493106" y="5469807"/>
              <a:ext cx="788987" cy="782637"/>
              <a:chOff x="-44" y="1473"/>
              <a:chExt cx="981" cy="1105"/>
            </a:xfrm>
          </p:grpSpPr>
          <p:pic>
            <p:nvPicPr>
              <p:cNvPr id="1373" name="Google Shape;1373;p1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374" name="Google Shape;1374;p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375" name="Google Shape;1375;p16"/>
            <p:cNvGrpSpPr/>
            <p:nvPr/>
          </p:nvGrpSpPr>
          <p:grpSpPr>
            <a:xfrm>
              <a:off x="5083031" y="5055469"/>
              <a:ext cx="358775" cy="704850"/>
              <a:chOff x="4140" y="429"/>
              <a:chExt cx="1425" cy="2396"/>
            </a:xfrm>
          </p:grpSpPr>
          <p:sp>
            <p:nvSpPr>
              <p:cNvPr id="1376" name="Google Shape;1376;p1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77" name="Google Shape;1377;p16"/>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78" name="Google Shape;1378;p1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79" name="Google Shape;1379;p1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80" name="Google Shape;1380;p16"/>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381" name="Google Shape;1381;p16"/>
              <p:cNvGrpSpPr/>
              <p:nvPr/>
            </p:nvGrpSpPr>
            <p:grpSpPr>
              <a:xfrm>
                <a:off x="4751" y="667"/>
                <a:ext cx="580" cy="146"/>
                <a:chOff x="617" y="2567"/>
                <a:chExt cx="724" cy="140"/>
              </a:xfrm>
            </p:grpSpPr>
            <p:sp>
              <p:nvSpPr>
                <p:cNvPr id="1382" name="Google Shape;1382;p16"/>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83" name="Google Shape;1383;p16"/>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384" name="Google Shape;1384;p16"/>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385" name="Google Shape;1385;p16"/>
              <p:cNvGrpSpPr/>
              <p:nvPr/>
            </p:nvGrpSpPr>
            <p:grpSpPr>
              <a:xfrm>
                <a:off x="4745" y="996"/>
                <a:ext cx="580" cy="156"/>
                <a:chOff x="612" y="2570"/>
                <a:chExt cx="724" cy="162"/>
              </a:xfrm>
            </p:grpSpPr>
            <p:sp>
              <p:nvSpPr>
                <p:cNvPr id="1386" name="Google Shape;1386;p16"/>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87" name="Google Shape;1387;p16"/>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388" name="Google Shape;1388;p16"/>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89" name="Google Shape;1389;p16"/>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390" name="Google Shape;1390;p16"/>
              <p:cNvGrpSpPr/>
              <p:nvPr/>
            </p:nvGrpSpPr>
            <p:grpSpPr>
              <a:xfrm>
                <a:off x="4733" y="1627"/>
                <a:ext cx="586" cy="151"/>
                <a:chOff x="611" y="2568"/>
                <a:chExt cx="730" cy="139"/>
              </a:xfrm>
            </p:grpSpPr>
            <p:sp>
              <p:nvSpPr>
                <p:cNvPr id="1391" name="Google Shape;1391;p16"/>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92" name="Google Shape;1392;p16"/>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393" name="Google Shape;1393;p1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394" name="Google Shape;1394;p16"/>
              <p:cNvGrpSpPr/>
              <p:nvPr/>
            </p:nvGrpSpPr>
            <p:grpSpPr>
              <a:xfrm>
                <a:off x="4739" y="1325"/>
                <a:ext cx="580" cy="140"/>
                <a:chOff x="614" y="2566"/>
                <a:chExt cx="723" cy="140"/>
              </a:xfrm>
            </p:grpSpPr>
            <p:sp>
              <p:nvSpPr>
                <p:cNvPr id="1395" name="Google Shape;1395;p16"/>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96" name="Google Shape;1396;p16"/>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397" name="Google Shape;1397;p16"/>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98" name="Google Shape;1398;p1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399" name="Google Shape;1399;p1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00" name="Google Shape;1400;p16"/>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01" name="Google Shape;1401;p1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02" name="Google Shape;1402;p16"/>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03" name="Google Shape;1403;p16"/>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04" name="Google Shape;1404;p16"/>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05" name="Google Shape;1405;p16"/>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1406" name="Google Shape;1406;p16"/>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07" name="Google Shape;1407;p16"/>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pic>
          <p:nvPicPr>
            <p:cNvPr id="1408" name="Google Shape;1408;p16" descr="Image result for firefox logo"/>
            <p:cNvPicPr preferRelativeResize="0"/>
            <p:nvPr/>
          </p:nvPicPr>
          <p:blipFill rotWithShape="1">
            <a:blip r:embed="rId2"/>
            <a:srcRect/>
            <a:stretch>
              <a:fillRect/>
            </a:stretch>
          </p:blipFill>
          <p:spPr>
            <a:xfrm>
              <a:off x="4326336" y="4363319"/>
              <a:ext cx="387318" cy="362674"/>
            </a:xfrm>
            <a:prstGeom prst="rect">
              <a:avLst/>
            </a:prstGeom>
            <a:noFill/>
            <a:ln>
              <a:noFill/>
            </a:ln>
          </p:spPr>
        </p:pic>
        <p:sp>
          <p:nvSpPr>
            <p:cNvPr id="1409" name="Google Shape;1409;p16"/>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server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410" name="Google Shape;1410;p16" descr="Image result for apache web server logo"/>
            <p:cNvPicPr preferRelativeResize="0"/>
            <p:nvPr/>
          </p:nvPicPr>
          <p:blipFill rotWithShape="1">
            <a:blip r:embed="rId3"/>
            <a:srcRect/>
            <a:stretch>
              <a:fillRect/>
            </a:stretch>
          </p:blipFill>
          <p:spPr>
            <a:xfrm>
              <a:off x="5649399" y="3712220"/>
              <a:ext cx="1425575" cy="629170"/>
            </a:xfrm>
            <a:prstGeom prst="rect">
              <a:avLst/>
            </a:prstGeom>
            <a:noFill/>
            <a:ln>
              <a:noFill/>
            </a:ln>
          </p:spPr>
        </p:pic>
        <p:pic>
          <p:nvPicPr>
            <p:cNvPr id="1411" name="Google Shape;1411;p16" descr="Image result for firefox logo"/>
            <p:cNvPicPr preferRelativeResize="0"/>
            <p:nvPr/>
          </p:nvPicPr>
          <p:blipFill rotWithShape="1">
            <a:blip r:embed="rId2"/>
            <a:srcRect/>
            <a:stretch>
              <a:fillRect/>
            </a:stretch>
          </p:blipFill>
          <p:spPr>
            <a:xfrm>
              <a:off x="8557699" y="4326644"/>
              <a:ext cx="387318" cy="362674"/>
            </a:xfrm>
            <a:prstGeom prst="rect">
              <a:avLst/>
            </a:prstGeom>
            <a:noFill/>
            <a:ln>
              <a:noFill/>
            </a:ln>
          </p:spPr>
        </p:pic>
        <p:pic>
          <p:nvPicPr>
            <p:cNvPr id="1412" name="Google Shape;1412;p16" descr="Image result for skype logo"/>
            <p:cNvPicPr preferRelativeResize="0"/>
            <p:nvPr/>
          </p:nvPicPr>
          <p:blipFill rotWithShape="1">
            <a:blip r:embed="rId4"/>
            <a:srcRect/>
            <a:stretch>
              <a:fillRect/>
            </a:stretch>
          </p:blipFill>
          <p:spPr>
            <a:xfrm>
              <a:off x="3374515" y="4091654"/>
              <a:ext cx="387318" cy="392958"/>
            </a:xfrm>
            <a:prstGeom prst="rect">
              <a:avLst/>
            </a:prstGeom>
            <a:noFill/>
            <a:ln>
              <a:noFill/>
            </a:ln>
          </p:spPr>
        </p:pic>
        <p:sp>
          <p:nvSpPr>
            <p:cNvPr id="1413" name="Google Shape;1413;p16"/>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414" name="Google Shape;1414;p16" descr="Image result for netflix logo png"/>
            <p:cNvPicPr preferRelativeResize="0"/>
            <p:nvPr/>
          </p:nvPicPr>
          <p:blipFill rotWithShape="1">
            <a:blip r:embed="rId5"/>
            <a:srcRect/>
            <a:stretch>
              <a:fillRect/>
            </a:stretch>
          </p:blipFill>
          <p:spPr>
            <a:xfrm>
              <a:off x="3632599" y="4424842"/>
              <a:ext cx="691469" cy="388951"/>
            </a:xfrm>
            <a:prstGeom prst="rect">
              <a:avLst/>
            </a:prstGeom>
            <a:noFill/>
            <a:ln>
              <a:noFill/>
            </a:ln>
          </p:spPr>
        </p:pic>
      </p:grpSp>
      <p:sp>
        <p:nvSpPr>
          <p:cNvPr id="1415" name="Google Shape;1415;p16"/>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16" name="Google Shape;1416;p16"/>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417" name="Google Shape;1417;p16"/>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sp>
        <p:nvSpPr>
          <p:cNvPr id="1418" name="Google Shape;1418;p16"/>
          <p:cNvSpPr/>
          <p:nvPr/>
        </p:nvSpPr>
        <p:spPr>
          <a:xfrm>
            <a:off x="5864224" y="2340021"/>
            <a:ext cx="1063879"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19" name="Google Shape;1419;p16"/>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1420" name="Google Shape;1420;p16"/>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421" name="Google Shape;1421;p16"/>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422" name="Google Shape;1422;p1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773"/>
        <p:cNvGrpSpPr/>
        <p:nvPr/>
      </p:nvGrpSpPr>
      <p:grpSpPr>
        <a:xfrm>
          <a:off x="0" y="0"/>
          <a:ext cx="0" cy="0"/>
          <a:chOff x="0" y="0"/>
          <a:chExt cx="0" cy="0"/>
        </a:xfrm>
      </p:grpSpPr>
      <p:sp>
        <p:nvSpPr>
          <p:cNvPr id="6774" name="Google Shape;6774;p115"/>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775" name="Google Shape;6775;p115"/>
          <p:cNvGrpSpPr/>
          <p:nvPr/>
        </p:nvGrpSpPr>
        <p:grpSpPr>
          <a:xfrm>
            <a:off x="6240513" y="5016599"/>
            <a:ext cx="720732" cy="1182930"/>
            <a:chOff x="10910965" y="2513124"/>
            <a:chExt cx="586768" cy="904023"/>
          </a:xfrm>
        </p:grpSpPr>
        <p:sp>
          <p:nvSpPr>
            <p:cNvPr id="6776" name="Google Shape;6776;p115"/>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777" name="Google Shape;6777;p115"/>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78" name="Google Shape;6778;p115"/>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79" name="Google Shape;6779;p115"/>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80" name="Google Shape;6780;p115"/>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781" name="Google Shape;6781;p115"/>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782" name="Google Shape;6782;p115"/>
          <p:cNvGrpSpPr/>
          <p:nvPr/>
        </p:nvGrpSpPr>
        <p:grpSpPr>
          <a:xfrm>
            <a:off x="1278678" y="4683698"/>
            <a:ext cx="720732" cy="1182930"/>
            <a:chOff x="10910965" y="2513124"/>
            <a:chExt cx="586768" cy="904023"/>
          </a:xfrm>
        </p:grpSpPr>
        <p:sp>
          <p:nvSpPr>
            <p:cNvPr id="6783" name="Google Shape;6783;p115"/>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784" name="Google Shape;6784;p115"/>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85" name="Google Shape;6785;p115"/>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86" name="Google Shape;6786;p115"/>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87" name="Google Shape;6787;p115"/>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788" name="Google Shape;6788;p115"/>
          <p:cNvGrpSpPr/>
          <p:nvPr/>
        </p:nvGrpSpPr>
        <p:grpSpPr>
          <a:xfrm>
            <a:off x="2355044" y="3521091"/>
            <a:ext cx="720732" cy="1182930"/>
            <a:chOff x="10910965" y="2513124"/>
            <a:chExt cx="586768" cy="904023"/>
          </a:xfrm>
        </p:grpSpPr>
        <p:sp>
          <p:nvSpPr>
            <p:cNvPr id="6789" name="Google Shape;6789;p115"/>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790" name="Google Shape;6790;p115"/>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1" name="Google Shape;6791;p115"/>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2" name="Google Shape;6792;p115"/>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3" name="Google Shape;6793;p115"/>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794" name="Google Shape;6794;p115"/>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795" name="Google Shape;6795;p115"/>
          <p:cNvGrpSpPr/>
          <p:nvPr/>
        </p:nvGrpSpPr>
        <p:grpSpPr>
          <a:xfrm>
            <a:off x="6698918" y="3667889"/>
            <a:ext cx="720732" cy="1182930"/>
            <a:chOff x="10910965" y="2513124"/>
            <a:chExt cx="586768" cy="904023"/>
          </a:xfrm>
        </p:grpSpPr>
        <p:sp>
          <p:nvSpPr>
            <p:cNvPr id="6796" name="Google Shape;6796;p115"/>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797" name="Google Shape;6797;p115"/>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8" name="Google Shape;6798;p115"/>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799" name="Google Shape;6799;p115"/>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800" name="Google Shape;6800;p115"/>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801" name="Google Shape;6801;p115"/>
          <p:cNvGrpSpPr/>
          <p:nvPr/>
        </p:nvGrpSpPr>
        <p:grpSpPr>
          <a:xfrm>
            <a:off x="3770696" y="5033645"/>
            <a:ext cx="1286871" cy="734927"/>
            <a:chOff x="7493876" y="2774731"/>
            <a:chExt cx="1481958" cy="894622"/>
          </a:xfrm>
        </p:grpSpPr>
        <p:sp>
          <p:nvSpPr>
            <p:cNvPr id="6802" name="Google Shape;6802;p1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03" name="Google Shape;6803;p1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804" name="Google Shape;6804;p115"/>
            <p:cNvGrpSpPr/>
            <p:nvPr/>
          </p:nvGrpSpPr>
          <p:grpSpPr>
            <a:xfrm>
              <a:off x="7713663" y="2848339"/>
              <a:ext cx="1042107" cy="425543"/>
              <a:chOff x="7786941" y="2884917"/>
              <a:chExt cx="897649" cy="353919"/>
            </a:xfrm>
          </p:grpSpPr>
          <p:sp>
            <p:nvSpPr>
              <p:cNvPr id="6805" name="Google Shape;6805;p1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06" name="Google Shape;6806;p1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07" name="Google Shape;6807;p1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08" name="Google Shape;6808;p1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6809" name="Google Shape;6809;p115"/>
          <p:cNvGrpSpPr/>
          <p:nvPr/>
        </p:nvGrpSpPr>
        <p:grpSpPr>
          <a:xfrm>
            <a:off x="1317421" y="3877120"/>
            <a:ext cx="645431" cy="569172"/>
            <a:chOff x="-44" y="1473"/>
            <a:chExt cx="981" cy="1105"/>
          </a:xfrm>
        </p:grpSpPr>
        <p:pic>
          <p:nvPicPr>
            <p:cNvPr id="6810" name="Google Shape;6810;p115"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811" name="Google Shape;6811;p11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12" name="Google Shape;6812;p115"/>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813" name="Google Shape;6813;p115"/>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6814" name="Google Shape;6814;p115"/>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panose="020B0604020202020204"/>
              <a:buNone/>
            </a:pP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Host A</a:t>
            </a:r>
            <a:endParaRPr sz="40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6815" name="Google Shape;6815;p115"/>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panose="020B0604020202020204"/>
              <a:buNone/>
            </a:pPr>
            <a:r>
              <a:rPr lang="en-US" sz="1600" b="0" i="0" u="none" strike="noStrike" cap="none">
                <a:solidFill>
                  <a:srgbClr val="0013A3"/>
                </a:solidFill>
                <a:latin typeface="Arial" panose="020B0604020202020204"/>
                <a:ea typeface="Arial" panose="020B0604020202020204"/>
                <a:cs typeface="Arial" panose="020B0604020202020204"/>
                <a:sym typeface="Arial" panose="020B0604020202020204"/>
              </a:rPr>
              <a:t>Host B</a:t>
            </a:r>
            <a:endParaRPr sz="4000" b="0" i="0" u="none" strike="noStrike" cap="none">
              <a:solidFill>
                <a:srgbClr val="0013A3"/>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6816" name="Google Shape;6816;p115"/>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817" name="Google Shape;6817;p115"/>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818" name="Google Shape;6818;p115"/>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6819" name="Google Shape;6819;p115"/>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820" name="Google Shape;6820;p115"/>
          <p:cNvGrpSpPr/>
          <p:nvPr/>
        </p:nvGrpSpPr>
        <p:grpSpPr>
          <a:xfrm>
            <a:off x="7531958" y="4473878"/>
            <a:ext cx="284691" cy="577481"/>
            <a:chOff x="4140" y="429"/>
            <a:chExt cx="1425" cy="2396"/>
          </a:xfrm>
        </p:grpSpPr>
        <p:sp>
          <p:nvSpPr>
            <p:cNvPr id="6821" name="Google Shape;6821;p11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22" name="Google Shape;6822;p115"/>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23" name="Google Shape;6823;p11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24" name="Google Shape;6824;p11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25" name="Google Shape;6825;p115"/>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826" name="Google Shape;6826;p115"/>
            <p:cNvGrpSpPr/>
            <p:nvPr/>
          </p:nvGrpSpPr>
          <p:grpSpPr>
            <a:xfrm>
              <a:off x="4745" y="670"/>
              <a:ext cx="586" cy="146"/>
              <a:chOff x="609" y="2570"/>
              <a:chExt cx="731" cy="140"/>
            </a:xfrm>
          </p:grpSpPr>
          <p:sp>
            <p:nvSpPr>
              <p:cNvPr id="6827" name="Google Shape;6827;p115"/>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28" name="Google Shape;6828;p115"/>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29" name="Google Shape;6829;p115"/>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830" name="Google Shape;6830;p115"/>
            <p:cNvGrpSpPr/>
            <p:nvPr/>
          </p:nvGrpSpPr>
          <p:grpSpPr>
            <a:xfrm>
              <a:off x="4745" y="998"/>
              <a:ext cx="586" cy="129"/>
              <a:chOff x="612" y="2572"/>
              <a:chExt cx="731" cy="134"/>
            </a:xfrm>
          </p:grpSpPr>
          <p:sp>
            <p:nvSpPr>
              <p:cNvPr id="6831" name="Google Shape;6831;p115"/>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32" name="Google Shape;6832;p115"/>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33" name="Google Shape;6833;p115"/>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34" name="Google Shape;6834;p115"/>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835" name="Google Shape;6835;p115"/>
            <p:cNvGrpSpPr/>
            <p:nvPr/>
          </p:nvGrpSpPr>
          <p:grpSpPr>
            <a:xfrm>
              <a:off x="4735" y="1627"/>
              <a:ext cx="586" cy="215"/>
              <a:chOff x="614" y="2568"/>
              <a:chExt cx="730" cy="198"/>
            </a:xfrm>
          </p:grpSpPr>
          <p:sp>
            <p:nvSpPr>
              <p:cNvPr id="6836" name="Google Shape;6836;p115"/>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37" name="Google Shape;6837;p115"/>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38" name="Google Shape;6838;p11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839" name="Google Shape;6839;p115"/>
            <p:cNvGrpSpPr/>
            <p:nvPr/>
          </p:nvGrpSpPr>
          <p:grpSpPr>
            <a:xfrm>
              <a:off x="4735" y="1325"/>
              <a:ext cx="586" cy="138"/>
              <a:chOff x="609" y="2566"/>
              <a:chExt cx="730" cy="138"/>
            </a:xfrm>
          </p:grpSpPr>
          <p:sp>
            <p:nvSpPr>
              <p:cNvPr id="6840" name="Google Shape;6840;p115"/>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41" name="Google Shape;6841;p115"/>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42" name="Google Shape;6842;p115"/>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43" name="Google Shape;6843;p11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44" name="Google Shape;6844;p11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45" name="Google Shape;6845;p115"/>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46" name="Google Shape;6846;p11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47" name="Google Shape;6847;p115"/>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48" name="Google Shape;6848;p115"/>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49" name="Google Shape;6849;p115"/>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50" name="Google Shape;6850;p115"/>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851" name="Google Shape;6851;p115"/>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52" name="Google Shape;6852;p115"/>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853" name="Google Shape;6853;p115"/>
          <p:cNvGrpSpPr/>
          <p:nvPr/>
        </p:nvGrpSpPr>
        <p:grpSpPr>
          <a:xfrm>
            <a:off x="585296" y="5655276"/>
            <a:ext cx="645431" cy="569172"/>
            <a:chOff x="-44" y="1473"/>
            <a:chExt cx="981" cy="1105"/>
          </a:xfrm>
        </p:grpSpPr>
        <p:pic>
          <p:nvPicPr>
            <p:cNvPr id="6854" name="Google Shape;6854;p115"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6855" name="Google Shape;6855;p11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856" name="Google Shape;6856;p115"/>
          <p:cNvGrpSpPr/>
          <p:nvPr/>
        </p:nvGrpSpPr>
        <p:grpSpPr>
          <a:xfrm>
            <a:off x="7141970" y="5736859"/>
            <a:ext cx="284691" cy="577481"/>
            <a:chOff x="4140" y="429"/>
            <a:chExt cx="1425" cy="2396"/>
          </a:xfrm>
        </p:grpSpPr>
        <p:sp>
          <p:nvSpPr>
            <p:cNvPr id="6857" name="Google Shape;6857;p11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58" name="Google Shape;6858;p115"/>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59" name="Google Shape;6859;p11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60" name="Google Shape;6860;p11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61" name="Google Shape;6861;p115"/>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862" name="Google Shape;6862;p115"/>
            <p:cNvGrpSpPr/>
            <p:nvPr/>
          </p:nvGrpSpPr>
          <p:grpSpPr>
            <a:xfrm>
              <a:off x="4745" y="670"/>
              <a:ext cx="586" cy="146"/>
              <a:chOff x="609" y="2570"/>
              <a:chExt cx="731" cy="140"/>
            </a:xfrm>
          </p:grpSpPr>
          <p:sp>
            <p:nvSpPr>
              <p:cNvPr id="6863" name="Google Shape;6863;p115"/>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64" name="Google Shape;6864;p115"/>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65" name="Google Shape;6865;p115"/>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866" name="Google Shape;6866;p115"/>
            <p:cNvGrpSpPr/>
            <p:nvPr/>
          </p:nvGrpSpPr>
          <p:grpSpPr>
            <a:xfrm>
              <a:off x="4745" y="998"/>
              <a:ext cx="586" cy="129"/>
              <a:chOff x="612" y="2572"/>
              <a:chExt cx="731" cy="134"/>
            </a:xfrm>
          </p:grpSpPr>
          <p:sp>
            <p:nvSpPr>
              <p:cNvPr id="6867" name="Google Shape;6867;p115"/>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68" name="Google Shape;6868;p115"/>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69" name="Google Shape;6869;p115"/>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70" name="Google Shape;6870;p115"/>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871" name="Google Shape;6871;p115"/>
            <p:cNvGrpSpPr/>
            <p:nvPr/>
          </p:nvGrpSpPr>
          <p:grpSpPr>
            <a:xfrm>
              <a:off x="4735" y="1627"/>
              <a:ext cx="586" cy="215"/>
              <a:chOff x="614" y="2568"/>
              <a:chExt cx="730" cy="198"/>
            </a:xfrm>
          </p:grpSpPr>
          <p:sp>
            <p:nvSpPr>
              <p:cNvPr id="6872" name="Google Shape;6872;p115"/>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73" name="Google Shape;6873;p115"/>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74" name="Google Shape;6874;p11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875" name="Google Shape;6875;p115"/>
            <p:cNvGrpSpPr/>
            <p:nvPr/>
          </p:nvGrpSpPr>
          <p:grpSpPr>
            <a:xfrm>
              <a:off x="4735" y="1325"/>
              <a:ext cx="586" cy="138"/>
              <a:chOff x="609" y="2566"/>
              <a:chExt cx="730" cy="138"/>
            </a:xfrm>
          </p:grpSpPr>
          <p:sp>
            <p:nvSpPr>
              <p:cNvPr id="6876" name="Google Shape;6876;p115"/>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77" name="Google Shape;6877;p115"/>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78" name="Google Shape;6878;p115"/>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79" name="Google Shape;6879;p11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80" name="Google Shape;6880;p11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81" name="Google Shape;6881;p115"/>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82" name="Google Shape;6882;p11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83" name="Google Shape;6883;p115"/>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84" name="Google Shape;6884;p115"/>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85" name="Google Shape;6885;p115"/>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86" name="Google Shape;6886;p115"/>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887" name="Google Shape;6887;p115"/>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88" name="Google Shape;6888;p115"/>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6889" name="Google Shape;6889;p115"/>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6890" name="Google Shape;6890;p115"/>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6891" name="Google Shape;6891;p115"/>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892" name="Google Shape;6892;p115"/>
          <p:cNvGrpSpPr/>
          <p:nvPr/>
        </p:nvGrpSpPr>
        <p:grpSpPr>
          <a:xfrm>
            <a:off x="2749090" y="3427413"/>
            <a:ext cx="2851610" cy="946150"/>
            <a:chOff x="2749090" y="3427413"/>
            <a:chExt cx="2851610" cy="946150"/>
          </a:xfrm>
        </p:grpSpPr>
        <p:sp>
          <p:nvSpPr>
            <p:cNvPr id="6893" name="Google Shape;6893;p115"/>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6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original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6894" name="Google Shape;6894;p115"/>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895" name="Google Shape;6895;p115"/>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6896" name="Google Shape;6896;p115"/>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97" name="Google Shape;6897;p115"/>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8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1400" b="0" i="0" u="none" strike="noStrike" cap="none">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original data, </a:t>
              </a:r>
              <a:r>
                <a:rPr lang="en-US" sz="1600" b="0" i="1" u="none" strike="noStrike" cap="none">
                  <a:solidFill>
                    <a:srgbClr val="C00000"/>
                  </a:solidFill>
                  <a:latin typeface="Arial" panose="020B0604020202020204"/>
                  <a:ea typeface="Arial" panose="020B0604020202020204"/>
                  <a:cs typeface="Arial" panose="020B0604020202020204"/>
                  <a:sym typeface="Arial" panose="020B0604020202020204"/>
                </a:rPr>
                <a:t>plus</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retransmitted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6898" name="Google Shape;6898;p115"/>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6899" name="Google Shape;6899;p115"/>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6900" name="Google Shape;6900;p115"/>
          <p:cNvGrpSpPr/>
          <p:nvPr/>
        </p:nvGrpSpPr>
        <p:grpSpPr>
          <a:xfrm>
            <a:off x="2913490" y="5218953"/>
            <a:ext cx="1938730" cy="1300181"/>
            <a:chOff x="2913490" y="5218953"/>
            <a:chExt cx="1938730" cy="1300181"/>
          </a:xfrm>
        </p:grpSpPr>
        <p:sp>
          <p:nvSpPr>
            <p:cNvPr id="6901" name="Google Shape;6901;p115"/>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panose="020B0604020202020204"/>
                <a:buNone/>
              </a:pPr>
              <a:r>
                <a:rPr lang="en-US" sz="1600" b="1" i="1" u="none" strike="noStrike" cap="none">
                  <a:solidFill>
                    <a:srgbClr val="C00000"/>
                  </a:solidFill>
                  <a:latin typeface="Arial" panose="020B0604020202020204"/>
                  <a:ea typeface="Arial" panose="020B0604020202020204"/>
                  <a:cs typeface="Arial" panose="020B0604020202020204"/>
                  <a:sym typeface="Arial" panose="020B0604020202020204"/>
                </a:rPr>
                <a:t>finite</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shared output link buffers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902" name="Google Shape;6902;p115"/>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6903" name="Google Shape;6903;p115"/>
            <p:cNvGrpSpPr/>
            <p:nvPr/>
          </p:nvGrpSpPr>
          <p:grpSpPr>
            <a:xfrm>
              <a:off x="4030362" y="5218953"/>
              <a:ext cx="821858" cy="355937"/>
              <a:chOff x="6859123" y="5156933"/>
              <a:chExt cx="456701" cy="226548"/>
            </a:xfrm>
          </p:grpSpPr>
          <p:sp>
            <p:nvSpPr>
              <p:cNvPr id="6904" name="Google Shape;6904;p115"/>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905" name="Google Shape;6905;p115"/>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06" name="Google Shape;6906;p115"/>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07" name="Google Shape;6907;p115"/>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08" name="Google Shape;6908;p115"/>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09" name="Google Shape;6909;p115"/>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10" name="Google Shape;6910;p115"/>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6911" name="Google Shape;6911;p115"/>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6912" name="Google Shape;6912;p115"/>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913" name="Google Shape;6913;p115"/>
          <p:cNvGrpSpPr/>
          <p:nvPr/>
        </p:nvGrpSpPr>
        <p:grpSpPr>
          <a:xfrm>
            <a:off x="1586591" y="4743924"/>
            <a:ext cx="4913849" cy="1346072"/>
            <a:chOff x="5641439" y="2685215"/>
            <a:chExt cx="4000500" cy="1028700"/>
          </a:xfrm>
        </p:grpSpPr>
        <p:sp>
          <p:nvSpPr>
            <p:cNvPr id="6914" name="Google Shape;6914;p115"/>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15" name="Google Shape;6915;p115"/>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916" name="Google Shape;6916;p115"/>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scenario 2</a:t>
            </a:r>
            <a:endParaRPr sz="4400" b="0"/>
          </a:p>
        </p:txBody>
      </p:sp>
      <p:sp>
        <p:nvSpPr>
          <p:cNvPr id="6917" name="Google Shape;6917;p115"/>
          <p:cNvSpPr/>
          <p:nvPr/>
        </p:nvSpPr>
        <p:spPr>
          <a:xfrm>
            <a:off x="2763838"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18" name="Google Shape;6918;p115"/>
          <p:cNvSpPr/>
          <p:nvPr/>
        </p:nvSpPr>
        <p:spPr>
          <a:xfrm>
            <a:off x="2763838"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19" name="Google Shape;6919;p115"/>
          <p:cNvSpPr/>
          <p:nvPr/>
        </p:nvSpPr>
        <p:spPr>
          <a:xfrm>
            <a:off x="2711450" y="3590925"/>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20" name="Google Shape;6920;p115"/>
          <p:cNvSpPr/>
          <p:nvPr/>
        </p:nvSpPr>
        <p:spPr>
          <a:xfrm>
            <a:off x="2381250" y="3824288"/>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21" name="Google Shape;6921;p115"/>
          <p:cNvSpPr txBox="1"/>
          <p:nvPr/>
        </p:nvSpPr>
        <p:spPr>
          <a:xfrm>
            <a:off x="1757363" y="3714750"/>
            <a:ext cx="6127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panose="020B0604020202020204"/>
              <a:buNone/>
            </a:pPr>
            <a:r>
              <a:rPr lang="en-US" sz="1600" b="0" i="0" u="none" strike="noStrike" cap="none">
                <a:solidFill>
                  <a:srgbClr val="006600"/>
                </a:solidFill>
                <a:latin typeface="Arial" panose="020B0604020202020204"/>
                <a:ea typeface="Arial" panose="020B0604020202020204"/>
                <a:cs typeface="Arial" panose="020B0604020202020204"/>
                <a:sym typeface="Arial" panose="020B0604020202020204"/>
              </a:rPr>
              <a:t>copy</a:t>
            </a:r>
            <a:endParaRPr lang="en-US" sz="1600" b="0" i="0" u="none" strike="noStrike" cap="none">
              <a:solidFill>
                <a:srgbClr val="006600"/>
              </a:solidFill>
              <a:latin typeface="Arial" panose="020B0604020202020204"/>
              <a:ea typeface="Arial" panose="020B0604020202020204"/>
              <a:cs typeface="Arial" panose="020B0604020202020204"/>
              <a:sym typeface="Arial" panose="020B0604020202020204"/>
            </a:endParaRPr>
          </a:p>
        </p:txBody>
      </p:sp>
      <p:sp>
        <p:nvSpPr>
          <p:cNvPr id="6922" name="Google Shape;6922;p115"/>
          <p:cNvSpPr txBox="1"/>
          <p:nvPr/>
        </p:nvSpPr>
        <p:spPr>
          <a:xfrm>
            <a:off x="3722688" y="4738894"/>
            <a:ext cx="17684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panose="020B0604020202020204"/>
              <a:buNone/>
            </a:pPr>
            <a:r>
              <a:rPr lang="en-US" sz="1600" b="0" i="1" u="none" strike="noStrike" cap="none">
                <a:solidFill>
                  <a:srgbClr val="006600"/>
                </a:solidFill>
                <a:latin typeface="Arial" panose="020B0604020202020204"/>
                <a:ea typeface="Arial" panose="020B0604020202020204"/>
                <a:cs typeface="Arial" panose="020B0604020202020204"/>
                <a:sym typeface="Arial" panose="020B0604020202020204"/>
              </a:rPr>
              <a:t>free buffer space!</a:t>
            </a:r>
            <a:endParaRPr lang="en-US" sz="1600" b="0" i="1" u="none" strike="noStrike" cap="none">
              <a:solidFill>
                <a:srgbClr val="006600"/>
              </a:solidFill>
              <a:latin typeface="Arial" panose="020B0604020202020204"/>
              <a:ea typeface="Arial" panose="020B0604020202020204"/>
              <a:cs typeface="Arial" panose="020B0604020202020204"/>
              <a:sym typeface="Arial" panose="020B0604020202020204"/>
            </a:endParaRPr>
          </a:p>
        </p:txBody>
      </p:sp>
      <p:sp>
        <p:nvSpPr>
          <p:cNvPr id="6923" name="Google Shape;6923;p115"/>
          <p:cNvSpPr txBox="1"/>
          <p:nvPr/>
        </p:nvSpPr>
        <p:spPr>
          <a:xfrm>
            <a:off x="592471" y="1287763"/>
            <a:ext cx="7623176" cy="1430338"/>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80000"/>
              </a:lnSpc>
              <a:spcBef>
                <a:spcPts val="0"/>
              </a:spcBef>
              <a:spcAft>
                <a:spcPts val="0"/>
              </a:spcAft>
              <a:buClr>
                <a:srgbClr val="0000A3"/>
              </a:buClr>
              <a:buSzPts val="2800"/>
              <a:buFont typeface="Noto Sans Symbols"/>
              <a:buNone/>
            </a:pPr>
            <a:r>
              <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rPr>
              <a:t>Idealization: </a:t>
            </a:r>
            <a:r>
              <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rPr>
              <a:t>perfect knowledge</a:t>
            </a:r>
            <a:endPar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66725" marR="0" lvl="0" indent="-227330"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sends only when router buffers available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69850" algn="l" rtl="0">
              <a:lnSpc>
                <a:spcPct val="8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4" name="Google Shape;6924;p115"/>
          <p:cNvSpPr txBox="1"/>
          <p:nvPr/>
        </p:nvSpPr>
        <p:spPr>
          <a:xfrm>
            <a:off x="7583488" y="3629025"/>
            <a:ext cx="590550"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out</a:t>
            </a:r>
            <a:endParaRPr sz="20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6925" name="Google Shape;6925;p115"/>
          <p:cNvCxnSpPr/>
          <p:nvPr/>
        </p:nvCxnSpPr>
        <p:spPr>
          <a:xfrm>
            <a:off x="7116763" y="3835400"/>
            <a:ext cx="514350" cy="0"/>
          </a:xfrm>
          <a:prstGeom prst="straightConnector1">
            <a:avLst/>
          </a:prstGeom>
          <a:noFill/>
          <a:ln w="12700" cap="flat" cmpd="sng">
            <a:solidFill>
              <a:srgbClr val="000000"/>
            </a:solidFill>
            <a:prstDash val="solid"/>
            <a:round/>
            <a:headEnd type="triangle" w="med" len="med"/>
            <a:tailEnd type="none" w="med" len="med"/>
          </a:ln>
        </p:spPr>
      </p:cxnSp>
      <p:grpSp>
        <p:nvGrpSpPr>
          <p:cNvPr id="6926" name="Google Shape;6926;p115"/>
          <p:cNvGrpSpPr/>
          <p:nvPr/>
        </p:nvGrpSpPr>
        <p:grpSpPr>
          <a:xfrm>
            <a:off x="3289650" y="5336775"/>
            <a:ext cx="2124396" cy="604097"/>
            <a:chOff x="3289650" y="5336775"/>
            <a:chExt cx="2124396" cy="604097"/>
          </a:xfrm>
        </p:grpSpPr>
        <p:sp>
          <p:nvSpPr>
            <p:cNvPr id="6927" name="Google Shape;6927;p115"/>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8" name="Google Shape;6928;p115"/>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29" name="Google Shape;6929;p115"/>
          <p:cNvGrpSpPr/>
          <p:nvPr/>
        </p:nvGrpSpPr>
        <p:grpSpPr>
          <a:xfrm>
            <a:off x="8192434" y="1423967"/>
            <a:ext cx="3184336" cy="2791471"/>
            <a:chOff x="7614918" y="1260338"/>
            <a:chExt cx="3184336" cy="2791471"/>
          </a:xfrm>
        </p:grpSpPr>
        <p:sp>
          <p:nvSpPr>
            <p:cNvPr id="6930" name="Google Shape;6930;p115"/>
            <p:cNvSpPr txBox="1"/>
            <p:nvPr/>
          </p:nvSpPr>
          <p:spPr>
            <a:xfrm>
              <a:off x="9984131" y="3536215"/>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31" name="Google Shape;6931;p115"/>
            <p:cNvSpPr txBox="1"/>
            <p:nvPr/>
          </p:nvSpPr>
          <p:spPr>
            <a:xfrm>
              <a:off x="8924637" y="3354937"/>
              <a:ext cx="801069" cy="6713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a:t>
              </a:r>
              <a:endPar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932" name="Google Shape;6932;p115"/>
            <p:cNvCxnSpPr/>
            <p:nvPr/>
          </p:nvCxnSpPr>
          <p:spPr>
            <a:xfrm>
              <a:off x="8219134" y="1260338"/>
              <a:ext cx="0" cy="2159048"/>
            </a:xfrm>
            <a:prstGeom prst="straightConnector1">
              <a:avLst/>
            </a:prstGeom>
            <a:noFill/>
            <a:ln w="25400" cap="flat" cmpd="sng">
              <a:solidFill>
                <a:schemeClr val="dk1"/>
              </a:solidFill>
              <a:prstDash val="solid"/>
              <a:round/>
              <a:headEnd type="none" w="med" len="med"/>
              <a:tailEnd type="none" w="med" len="med"/>
            </a:ln>
          </p:spPr>
        </p:cxnSp>
        <p:cxnSp>
          <p:nvCxnSpPr>
            <p:cNvPr id="6933" name="Google Shape;6933;p115"/>
            <p:cNvCxnSpPr/>
            <p:nvPr/>
          </p:nvCxnSpPr>
          <p:spPr>
            <a:xfrm>
              <a:off x="10226022" y="1496652"/>
              <a:ext cx="0" cy="1869027"/>
            </a:xfrm>
            <a:prstGeom prst="straightConnector1">
              <a:avLst/>
            </a:prstGeom>
            <a:noFill/>
            <a:ln w="12700" cap="flat" cmpd="sng">
              <a:solidFill>
                <a:schemeClr val="dk1"/>
              </a:solidFill>
              <a:prstDash val="dash"/>
              <a:round/>
              <a:headEnd type="none" w="med" len="med"/>
              <a:tailEnd type="none" w="med" len="med"/>
            </a:ln>
          </p:spPr>
        </p:cxnSp>
        <p:sp>
          <p:nvSpPr>
            <p:cNvPr id="6934" name="Google Shape;6934;p115"/>
            <p:cNvSpPr/>
            <p:nvPr/>
          </p:nvSpPr>
          <p:spPr>
            <a:xfrm>
              <a:off x="8207891" y="1437573"/>
              <a:ext cx="2023753" cy="1965701"/>
            </a:xfrm>
            <a:custGeom>
              <a:avLst/>
              <a:gdLst/>
              <a:ahLst/>
              <a:cxnLst/>
              <a:rect l="l" t="t" r="r" b="b"/>
              <a:pathLst>
                <a:path w="720" h="732" extrusionOk="0">
                  <a:moveTo>
                    <a:pt x="0" y="732"/>
                  </a:moveTo>
                  <a:lnTo>
                    <a:pt x="720" y="0"/>
                  </a:lnTo>
                </a:path>
              </a:pathLst>
            </a:custGeom>
            <a:noFill/>
            <a:ln w="2857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6935" name="Google Shape;6935;p115"/>
            <p:cNvCxnSpPr/>
            <p:nvPr/>
          </p:nvCxnSpPr>
          <p:spPr>
            <a:xfrm>
              <a:off x="8072974" y="1437573"/>
              <a:ext cx="140538" cy="0"/>
            </a:xfrm>
            <a:prstGeom prst="straightConnector1">
              <a:avLst/>
            </a:prstGeom>
            <a:noFill/>
            <a:ln w="19050" cap="flat" cmpd="sng">
              <a:solidFill>
                <a:schemeClr val="dk1"/>
              </a:solidFill>
              <a:prstDash val="solid"/>
              <a:round/>
              <a:headEnd type="none" w="med" len="med"/>
              <a:tailEnd type="none" w="med" len="med"/>
            </a:ln>
          </p:spPr>
        </p:cxnSp>
        <p:cxnSp>
          <p:nvCxnSpPr>
            <p:cNvPr id="6936" name="Google Shape;6936;p115"/>
            <p:cNvCxnSpPr/>
            <p:nvPr/>
          </p:nvCxnSpPr>
          <p:spPr>
            <a:xfrm>
              <a:off x="10220401" y="3419386"/>
              <a:ext cx="0" cy="155752"/>
            </a:xfrm>
            <a:prstGeom prst="straightConnector1">
              <a:avLst/>
            </a:prstGeom>
            <a:noFill/>
            <a:ln w="19050" cap="flat" cmpd="sng">
              <a:solidFill>
                <a:schemeClr val="dk1"/>
              </a:solidFill>
              <a:prstDash val="solid"/>
              <a:round/>
              <a:headEnd type="none" w="med" len="med"/>
              <a:tailEnd type="none" w="med" len="med"/>
            </a:ln>
          </p:spPr>
        </p:cxnSp>
        <p:sp>
          <p:nvSpPr>
            <p:cNvPr id="6937" name="Google Shape;6937;p115"/>
            <p:cNvSpPr txBox="1"/>
            <p:nvPr/>
          </p:nvSpPr>
          <p:spPr>
            <a:xfrm>
              <a:off x="7614918" y="1263052"/>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38" name="Google Shape;6938;p115"/>
            <p:cNvSpPr txBox="1"/>
            <p:nvPr/>
          </p:nvSpPr>
          <p:spPr>
            <a:xfrm rot="-5400000">
              <a:off x="7645131" y="1392361"/>
              <a:ext cx="937199" cy="7026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out</a:t>
              </a:r>
              <a:endPar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939" name="Google Shape;6939;p115"/>
            <p:cNvCxnSpPr/>
            <p:nvPr/>
          </p:nvCxnSpPr>
          <p:spPr>
            <a:xfrm>
              <a:off x="8252864" y="1440259"/>
              <a:ext cx="1841053" cy="0"/>
            </a:xfrm>
            <a:prstGeom prst="straightConnector1">
              <a:avLst/>
            </a:prstGeom>
            <a:noFill/>
            <a:ln w="12700" cap="flat" cmpd="sng">
              <a:solidFill>
                <a:schemeClr val="dk1"/>
              </a:solidFill>
              <a:prstDash val="dash"/>
              <a:round/>
              <a:headEnd type="none" w="med" len="med"/>
              <a:tailEnd type="none" w="med" len="med"/>
            </a:ln>
          </p:spPr>
        </p:cxnSp>
        <p:cxnSp>
          <p:nvCxnSpPr>
            <p:cNvPr id="6940" name="Google Shape;6940;p115"/>
            <p:cNvCxnSpPr/>
            <p:nvPr/>
          </p:nvCxnSpPr>
          <p:spPr>
            <a:xfrm>
              <a:off x="8229601" y="3397718"/>
              <a:ext cx="2165684" cy="0"/>
            </a:xfrm>
            <a:prstGeom prst="straightConnector1">
              <a:avLst/>
            </a:prstGeom>
            <a:noFill/>
            <a:ln w="25400" cap="flat" cmpd="sng">
              <a:solidFill>
                <a:schemeClr val="dk1"/>
              </a:solidFill>
              <a:prstDash val="solid"/>
              <a:miter lim="800000"/>
              <a:headEnd type="none" w="sm" len="sm"/>
              <a:tailEnd type="none" w="sm" len="sm"/>
            </a:ln>
          </p:spPr>
        </p:cxnSp>
        <p:sp>
          <p:nvSpPr>
            <p:cNvPr id="6941" name="Google Shape;6941;p115"/>
            <p:cNvSpPr txBox="1"/>
            <p:nvPr/>
          </p:nvSpPr>
          <p:spPr>
            <a:xfrm rot="-5400000">
              <a:off x="7392763" y="2479458"/>
              <a:ext cx="123450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throughput: </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2" name="Google Shape;6942;p115"/>
            <p:cNvSpPr/>
            <p:nvPr/>
          </p:nvSpPr>
          <p:spPr>
            <a:xfrm>
              <a:off x="10147300" y="1397000"/>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6943" name="Google Shape;6943;p11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19"/>
                                        </p:tgtEl>
                                        <p:attrNameLst>
                                          <p:attrName>style.visibility</p:attrName>
                                        </p:attrNameLst>
                                      </p:cBhvr>
                                      <p:to>
                                        <p:strVal val="visible"/>
                                      </p:to>
                                    </p:set>
                                    <p:animEffect transition="in" filter="fade">
                                      <p:cBhvr>
                                        <p:cTn id="7" dur="500"/>
                                        <p:tgtEl>
                                          <p:spTgt spid="69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20"/>
                                        </p:tgtEl>
                                        <p:attrNameLst>
                                          <p:attrName>style.visibility</p:attrName>
                                        </p:attrNameLst>
                                      </p:cBhvr>
                                      <p:to>
                                        <p:strVal val="visible"/>
                                      </p:to>
                                    </p:set>
                                    <p:animEffect transition="in" filter="fade">
                                      <p:cBhvr>
                                        <p:cTn id="11" dur="500"/>
                                        <p:tgtEl>
                                          <p:spTgt spid="6920"/>
                                        </p:tgtEl>
                                      </p:cBhvr>
                                    </p:animEffect>
                                  </p:childTnLst>
                                </p:cTn>
                              </p:par>
                              <p:par>
                                <p:cTn id="12" presetID="10" presetClass="entr" presetSubtype="0" fill="hold" nodeType="withEffect">
                                  <p:stCondLst>
                                    <p:cond delay="0"/>
                                  </p:stCondLst>
                                  <p:childTnLst>
                                    <p:set>
                                      <p:cBhvr>
                                        <p:cTn id="13" dur="1" fill="hold">
                                          <p:stCondLst>
                                            <p:cond delay="0"/>
                                          </p:stCondLst>
                                        </p:cTn>
                                        <p:tgtEl>
                                          <p:spTgt spid="6921"/>
                                        </p:tgtEl>
                                        <p:attrNameLst>
                                          <p:attrName>style.visibility</p:attrName>
                                        </p:attrNameLst>
                                      </p:cBhvr>
                                      <p:to>
                                        <p:strVal val="visible"/>
                                      </p:to>
                                    </p:set>
                                    <p:animEffect transition="in" filter="fade">
                                      <p:cBhvr>
                                        <p:cTn id="14" dur="500"/>
                                        <p:tgtEl>
                                          <p:spTgt spid="6921"/>
                                        </p:tgtEl>
                                      </p:cBhvr>
                                    </p:animEffec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6921"/>
                                        </p:tgtEl>
                                      </p:cBhvr>
                                    </p:animEffect>
                                    <p:set>
                                      <p:cBhvr>
                                        <p:cTn id="18" dur="1" fill="hold">
                                          <p:stCondLst>
                                            <p:cond delay="500"/>
                                          </p:stCondLst>
                                        </p:cTn>
                                        <p:tgtEl>
                                          <p:spTgt spid="6921"/>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922"/>
                                        </p:tgtEl>
                                        <p:attrNameLst>
                                          <p:attrName>style.visibility</p:attrName>
                                        </p:attrNameLst>
                                      </p:cBhvr>
                                      <p:to>
                                        <p:strVal val="visible"/>
                                      </p:to>
                                    </p:set>
                                    <p:animEffect transition="in" filter="fade">
                                      <p:cBhvr>
                                        <p:cTn id="22" dur="500"/>
                                        <p:tgtEl>
                                          <p:spTgt spid="6922"/>
                                        </p:tgtEl>
                                      </p:cBhvr>
                                    </p:animEffect>
                                  </p:childTnLst>
                                </p:cTn>
                              </p:par>
                            </p:childTnLst>
                          </p:cTn>
                        </p:par>
                        <p:par>
                          <p:cTn id="23" fill="hold">
                            <p:stCondLst>
                              <p:cond delay="2000"/>
                            </p:stCondLst>
                            <p:childTnLst>
                              <p:par>
                                <p:cTn id="24" presetID="10" presetClass="exit" presetSubtype="0" fill="hold" nodeType="afterEffect">
                                  <p:stCondLst>
                                    <p:cond delay="0"/>
                                  </p:stCondLst>
                                  <p:childTnLst>
                                    <p:animEffect transition="out" filter="fade">
                                      <p:cBhvr>
                                        <p:cTn id="25" dur="500"/>
                                        <p:tgtEl>
                                          <p:spTgt spid="6922"/>
                                        </p:tgtEl>
                                      </p:cBhvr>
                                    </p:animEffect>
                                    <p:set>
                                      <p:cBhvr>
                                        <p:cTn id="26" dur="1" fill="hold">
                                          <p:stCondLst>
                                            <p:cond delay="500"/>
                                          </p:stCondLst>
                                        </p:cTn>
                                        <p:tgtEl>
                                          <p:spTgt spid="6922"/>
                                        </p:tgtEl>
                                        <p:attrNameLst>
                                          <p:attrName>style.visibility</p:attrName>
                                        </p:attrNameLst>
                                      </p:cBhvr>
                                      <p:to>
                                        <p:strVal val="hidden"/>
                                      </p:to>
                                    </p:se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500"/>
                                        <p:tgtEl>
                                          <p:spTgt spid="6919"/>
                                        </p:tgtEl>
                                      </p:cBhvr>
                                    </p:animEffect>
                                    <p:set>
                                      <p:cBhvr>
                                        <p:cTn id="30" dur="1" fill="hold">
                                          <p:stCondLst>
                                            <p:cond delay="500"/>
                                          </p:stCondLst>
                                        </p:cTn>
                                        <p:tgtEl>
                                          <p:spTgt spid="69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920"/>
                                        </p:tgtEl>
                                      </p:cBhvr>
                                    </p:animEffect>
                                    <p:set>
                                      <p:cBhvr>
                                        <p:cTn id="33" dur="1" fill="hold">
                                          <p:stCondLst>
                                            <p:cond delay="500"/>
                                          </p:stCondLst>
                                        </p:cTn>
                                        <p:tgtEl>
                                          <p:spTgt spid="69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929"/>
                                        </p:tgtEl>
                                        <p:attrNameLst>
                                          <p:attrName>style.visibility</p:attrName>
                                        </p:attrNameLst>
                                      </p:cBhvr>
                                      <p:to>
                                        <p:strVal val="visible"/>
                                      </p:to>
                                    </p:set>
                                    <p:animEffect transition="in" filter="fade">
                                      <p:cBhvr>
                                        <p:cTn id="38" dur="500"/>
                                        <p:tgtEl>
                                          <p:spTgt spid="6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948"/>
        <p:cNvGrpSpPr/>
        <p:nvPr/>
      </p:nvGrpSpPr>
      <p:grpSpPr>
        <a:xfrm>
          <a:off x="0" y="0"/>
          <a:ext cx="0" cy="0"/>
          <a:chOff x="0" y="0"/>
          <a:chExt cx="0" cy="0"/>
        </a:xfrm>
      </p:grpSpPr>
      <p:pic>
        <p:nvPicPr>
          <p:cNvPr id="6949" name="Google Shape;6949;p116" descr="garbage_can"/>
          <p:cNvPicPr preferRelativeResize="0"/>
          <p:nvPr/>
        </p:nvPicPr>
        <p:blipFill rotWithShape="1">
          <a:blip r:embed="rId1"/>
          <a:srcRect/>
          <a:stretch>
            <a:fillRect/>
          </a:stretch>
        </p:blipFill>
        <p:spPr>
          <a:xfrm>
            <a:off x="4379913" y="5775325"/>
            <a:ext cx="487362" cy="649288"/>
          </a:xfrm>
          <a:prstGeom prst="rect">
            <a:avLst/>
          </a:prstGeom>
          <a:noFill/>
          <a:ln>
            <a:noFill/>
          </a:ln>
        </p:spPr>
      </p:pic>
      <p:sp>
        <p:nvSpPr>
          <p:cNvPr id="6950" name="Google Shape;6950;p116"/>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951" name="Google Shape;6951;p116"/>
          <p:cNvGrpSpPr/>
          <p:nvPr/>
        </p:nvGrpSpPr>
        <p:grpSpPr>
          <a:xfrm>
            <a:off x="6240513" y="5016599"/>
            <a:ext cx="720732" cy="1182930"/>
            <a:chOff x="10910965" y="2513124"/>
            <a:chExt cx="586768" cy="904023"/>
          </a:xfrm>
        </p:grpSpPr>
        <p:sp>
          <p:nvSpPr>
            <p:cNvPr id="6952" name="Google Shape;6952;p116"/>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953" name="Google Shape;6953;p116"/>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54" name="Google Shape;6954;p116"/>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55" name="Google Shape;6955;p116"/>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56" name="Google Shape;6956;p116"/>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957" name="Google Shape;6957;p116"/>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958" name="Google Shape;6958;p116"/>
          <p:cNvGrpSpPr/>
          <p:nvPr/>
        </p:nvGrpSpPr>
        <p:grpSpPr>
          <a:xfrm>
            <a:off x="1278678" y="4683698"/>
            <a:ext cx="720732" cy="1182930"/>
            <a:chOff x="10910965" y="2513124"/>
            <a:chExt cx="586768" cy="904023"/>
          </a:xfrm>
        </p:grpSpPr>
        <p:sp>
          <p:nvSpPr>
            <p:cNvPr id="6959" name="Google Shape;6959;p116"/>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960" name="Google Shape;6960;p116"/>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1" name="Google Shape;6961;p116"/>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2" name="Google Shape;6962;p116"/>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3" name="Google Shape;6963;p116"/>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964" name="Google Shape;6964;p116"/>
          <p:cNvGrpSpPr/>
          <p:nvPr/>
        </p:nvGrpSpPr>
        <p:grpSpPr>
          <a:xfrm>
            <a:off x="2355044" y="3521091"/>
            <a:ext cx="720732" cy="1182930"/>
            <a:chOff x="10910965" y="2513124"/>
            <a:chExt cx="586768" cy="904023"/>
          </a:xfrm>
        </p:grpSpPr>
        <p:sp>
          <p:nvSpPr>
            <p:cNvPr id="6965" name="Google Shape;6965;p116"/>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966" name="Google Shape;6966;p116"/>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7" name="Google Shape;6967;p116"/>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8" name="Google Shape;6968;p116"/>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69" name="Google Shape;6969;p116"/>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6970" name="Google Shape;6970;p116"/>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971" name="Google Shape;6971;p116"/>
          <p:cNvGrpSpPr/>
          <p:nvPr/>
        </p:nvGrpSpPr>
        <p:grpSpPr>
          <a:xfrm>
            <a:off x="6698918" y="3667889"/>
            <a:ext cx="720732" cy="1182930"/>
            <a:chOff x="10910965" y="2513124"/>
            <a:chExt cx="586768" cy="904023"/>
          </a:xfrm>
        </p:grpSpPr>
        <p:sp>
          <p:nvSpPr>
            <p:cNvPr id="6972" name="Google Shape;6972;p116"/>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6973" name="Google Shape;6973;p116"/>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74" name="Google Shape;6974;p116"/>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75" name="Google Shape;6975;p116"/>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6976" name="Google Shape;6976;p116"/>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6977" name="Google Shape;6977;p116"/>
          <p:cNvGrpSpPr/>
          <p:nvPr/>
        </p:nvGrpSpPr>
        <p:grpSpPr>
          <a:xfrm>
            <a:off x="3770696" y="5033645"/>
            <a:ext cx="1286871" cy="734927"/>
            <a:chOff x="7493876" y="2774731"/>
            <a:chExt cx="1481958" cy="894622"/>
          </a:xfrm>
        </p:grpSpPr>
        <p:sp>
          <p:nvSpPr>
            <p:cNvPr id="6978" name="Google Shape;6978;p1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979" name="Google Shape;6979;p1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980" name="Google Shape;6980;p116"/>
            <p:cNvGrpSpPr/>
            <p:nvPr/>
          </p:nvGrpSpPr>
          <p:grpSpPr>
            <a:xfrm>
              <a:off x="7713663" y="2848339"/>
              <a:ext cx="1042107" cy="425543"/>
              <a:chOff x="7786941" y="2884917"/>
              <a:chExt cx="897649" cy="353919"/>
            </a:xfrm>
          </p:grpSpPr>
          <p:sp>
            <p:nvSpPr>
              <p:cNvPr id="6981" name="Google Shape;6981;p1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982" name="Google Shape;6982;p1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983" name="Google Shape;6983;p1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984" name="Google Shape;6984;p1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6985" name="Google Shape;6985;p116"/>
          <p:cNvGrpSpPr/>
          <p:nvPr/>
        </p:nvGrpSpPr>
        <p:grpSpPr>
          <a:xfrm>
            <a:off x="1317421" y="3877120"/>
            <a:ext cx="645431" cy="569172"/>
            <a:chOff x="-44" y="1473"/>
            <a:chExt cx="981" cy="1105"/>
          </a:xfrm>
        </p:grpSpPr>
        <p:pic>
          <p:nvPicPr>
            <p:cNvPr id="6986" name="Google Shape;6986;p116" descr="desktop_computer_stylized_medium"/>
            <p:cNvPicPr preferRelativeResize="0"/>
            <p:nvPr/>
          </p:nvPicPr>
          <p:blipFill rotWithShape="1">
            <a:blip r:embed="rId2"/>
            <a:srcRect/>
            <a:stretch>
              <a:fillRect/>
            </a:stretch>
          </p:blipFill>
          <p:spPr>
            <a:xfrm flipH="1">
              <a:off x="-44" y="1473"/>
              <a:ext cx="981" cy="1105"/>
            </a:xfrm>
            <a:prstGeom prst="rect">
              <a:avLst/>
            </a:prstGeom>
            <a:noFill/>
            <a:ln>
              <a:noFill/>
            </a:ln>
          </p:spPr>
        </p:pic>
        <p:sp>
          <p:nvSpPr>
            <p:cNvPr id="6987" name="Google Shape;6987;p1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988" name="Google Shape;6988;p116"/>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989" name="Google Shape;6989;p116"/>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6990" name="Google Shape;6990;p116"/>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panose="020B0604020202020204"/>
              <a:buNone/>
            </a:pP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Host A</a:t>
            </a:r>
            <a:endParaRPr sz="40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6991" name="Google Shape;6991;p116"/>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panose="020B0604020202020204"/>
              <a:buNone/>
            </a:pPr>
            <a:r>
              <a:rPr lang="en-US" sz="1600" b="0" i="0" u="none" strike="noStrike" cap="none">
                <a:solidFill>
                  <a:srgbClr val="0013A3"/>
                </a:solidFill>
                <a:latin typeface="Arial" panose="020B0604020202020204"/>
                <a:ea typeface="Arial" panose="020B0604020202020204"/>
                <a:cs typeface="Arial" panose="020B0604020202020204"/>
                <a:sym typeface="Arial" panose="020B0604020202020204"/>
              </a:rPr>
              <a:t>Host B</a:t>
            </a:r>
            <a:endParaRPr sz="4000" b="0" i="0" u="none" strike="noStrike" cap="none">
              <a:solidFill>
                <a:srgbClr val="0013A3"/>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6992" name="Google Shape;6992;p116"/>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993" name="Google Shape;6993;p116"/>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6994" name="Google Shape;6994;p116"/>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6995" name="Google Shape;6995;p116"/>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6996" name="Google Shape;6996;p116"/>
          <p:cNvGrpSpPr/>
          <p:nvPr/>
        </p:nvGrpSpPr>
        <p:grpSpPr>
          <a:xfrm>
            <a:off x="7531958" y="4473878"/>
            <a:ext cx="284691" cy="577481"/>
            <a:chOff x="4140" y="429"/>
            <a:chExt cx="1425" cy="2396"/>
          </a:xfrm>
        </p:grpSpPr>
        <p:sp>
          <p:nvSpPr>
            <p:cNvPr id="6997" name="Google Shape;6997;p11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98" name="Google Shape;6998;p116"/>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99" name="Google Shape;6999;p11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00" name="Google Shape;7000;p11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01" name="Google Shape;7001;p116"/>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002" name="Google Shape;7002;p116"/>
            <p:cNvGrpSpPr/>
            <p:nvPr/>
          </p:nvGrpSpPr>
          <p:grpSpPr>
            <a:xfrm>
              <a:off x="4745" y="670"/>
              <a:ext cx="586" cy="146"/>
              <a:chOff x="609" y="2570"/>
              <a:chExt cx="731" cy="140"/>
            </a:xfrm>
          </p:grpSpPr>
          <p:sp>
            <p:nvSpPr>
              <p:cNvPr id="7003" name="Google Shape;7003;p116"/>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04" name="Google Shape;7004;p116"/>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005" name="Google Shape;7005;p116"/>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006" name="Google Shape;7006;p116"/>
            <p:cNvGrpSpPr/>
            <p:nvPr/>
          </p:nvGrpSpPr>
          <p:grpSpPr>
            <a:xfrm>
              <a:off x="4745" y="998"/>
              <a:ext cx="586" cy="129"/>
              <a:chOff x="612" y="2572"/>
              <a:chExt cx="731" cy="134"/>
            </a:xfrm>
          </p:grpSpPr>
          <p:sp>
            <p:nvSpPr>
              <p:cNvPr id="7007" name="Google Shape;7007;p116"/>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08" name="Google Shape;7008;p116"/>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009" name="Google Shape;7009;p116"/>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10" name="Google Shape;7010;p116"/>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011" name="Google Shape;7011;p116"/>
            <p:cNvGrpSpPr/>
            <p:nvPr/>
          </p:nvGrpSpPr>
          <p:grpSpPr>
            <a:xfrm>
              <a:off x="4735" y="1627"/>
              <a:ext cx="586" cy="215"/>
              <a:chOff x="614" y="2568"/>
              <a:chExt cx="730" cy="198"/>
            </a:xfrm>
          </p:grpSpPr>
          <p:sp>
            <p:nvSpPr>
              <p:cNvPr id="7012" name="Google Shape;7012;p116"/>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13" name="Google Shape;7013;p116"/>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014" name="Google Shape;7014;p11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015" name="Google Shape;7015;p116"/>
            <p:cNvGrpSpPr/>
            <p:nvPr/>
          </p:nvGrpSpPr>
          <p:grpSpPr>
            <a:xfrm>
              <a:off x="4735" y="1325"/>
              <a:ext cx="586" cy="138"/>
              <a:chOff x="609" y="2566"/>
              <a:chExt cx="730" cy="138"/>
            </a:xfrm>
          </p:grpSpPr>
          <p:sp>
            <p:nvSpPr>
              <p:cNvPr id="7016" name="Google Shape;7016;p116"/>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17" name="Google Shape;7017;p116"/>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018" name="Google Shape;7018;p116"/>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19" name="Google Shape;7019;p11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20" name="Google Shape;7020;p11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21" name="Google Shape;7021;p116"/>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22" name="Google Shape;7022;p11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23" name="Google Shape;7023;p116"/>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24" name="Google Shape;7024;p116"/>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25" name="Google Shape;7025;p116"/>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26" name="Google Shape;7026;p116"/>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027" name="Google Shape;7027;p116"/>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28" name="Google Shape;7028;p116"/>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029" name="Google Shape;7029;p116"/>
          <p:cNvGrpSpPr/>
          <p:nvPr/>
        </p:nvGrpSpPr>
        <p:grpSpPr>
          <a:xfrm>
            <a:off x="585296" y="5655276"/>
            <a:ext cx="645431" cy="569172"/>
            <a:chOff x="-44" y="1473"/>
            <a:chExt cx="981" cy="1105"/>
          </a:xfrm>
        </p:grpSpPr>
        <p:pic>
          <p:nvPicPr>
            <p:cNvPr id="7030" name="Google Shape;7030;p116" descr="desktop_computer_stylized_medium"/>
            <p:cNvPicPr preferRelativeResize="0"/>
            <p:nvPr/>
          </p:nvPicPr>
          <p:blipFill rotWithShape="1">
            <a:blip r:embed="rId2"/>
            <a:srcRect/>
            <a:stretch>
              <a:fillRect/>
            </a:stretch>
          </p:blipFill>
          <p:spPr>
            <a:xfrm flipH="1">
              <a:off x="-44" y="1473"/>
              <a:ext cx="981" cy="1105"/>
            </a:xfrm>
            <a:prstGeom prst="rect">
              <a:avLst/>
            </a:prstGeom>
            <a:noFill/>
            <a:ln>
              <a:noFill/>
            </a:ln>
          </p:spPr>
        </p:pic>
        <p:sp>
          <p:nvSpPr>
            <p:cNvPr id="7031" name="Google Shape;7031;p1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032" name="Google Shape;7032;p116"/>
          <p:cNvGrpSpPr/>
          <p:nvPr/>
        </p:nvGrpSpPr>
        <p:grpSpPr>
          <a:xfrm>
            <a:off x="7141970" y="5736859"/>
            <a:ext cx="284691" cy="577481"/>
            <a:chOff x="4140" y="429"/>
            <a:chExt cx="1425" cy="2396"/>
          </a:xfrm>
        </p:grpSpPr>
        <p:sp>
          <p:nvSpPr>
            <p:cNvPr id="7033" name="Google Shape;7033;p11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34" name="Google Shape;7034;p116"/>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35" name="Google Shape;7035;p11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36" name="Google Shape;7036;p11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37" name="Google Shape;7037;p116"/>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038" name="Google Shape;7038;p116"/>
            <p:cNvGrpSpPr/>
            <p:nvPr/>
          </p:nvGrpSpPr>
          <p:grpSpPr>
            <a:xfrm>
              <a:off x="4745" y="670"/>
              <a:ext cx="586" cy="146"/>
              <a:chOff x="609" y="2570"/>
              <a:chExt cx="731" cy="140"/>
            </a:xfrm>
          </p:grpSpPr>
          <p:sp>
            <p:nvSpPr>
              <p:cNvPr id="7039" name="Google Shape;7039;p116"/>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40" name="Google Shape;7040;p116"/>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041" name="Google Shape;7041;p116"/>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042" name="Google Shape;7042;p116"/>
            <p:cNvGrpSpPr/>
            <p:nvPr/>
          </p:nvGrpSpPr>
          <p:grpSpPr>
            <a:xfrm>
              <a:off x="4745" y="998"/>
              <a:ext cx="586" cy="129"/>
              <a:chOff x="612" y="2572"/>
              <a:chExt cx="731" cy="134"/>
            </a:xfrm>
          </p:grpSpPr>
          <p:sp>
            <p:nvSpPr>
              <p:cNvPr id="7043" name="Google Shape;7043;p116"/>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44" name="Google Shape;7044;p116"/>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045" name="Google Shape;7045;p116"/>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46" name="Google Shape;7046;p116"/>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047" name="Google Shape;7047;p116"/>
            <p:cNvGrpSpPr/>
            <p:nvPr/>
          </p:nvGrpSpPr>
          <p:grpSpPr>
            <a:xfrm>
              <a:off x="4735" y="1627"/>
              <a:ext cx="586" cy="215"/>
              <a:chOff x="614" y="2568"/>
              <a:chExt cx="730" cy="198"/>
            </a:xfrm>
          </p:grpSpPr>
          <p:sp>
            <p:nvSpPr>
              <p:cNvPr id="7048" name="Google Shape;7048;p116"/>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49" name="Google Shape;7049;p116"/>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050" name="Google Shape;7050;p11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051" name="Google Shape;7051;p116"/>
            <p:cNvGrpSpPr/>
            <p:nvPr/>
          </p:nvGrpSpPr>
          <p:grpSpPr>
            <a:xfrm>
              <a:off x="4735" y="1325"/>
              <a:ext cx="586" cy="138"/>
              <a:chOff x="609" y="2566"/>
              <a:chExt cx="730" cy="138"/>
            </a:xfrm>
          </p:grpSpPr>
          <p:sp>
            <p:nvSpPr>
              <p:cNvPr id="7052" name="Google Shape;7052;p116"/>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53" name="Google Shape;7053;p116"/>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054" name="Google Shape;7054;p116"/>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55" name="Google Shape;7055;p11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56" name="Google Shape;7056;p11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57" name="Google Shape;7057;p116"/>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58" name="Google Shape;7058;p11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59" name="Google Shape;7059;p116"/>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60" name="Google Shape;7060;p116"/>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61" name="Google Shape;7061;p116"/>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62" name="Google Shape;7062;p116"/>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063" name="Google Shape;7063;p116"/>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64" name="Google Shape;7064;p116"/>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7065" name="Google Shape;7065;p116"/>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7066" name="Google Shape;7066;p116"/>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7067" name="Google Shape;7067;p116"/>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068" name="Google Shape;7068;p116"/>
          <p:cNvGrpSpPr/>
          <p:nvPr/>
        </p:nvGrpSpPr>
        <p:grpSpPr>
          <a:xfrm>
            <a:off x="2749090" y="3427413"/>
            <a:ext cx="2851610" cy="946150"/>
            <a:chOff x="2749090" y="3427413"/>
            <a:chExt cx="2851610" cy="946150"/>
          </a:xfrm>
        </p:grpSpPr>
        <p:sp>
          <p:nvSpPr>
            <p:cNvPr id="7069" name="Google Shape;7069;p116"/>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6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original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7070" name="Google Shape;7070;p116"/>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071" name="Google Shape;7071;p116"/>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7072" name="Google Shape;7072;p116"/>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73" name="Google Shape;7073;p116"/>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8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1400" b="0" i="0" u="none" strike="noStrike" cap="none">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original data, </a:t>
              </a:r>
              <a:r>
                <a:rPr lang="en-US" sz="1600" b="0" i="1" u="none" strike="noStrike" cap="none">
                  <a:solidFill>
                    <a:srgbClr val="C00000"/>
                  </a:solidFill>
                  <a:latin typeface="Arial" panose="020B0604020202020204"/>
                  <a:ea typeface="Arial" panose="020B0604020202020204"/>
                  <a:cs typeface="Arial" panose="020B0604020202020204"/>
                  <a:sym typeface="Arial" panose="020B0604020202020204"/>
                </a:rPr>
                <a:t>plus</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retransmitted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7074" name="Google Shape;7074;p116"/>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7075" name="Google Shape;7075;p116"/>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7076" name="Google Shape;7076;p116"/>
          <p:cNvGrpSpPr/>
          <p:nvPr/>
        </p:nvGrpSpPr>
        <p:grpSpPr>
          <a:xfrm>
            <a:off x="2913490" y="5218953"/>
            <a:ext cx="1938730" cy="1300181"/>
            <a:chOff x="2913490" y="5218953"/>
            <a:chExt cx="1938730" cy="1300181"/>
          </a:xfrm>
        </p:grpSpPr>
        <p:sp>
          <p:nvSpPr>
            <p:cNvPr id="7077" name="Google Shape;7077;p116"/>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panose="020B0604020202020204"/>
                <a:buNone/>
              </a:pPr>
              <a:r>
                <a:rPr lang="en-US" sz="1600" b="1" i="1" u="none" strike="noStrike" cap="none">
                  <a:solidFill>
                    <a:srgbClr val="C00000"/>
                  </a:solidFill>
                  <a:latin typeface="Arial" panose="020B0604020202020204"/>
                  <a:ea typeface="Arial" panose="020B0604020202020204"/>
                  <a:cs typeface="Arial" panose="020B0604020202020204"/>
                  <a:sym typeface="Arial" panose="020B0604020202020204"/>
                </a:rPr>
                <a:t>finite</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shared output link buffers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078" name="Google Shape;7078;p116"/>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7079" name="Google Shape;7079;p116"/>
            <p:cNvGrpSpPr/>
            <p:nvPr/>
          </p:nvGrpSpPr>
          <p:grpSpPr>
            <a:xfrm>
              <a:off x="4030362" y="5218953"/>
              <a:ext cx="821858" cy="355937"/>
              <a:chOff x="6859123" y="5156933"/>
              <a:chExt cx="456701" cy="226548"/>
            </a:xfrm>
          </p:grpSpPr>
          <p:sp>
            <p:nvSpPr>
              <p:cNvPr id="7080" name="Google Shape;7080;p116"/>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081" name="Google Shape;7081;p116"/>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2" name="Google Shape;7082;p116"/>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3" name="Google Shape;7083;p116"/>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4" name="Google Shape;7084;p116"/>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5" name="Google Shape;7085;p116"/>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6" name="Google Shape;7086;p116"/>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087" name="Google Shape;7087;p116"/>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7088" name="Google Shape;7088;p116"/>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089" name="Google Shape;7089;p116"/>
          <p:cNvGrpSpPr/>
          <p:nvPr/>
        </p:nvGrpSpPr>
        <p:grpSpPr>
          <a:xfrm>
            <a:off x="1586591" y="4743924"/>
            <a:ext cx="4913849" cy="1346072"/>
            <a:chOff x="5641439" y="2685215"/>
            <a:chExt cx="4000500" cy="1028700"/>
          </a:xfrm>
        </p:grpSpPr>
        <p:sp>
          <p:nvSpPr>
            <p:cNvPr id="7090" name="Google Shape;7090;p116"/>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91" name="Google Shape;7091;p116"/>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092" name="Google Shape;7092;p116"/>
          <p:cNvGrpSpPr/>
          <p:nvPr/>
        </p:nvGrpSpPr>
        <p:grpSpPr>
          <a:xfrm>
            <a:off x="3289650" y="5336775"/>
            <a:ext cx="2124396" cy="604097"/>
            <a:chOff x="3289650" y="5336775"/>
            <a:chExt cx="2124396" cy="604097"/>
          </a:xfrm>
        </p:grpSpPr>
        <p:sp>
          <p:nvSpPr>
            <p:cNvPr id="7093" name="Google Shape;7093;p116"/>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94" name="Google Shape;7094;p116"/>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095" name="Google Shape;7095;p116"/>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scenario 2</a:t>
            </a:r>
            <a:endParaRPr sz="4400" b="0"/>
          </a:p>
        </p:txBody>
      </p:sp>
      <p:sp>
        <p:nvSpPr>
          <p:cNvPr id="7096" name="Google Shape;7096;p116"/>
          <p:cNvSpPr/>
          <p:nvPr/>
        </p:nvSpPr>
        <p:spPr>
          <a:xfrm>
            <a:off x="2711450" y="3613150"/>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97" name="Google Shape;7097;p116"/>
          <p:cNvSpPr/>
          <p:nvPr/>
        </p:nvSpPr>
        <p:spPr>
          <a:xfrm>
            <a:off x="2381250" y="3846513"/>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098" name="Google Shape;7098;p116"/>
          <p:cNvSpPr txBox="1"/>
          <p:nvPr/>
        </p:nvSpPr>
        <p:spPr>
          <a:xfrm>
            <a:off x="1757363" y="3736975"/>
            <a:ext cx="6127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panose="020B0604020202020204"/>
              <a:buNone/>
            </a:pPr>
            <a:r>
              <a:rPr lang="en-US" sz="1600" b="0" i="0" u="none" strike="noStrike" cap="none">
                <a:solidFill>
                  <a:srgbClr val="006600"/>
                </a:solidFill>
                <a:latin typeface="Arial" panose="020B0604020202020204"/>
                <a:ea typeface="Arial" panose="020B0604020202020204"/>
                <a:cs typeface="Arial" panose="020B0604020202020204"/>
                <a:sym typeface="Arial" panose="020B0604020202020204"/>
              </a:rPr>
              <a:t>copy</a:t>
            </a:r>
            <a:endParaRPr lang="en-US" sz="1600" b="0" i="0" u="none" strike="noStrike" cap="none">
              <a:solidFill>
                <a:srgbClr val="006600"/>
              </a:solidFill>
              <a:latin typeface="Arial" panose="020B0604020202020204"/>
              <a:ea typeface="Arial" panose="020B0604020202020204"/>
              <a:cs typeface="Arial" panose="020B0604020202020204"/>
              <a:sym typeface="Arial" panose="020B0604020202020204"/>
            </a:endParaRPr>
          </a:p>
        </p:txBody>
      </p:sp>
      <p:sp>
        <p:nvSpPr>
          <p:cNvPr id="7099" name="Google Shape;7099;p116"/>
          <p:cNvSpPr txBox="1"/>
          <p:nvPr/>
        </p:nvSpPr>
        <p:spPr>
          <a:xfrm>
            <a:off x="3786188" y="4761119"/>
            <a:ext cx="1643062"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panose="020B0604020202020204"/>
              <a:buNone/>
            </a:pPr>
            <a:r>
              <a:rPr lang="en-US" sz="1600" b="0" i="1" u="none" strike="noStrike" cap="none">
                <a:solidFill>
                  <a:srgbClr val="006600"/>
                </a:solidFill>
                <a:latin typeface="Arial" panose="020B0604020202020204"/>
                <a:ea typeface="Arial" panose="020B0604020202020204"/>
                <a:cs typeface="Arial" panose="020B0604020202020204"/>
                <a:sym typeface="Arial" panose="020B0604020202020204"/>
              </a:rPr>
              <a:t>no buffer space!</a:t>
            </a:r>
            <a:endParaRPr lang="en-US" sz="1600" b="0" i="1" u="none" strike="noStrike" cap="none">
              <a:solidFill>
                <a:srgbClr val="006600"/>
              </a:solidFill>
              <a:latin typeface="Arial" panose="020B0604020202020204"/>
              <a:ea typeface="Arial" panose="020B0604020202020204"/>
              <a:cs typeface="Arial" panose="020B0604020202020204"/>
              <a:sym typeface="Arial" panose="020B0604020202020204"/>
            </a:endParaRPr>
          </a:p>
        </p:txBody>
      </p:sp>
      <p:sp>
        <p:nvSpPr>
          <p:cNvPr id="7100" name="Google Shape;7100;p116"/>
          <p:cNvSpPr txBox="1"/>
          <p:nvPr/>
        </p:nvSpPr>
        <p:spPr>
          <a:xfrm>
            <a:off x="600313" y="1223059"/>
            <a:ext cx="5915913" cy="2132179"/>
          </a:xfrm>
          <a:prstGeom prst="rect">
            <a:avLst/>
          </a:prstGeom>
          <a:noFill/>
          <a:ln>
            <a:noFill/>
          </a:ln>
        </p:spPr>
        <p:txBody>
          <a:bodyPr spcFirstLastPara="1" wrap="square" lIns="91425" tIns="45700" rIns="91425" bIns="45700" anchor="t" anchorCtr="0">
            <a:normAutofit fontScale="92500"/>
          </a:bodyPr>
          <a:lstStyle/>
          <a:p>
            <a:pPr marL="352425" marR="0" lvl="0" indent="-222250" algn="l" rtl="0">
              <a:lnSpc>
                <a:spcPct val="90000"/>
              </a:lnSpc>
              <a:spcBef>
                <a:spcPts val="0"/>
              </a:spcBef>
              <a:spcAft>
                <a:spcPts val="0"/>
              </a:spcAft>
              <a:buClr>
                <a:srgbClr val="0000A3"/>
              </a:buClr>
              <a:buSzPct val="100000"/>
              <a:buFont typeface="Noto Sans Symbols"/>
              <a:buNone/>
            </a:pPr>
            <a:r>
              <a:rPr lang="en-US" sz="3000" b="0" i="0" u="none" strike="noStrike" cap="none">
                <a:solidFill>
                  <a:srgbClr val="000099"/>
                </a:solidFill>
                <a:latin typeface="Calibri" panose="020F0502020204030204"/>
                <a:ea typeface="Calibri" panose="020F0502020204030204"/>
                <a:cs typeface="Calibri" panose="020F0502020204030204"/>
                <a:sym typeface="Calibri" panose="020F0502020204030204"/>
              </a:rPr>
              <a:t>Idealization: </a:t>
            </a:r>
            <a:r>
              <a:rPr lang="en-US" sz="3000" b="0" i="1" u="none" strike="noStrike" cap="none">
                <a:solidFill>
                  <a:srgbClr val="C00000"/>
                </a:solidFill>
                <a:latin typeface="Calibri" panose="020F0502020204030204"/>
                <a:ea typeface="Calibri" panose="020F0502020204030204"/>
                <a:cs typeface="Calibri" panose="020F0502020204030204"/>
                <a:sym typeface="Calibri" panose="020F0502020204030204"/>
              </a:rPr>
              <a:t>some </a:t>
            </a:r>
            <a:r>
              <a:rPr lang="en-US" sz="3000" b="0" i="0" u="none" strike="noStrike" cap="none">
                <a:solidFill>
                  <a:srgbClr val="000000"/>
                </a:solidFill>
                <a:latin typeface="Calibri" panose="020F0502020204030204"/>
                <a:ea typeface="Calibri" panose="020F0502020204030204"/>
                <a:cs typeface="Calibri" panose="020F0502020204030204"/>
                <a:sym typeface="Calibri" panose="020F0502020204030204"/>
              </a:rPr>
              <a:t>perfect knowledge</a:t>
            </a:r>
            <a:endParaRPr lang="en-US" sz="3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1000"/>
              </a:spcBef>
              <a:spcAft>
                <a:spcPts val="0"/>
              </a:spcAft>
              <a:buClr>
                <a:srgbClr val="0000A3"/>
              </a:buClr>
              <a:buSzPct val="1000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packets can be lost (dropped at router) due  to full buffers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1000"/>
              </a:spcBef>
              <a:spcAft>
                <a:spcPts val="0"/>
              </a:spcAft>
              <a:buClr>
                <a:srgbClr val="0000A3"/>
              </a:buClr>
              <a:buSzPct val="1000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knows when packet has been dropped: only resends if packet </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known</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be lost</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01" name="Google Shape;7101;p11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6"/>
                                        </p:tgtEl>
                                        <p:attrNameLst>
                                          <p:attrName>style.visibility</p:attrName>
                                        </p:attrNameLst>
                                      </p:cBhvr>
                                      <p:to>
                                        <p:strVal val="visible"/>
                                      </p:to>
                                    </p:set>
                                    <p:animEffect transition="in" filter="fade">
                                      <p:cBhvr>
                                        <p:cTn id="7" dur="500"/>
                                        <p:tgtEl>
                                          <p:spTgt spid="70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097"/>
                                        </p:tgtEl>
                                        <p:attrNameLst>
                                          <p:attrName>style.visibility</p:attrName>
                                        </p:attrNameLst>
                                      </p:cBhvr>
                                      <p:to>
                                        <p:strVal val="visible"/>
                                      </p:to>
                                    </p:set>
                                    <p:animEffect transition="in" filter="fade">
                                      <p:cBhvr>
                                        <p:cTn id="11" dur="500"/>
                                        <p:tgtEl>
                                          <p:spTgt spid="7097"/>
                                        </p:tgtEl>
                                      </p:cBhvr>
                                    </p:animEffect>
                                  </p:childTnLst>
                                </p:cTn>
                              </p:par>
                              <p:par>
                                <p:cTn id="12" presetID="10" presetClass="entr" presetSubtype="0" fill="hold" nodeType="withEffect">
                                  <p:stCondLst>
                                    <p:cond delay="0"/>
                                  </p:stCondLst>
                                  <p:childTnLst>
                                    <p:set>
                                      <p:cBhvr>
                                        <p:cTn id="13" dur="1" fill="hold">
                                          <p:stCondLst>
                                            <p:cond delay="0"/>
                                          </p:stCondLst>
                                        </p:cTn>
                                        <p:tgtEl>
                                          <p:spTgt spid="7098"/>
                                        </p:tgtEl>
                                        <p:attrNameLst>
                                          <p:attrName>style.visibility</p:attrName>
                                        </p:attrNameLst>
                                      </p:cBhvr>
                                      <p:to>
                                        <p:strVal val="visible"/>
                                      </p:to>
                                    </p:set>
                                    <p:animEffect transition="in" filter="fade">
                                      <p:cBhvr>
                                        <p:cTn id="14" dur="500"/>
                                        <p:tgtEl>
                                          <p:spTgt spid="7098"/>
                                        </p:tgtEl>
                                      </p:cBhvr>
                                    </p:animEffec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7098"/>
                                        </p:tgtEl>
                                      </p:cBhvr>
                                    </p:animEffect>
                                    <p:set>
                                      <p:cBhvr>
                                        <p:cTn id="18" dur="1" fill="hold">
                                          <p:stCondLst>
                                            <p:cond delay="500"/>
                                          </p:stCondLst>
                                        </p:cTn>
                                        <p:tgtEl>
                                          <p:spTgt spid="7098"/>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099"/>
                                        </p:tgtEl>
                                        <p:attrNameLst>
                                          <p:attrName>style.visibility</p:attrName>
                                        </p:attrNameLst>
                                      </p:cBhvr>
                                      <p:to>
                                        <p:strVal val="visible"/>
                                      </p:to>
                                    </p:set>
                                    <p:animEffect transition="in" filter="fade">
                                      <p:cBhvr>
                                        <p:cTn id="22" dur="500"/>
                                        <p:tgtEl>
                                          <p:spTgt spid="709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949"/>
                                        </p:tgtEl>
                                        <p:attrNameLst>
                                          <p:attrName>style.visibility</p:attrName>
                                        </p:attrNameLst>
                                      </p:cBhvr>
                                      <p:to>
                                        <p:strVal val="visible"/>
                                      </p:to>
                                    </p:set>
                                    <p:animEffect transition="in" filter="fade">
                                      <p:cBhvr>
                                        <p:cTn id="26" dur="500"/>
                                        <p:tgtEl>
                                          <p:spTgt spid="6949"/>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500"/>
                                        <p:tgtEl>
                                          <p:spTgt spid="7099"/>
                                        </p:tgtEl>
                                      </p:cBhvr>
                                    </p:animEffect>
                                    <p:set>
                                      <p:cBhvr>
                                        <p:cTn id="30" dur="1" fill="hold">
                                          <p:stCondLst>
                                            <p:cond delay="500"/>
                                          </p:stCondLst>
                                        </p:cTn>
                                        <p:tgtEl>
                                          <p:spTgt spid="7099"/>
                                        </p:tgtEl>
                                        <p:attrNameLst>
                                          <p:attrName>style.visibility</p:attrName>
                                        </p:attrNameLst>
                                      </p:cBhvr>
                                      <p:to>
                                        <p:strVal val="hidden"/>
                                      </p:to>
                                    </p:set>
                                  </p:childTnLst>
                                </p:cTn>
                              </p:par>
                            </p:childTnLst>
                          </p:cTn>
                        </p:par>
                        <p:par>
                          <p:cTn id="31" fill="hold">
                            <p:stCondLst>
                              <p:cond delay="3000"/>
                            </p:stCondLst>
                            <p:childTnLst>
                              <p:par>
                                <p:cTn id="32" presetID="10" presetClass="exit" presetSubtype="0" fill="hold" nodeType="afterEffect">
                                  <p:stCondLst>
                                    <p:cond delay="0"/>
                                  </p:stCondLst>
                                  <p:childTnLst>
                                    <p:animEffect transition="out" filter="fade">
                                      <p:cBhvr>
                                        <p:cTn id="33" dur="500"/>
                                        <p:tgtEl>
                                          <p:spTgt spid="7096"/>
                                        </p:tgtEl>
                                      </p:cBhvr>
                                    </p:animEffect>
                                    <p:set>
                                      <p:cBhvr>
                                        <p:cTn id="34" dur="1" fill="hold">
                                          <p:stCondLst>
                                            <p:cond delay="500"/>
                                          </p:stCondLst>
                                        </p:cTn>
                                        <p:tgtEl>
                                          <p:spTgt spid="70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106"/>
        <p:cNvGrpSpPr/>
        <p:nvPr/>
      </p:nvGrpSpPr>
      <p:grpSpPr>
        <a:xfrm>
          <a:off x="0" y="0"/>
          <a:ext cx="0" cy="0"/>
          <a:chOff x="0" y="0"/>
          <a:chExt cx="0" cy="0"/>
        </a:xfrm>
      </p:grpSpPr>
      <p:sp>
        <p:nvSpPr>
          <p:cNvPr id="7107" name="Google Shape;7107;p117"/>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08" name="Google Shape;7108;p117"/>
          <p:cNvGrpSpPr/>
          <p:nvPr/>
        </p:nvGrpSpPr>
        <p:grpSpPr>
          <a:xfrm>
            <a:off x="6249435" y="5024056"/>
            <a:ext cx="720732" cy="1182930"/>
            <a:chOff x="10910965" y="2513124"/>
            <a:chExt cx="586768" cy="904023"/>
          </a:xfrm>
        </p:grpSpPr>
        <p:sp>
          <p:nvSpPr>
            <p:cNvPr id="7109" name="Google Shape;7109;p117"/>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110" name="Google Shape;7110;p117"/>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1" name="Google Shape;7111;p117"/>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2" name="Google Shape;7112;p117"/>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3" name="Google Shape;7113;p117"/>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114" name="Google Shape;7114;p117"/>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15" name="Google Shape;7115;p117"/>
          <p:cNvGrpSpPr/>
          <p:nvPr/>
        </p:nvGrpSpPr>
        <p:grpSpPr>
          <a:xfrm>
            <a:off x="1278678" y="4683698"/>
            <a:ext cx="720732" cy="1182930"/>
            <a:chOff x="10910965" y="2513124"/>
            <a:chExt cx="586768" cy="904023"/>
          </a:xfrm>
        </p:grpSpPr>
        <p:sp>
          <p:nvSpPr>
            <p:cNvPr id="7116" name="Google Shape;7116;p117"/>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117" name="Google Shape;7117;p117"/>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8" name="Google Shape;7118;p117"/>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19" name="Google Shape;7119;p117"/>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20" name="Google Shape;7120;p117"/>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121" name="Google Shape;7121;p117"/>
          <p:cNvGrpSpPr/>
          <p:nvPr/>
        </p:nvGrpSpPr>
        <p:grpSpPr>
          <a:xfrm>
            <a:off x="2355044" y="3521091"/>
            <a:ext cx="720732" cy="1182930"/>
            <a:chOff x="10910965" y="2513124"/>
            <a:chExt cx="586768" cy="904023"/>
          </a:xfrm>
        </p:grpSpPr>
        <p:sp>
          <p:nvSpPr>
            <p:cNvPr id="7122" name="Google Shape;7122;p117"/>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123" name="Google Shape;7123;p117"/>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24" name="Google Shape;7124;p117"/>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25" name="Google Shape;7125;p117"/>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26" name="Google Shape;7126;p117"/>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127" name="Google Shape;7127;p117"/>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28" name="Google Shape;7128;p117"/>
          <p:cNvGrpSpPr/>
          <p:nvPr/>
        </p:nvGrpSpPr>
        <p:grpSpPr>
          <a:xfrm>
            <a:off x="6698918" y="3667889"/>
            <a:ext cx="720732" cy="1182930"/>
            <a:chOff x="10910965" y="2513124"/>
            <a:chExt cx="586768" cy="904023"/>
          </a:xfrm>
        </p:grpSpPr>
        <p:sp>
          <p:nvSpPr>
            <p:cNvPr id="7129" name="Google Shape;7129;p117"/>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130" name="Google Shape;7130;p117"/>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31" name="Google Shape;7131;p117"/>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32" name="Google Shape;7132;p117"/>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133" name="Google Shape;7133;p117"/>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134" name="Google Shape;7134;p117"/>
          <p:cNvGrpSpPr/>
          <p:nvPr/>
        </p:nvGrpSpPr>
        <p:grpSpPr>
          <a:xfrm>
            <a:off x="3770696" y="5033645"/>
            <a:ext cx="1286871" cy="734927"/>
            <a:chOff x="7493876" y="2774731"/>
            <a:chExt cx="1481958" cy="894622"/>
          </a:xfrm>
        </p:grpSpPr>
        <p:sp>
          <p:nvSpPr>
            <p:cNvPr id="7135" name="Google Shape;7135;p11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136" name="Google Shape;7136;p11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137" name="Google Shape;7137;p117"/>
            <p:cNvGrpSpPr/>
            <p:nvPr/>
          </p:nvGrpSpPr>
          <p:grpSpPr>
            <a:xfrm>
              <a:off x="7713663" y="2848339"/>
              <a:ext cx="1042107" cy="425543"/>
              <a:chOff x="7786941" y="2884917"/>
              <a:chExt cx="897649" cy="353919"/>
            </a:xfrm>
          </p:grpSpPr>
          <p:sp>
            <p:nvSpPr>
              <p:cNvPr id="7138" name="Google Shape;7138;p11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139" name="Google Shape;7139;p11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140" name="Google Shape;7140;p11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141" name="Google Shape;7141;p11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7142" name="Google Shape;7142;p117"/>
          <p:cNvGrpSpPr/>
          <p:nvPr/>
        </p:nvGrpSpPr>
        <p:grpSpPr>
          <a:xfrm>
            <a:off x="1317421" y="3877120"/>
            <a:ext cx="645431" cy="569172"/>
            <a:chOff x="-44" y="1473"/>
            <a:chExt cx="981" cy="1105"/>
          </a:xfrm>
        </p:grpSpPr>
        <p:pic>
          <p:nvPicPr>
            <p:cNvPr id="7143" name="Google Shape;7143;p11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7144" name="Google Shape;7144;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145" name="Google Shape;7145;p117"/>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146" name="Google Shape;7146;p117"/>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7147" name="Google Shape;7147;p117"/>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panose="020B0604020202020204"/>
              <a:buNone/>
            </a:pP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Host A</a:t>
            </a:r>
            <a:endParaRPr sz="40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7148" name="Google Shape;7148;p117"/>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panose="020B0604020202020204"/>
              <a:buNone/>
            </a:pPr>
            <a:r>
              <a:rPr lang="en-US" sz="1600" b="0" i="0" u="none" strike="noStrike" cap="none">
                <a:solidFill>
                  <a:srgbClr val="0013A3"/>
                </a:solidFill>
                <a:latin typeface="Arial" panose="020B0604020202020204"/>
                <a:ea typeface="Arial" panose="020B0604020202020204"/>
                <a:cs typeface="Arial" panose="020B0604020202020204"/>
                <a:sym typeface="Arial" panose="020B0604020202020204"/>
              </a:rPr>
              <a:t>Host B</a:t>
            </a:r>
            <a:endParaRPr sz="4000" b="0" i="0" u="none" strike="noStrike" cap="none">
              <a:solidFill>
                <a:srgbClr val="0013A3"/>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7149" name="Google Shape;7149;p117"/>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7150" name="Google Shape;7150;p117"/>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7151" name="Google Shape;7151;p117"/>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7152" name="Google Shape;7152;p117"/>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153" name="Google Shape;7153;p117"/>
          <p:cNvGrpSpPr/>
          <p:nvPr/>
        </p:nvGrpSpPr>
        <p:grpSpPr>
          <a:xfrm>
            <a:off x="7531958" y="4473878"/>
            <a:ext cx="284691" cy="577481"/>
            <a:chOff x="4140" y="429"/>
            <a:chExt cx="1425" cy="2396"/>
          </a:xfrm>
        </p:grpSpPr>
        <p:sp>
          <p:nvSpPr>
            <p:cNvPr id="7154" name="Google Shape;7154;p11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55" name="Google Shape;7155;p117"/>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56" name="Google Shape;7156;p11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57" name="Google Shape;7157;p11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58" name="Google Shape;7158;p117"/>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59" name="Google Shape;7159;p117"/>
            <p:cNvGrpSpPr/>
            <p:nvPr/>
          </p:nvGrpSpPr>
          <p:grpSpPr>
            <a:xfrm>
              <a:off x="4745" y="670"/>
              <a:ext cx="586" cy="146"/>
              <a:chOff x="609" y="2570"/>
              <a:chExt cx="731" cy="140"/>
            </a:xfrm>
          </p:grpSpPr>
          <p:sp>
            <p:nvSpPr>
              <p:cNvPr id="7160" name="Google Shape;7160;p117"/>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61" name="Google Shape;7161;p117"/>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162" name="Google Shape;7162;p117"/>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63" name="Google Shape;7163;p117"/>
            <p:cNvGrpSpPr/>
            <p:nvPr/>
          </p:nvGrpSpPr>
          <p:grpSpPr>
            <a:xfrm>
              <a:off x="4745" y="998"/>
              <a:ext cx="586" cy="129"/>
              <a:chOff x="612" y="2572"/>
              <a:chExt cx="731" cy="134"/>
            </a:xfrm>
          </p:grpSpPr>
          <p:sp>
            <p:nvSpPr>
              <p:cNvPr id="7164" name="Google Shape;7164;p117"/>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65" name="Google Shape;7165;p117"/>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166" name="Google Shape;7166;p117"/>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67" name="Google Shape;7167;p117"/>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68" name="Google Shape;7168;p117"/>
            <p:cNvGrpSpPr/>
            <p:nvPr/>
          </p:nvGrpSpPr>
          <p:grpSpPr>
            <a:xfrm>
              <a:off x="4735" y="1627"/>
              <a:ext cx="586" cy="215"/>
              <a:chOff x="614" y="2568"/>
              <a:chExt cx="730" cy="198"/>
            </a:xfrm>
          </p:grpSpPr>
          <p:sp>
            <p:nvSpPr>
              <p:cNvPr id="7169" name="Google Shape;7169;p117"/>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70" name="Google Shape;7170;p117"/>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171" name="Google Shape;7171;p11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72" name="Google Shape;7172;p117"/>
            <p:cNvGrpSpPr/>
            <p:nvPr/>
          </p:nvGrpSpPr>
          <p:grpSpPr>
            <a:xfrm>
              <a:off x="4735" y="1325"/>
              <a:ext cx="586" cy="138"/>
              <a:chOff x="609" y="2566"/>
              <a:chExt cx="730" cy="138"/>
            </a:xfrm>
          </p:grpSpPr>
          <p:sp>
            <p:nvSpPr>
              <p:cNvPr id="7173" name="Google Shape;7173;p117"/>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74" name="Google Shape;7174;p117"/>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175" name="Google Shape;7175;p117"/>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76" name="Google Shape;7176;p11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77" name="Google Shape;7177;p11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78" name="Google Shape;7178;p117"/>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79" name="Google Shape;7179;p11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80" name="Google Shape;7180;p117"/>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81" name="Google Shape;7181;p117"/>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82" name="Google Shape;7182;p117"/>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83" name="Google Shape;7183;p117"/>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184" name="Google Shape;7184;p117"/>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85" name="Google Shape;7185;p117"/>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186" name="Google Shape;7186;p117"/>
          <p:cNvGrpSpPr/>
          <p:nvPr/>
        </p:nvGrpSpPr>
        <p:grpSpPr>
          <a:xfrm>
            <a:off x="585296" y="5655276"/>
            <a:ext cx="645431" cy="569172"/>
            <a:chOff x="-44" y="1473"/>
            <a:chExt cx="981" cy="1105"/>
          </a:xfrm>
        </p:grpSpPr>
        <p:pic>
          <p:nvPicPr>
            <p:cNvPr id="7187" name="Google Shape;7187;p11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7188" name="Google Shape;7188;p1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189" name="Google Shape;7189;p117"/>
          <p:cNvGrpSpPr/>
          <p:nvPr/>
        </p:nvGrpSpPr>
        <p:grpSpPr>
          <a:xfrm>
            <a:off x="7141970" y="5736859"/>
            <a:ext cx="284691" cy="577481"/>
            <a:chOff x="4140" y="429"/>
            <a:chExt cx="1425" cy="2396"/>
          </a:xfrm>
        </p:grpSpPr>
        <p:sp>
          <p:nvSpPr>
            <p:cNvPr id="7190" name="Google Shape;7190;p11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91" name="Google Shape;7191;p117"/>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92" name="Google Shape;7192;p11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93" name="Google Shape;7193;p11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94" name="Google Shape;7194;p117"/>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95" name="Google Shape;7195;p117"/>
            <p:cNvGrpSpPr/>
            <p:nvPr/>
          </p:nvGrpSpPr>
          <p:grpSpPr>
            <a:xfrm>
              <a:off x="4745" y="670"/>
              <a:ext cx="586" cy="146"/>
              <a:chOff x="609" y="2570"/>
              <a:chExt cx="731" cy="140"/>
            </a:xfrm>
          </p:grpSpPr>
          <p:sp>
            <p:nvSpPr>
              <p:cNvPr id="7196" name="Google Shape;7196;p117"/>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97" name="Google Shape;7197;p117"/>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198" name="Google Shape;7198;p117"/>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99" name="Google Shape;7199;p117"/>
            <p:cNvGrpSpPr/>
            <p:nvPr/>
          </p:nvGrpSpPr>
          <p:grpSpPr>
            <a:xfrm>
              <a:off x="4745" y="998"/>
              <a:ext cx="586" cy="129"/>
              <a:chOff x="612" y="2572"/>
              <a:chExt cx="731" cy="134"/>
            </a:xfrm>
          </p:grpSpPr>
          <p:sp>
            <p:nvSpPr>
              <p:cNvPr id="7200" name="Google Shape;7200;p117"/>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01" name="Google Shape;7201;p117"/>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202" name="Google Shape;7202;p117"/>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03" name="Google Shape;7203;p117"/>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204" name="Google Shape;7204;p117"/>
            <p:cNvGrpSpPr/>
            <p:nvPr/>
          </p:nvGrpSpPr>
          <p:grpSpPr>
            <a:xfrm>
              <a:off x="4735" y="1627"/>
              <a:ext cx="586" cy="215"/>
              <a:chOff x="614" y="2568"/>
              <a:chExt cx="730" cy="198"/>
            </a:xfrm>
          </p:grpSpPr>
          <p:sp>
            <p:nvSpPr>
              <p:cNvPr id="7205" name="Google Shape;7205;p117"/>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06" name="Google Shape;7206;p117"/>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207" name="Google Shape;7207;p11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208" name="Google Shape;7208;p117"/>
            <p:cNvGrpSpPr/>
            <p:nvPr/>
          </p:nvGrpSpPr>
          <p:grpSpPr>
            <a:xfrm>
              <a:off x="4735" y="1325"/>
              <a:ext cx="586" cy="138"/>
              <a:chOff x="609" y="2566"/>
              <a:chExt cx="730" cy="138"/>
            </a:xfrm>
          </p:grpSpPr>
          <p:sp>
            <p:nvSpPr>
              <p:cNvPr id="7209" name="Google Shape;7209;p117"/>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0" name="Google Shape;7210;p117"/>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211" name="Google Shape;7211;p117"/>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2" name="Google Shape;7212;p11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3" name="Google Shape;7213;p11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4" name="Google Shape;7214;p117"/>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5" name="Google Shape;7215;p11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6" name="Google Shape;7216;p117"/>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7" name="Google Shape;7217;p117"/>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8" name="Google Shape;7218;p117"/>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9" name="Google Shape;7219;p117"/>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220" name="Google Shape;7220;p117"/>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21" name="Google Shape;7221;p117"/>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7222" name="Google Shape;7222;p117"/>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7223" name="Google Shape;7223;p117"/>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7224" name="Google Shape;7224;p117"/>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225" name="Google Shape;7225;p117"/>
          <p:cNvGrpSpPr/>
          <p:nvPr/>
        </p:nvGrpSpPr>
        <p:grpSpPr>
          <a:xfrm>
            <a:off x="2749090" y="3427413"/>
            <a:ext cx="2851610" cy="946150"/>
            <a:chOff x="2749090" y="3427413"/>
            <a:chExt cx="2851610" cy="946150"/>
          </a:xfrm>
        </p:grpSpPr>
        <p:sp>
          <p:nvSpPr>
            <p:cNvPr id="7226" name="Google Shape;7226;p117"/>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6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original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7227" name="Google Shape;7227;p117"/>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228" name="Google Shape;7228;p117"/>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7229" name="Google Shape;7229;p117"/>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30" name="Google Shape;7230;p117"/>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8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1400" b="0" i="0" u="none" strike="noStrike" cap="none">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original data, </a:t>
              </a:r>
              <a:r>
                <a:rPr lang="en-US" sz="1600" b="0" i="1" u="none" strike="noStrike" cap="none">
                  <a:solidFill>
                    <a:srgbClr val="C00000"/>
                  </a:solidFill>
                  <a:latin typeface="Arial" panose="020B0604020202020204"/>
                  <a:ea typeface="Arial" panose="020B0604020202020204"/>
                  <a:cs typeface="Arial" panose="020B0604020202020204"/>
                  <a:sym typeface="Arial" panose="020B0604020202020204"/>
                </a:rPr>
                <a:t>plus</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retransmitted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7231" name="Google Shape;7231;p117"/>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7232" name="Google Shape;7232;p117"/>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7233" name="Google Shape;7233;p117"/>
          <p:cNvGrpSpPr/>
          <p:nvPr/>
        </p:nvGrpSpPr>
        <p:grpSpPr>
          <a:xfrm>
            <a:off x="2913490" y="5218953"/>
            <a:ext cx="1938730" cy="1300181"/>
            <a:chOff x="2913490" y="5218953"/>
            <a:chExt cx="1938730" cy="1300181"/>
          </a:xfrm>
        </p:grpSpPr>
        <p:sp>
          <p:nvSpPr>
            <p:cNvPr id="7234" name="Google Shape;7234;p117"/>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panose="020B0604020202020204"/>
                <a:buNone/>
              </a:pPr>
              <a:r>
                <a:rPr lang="en-US" sz="1600" b="1" i="1" u="none" strike="noStrike" cap="none">
                  <a:solidFill>
                    <a:srgbClr val="C00000"/>
                  </a:solidFill>
                  <a:latin typeface="Arial" panose="020B0604020202020204"/>
                  <a:ea typeface="Arial" panose="020B0604020202020204"/>
                  <a:cs typeface="Arial" panose="020B0604020202020204"/>
                  <a:sym typeface="Arial" panose="020B0604020202020204"/>
                </a:rPr>
                <a:t>finite</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shared output link buffers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235" name="Google Shape;7235;p117"/>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7236" name="Google Shape;7236;p117"/>
            <p:cNvGrpSpPr/>
            <p:nvPr/>
          </p:nvGrpSpPr>
          <p:grpSpPr>
            <a:xfrm>
              <a:off x="4030362" y="5218953"/>
              <a:ext cx="821858" cy="355937"/>
              <a:chOff x="6859123" y="5156933"/>
              <a:chExt cx="456701" cy="226548"/>
            </a:xfrm>
          </p:grpSpPr>
          <p:sp>
            <p:nvSpPr>
              <p:cNvPr id="7237" name="Google Shape;7237;p117"/>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238" name="Google Shape;7238;p117"/>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39" name="Google Shape;7239;p117"/>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0" name="Google Shape;7240;p117"/>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1" name="Google Shape;7241;p117"/>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2" name="Google Shape;7242;p117"/>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3" name="Google Shape;7243;p117"/>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244" name="Google Shape;7244;p117"/>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7245" name="Google Shape;7245;p117"/>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246" name="Google Shape;7246;p117"/>
          <p:cNvGrpSpPr/>
          <p:nvPr/>
        </p:nvGrpSpPr>
        <p:grpSpPr>
          <a:xfrm>
            <a:off x="1586591" y="4743924"/>
            <a:ext cx="4913849" cy="1346072"/>
            <a:chOff x="5641439" y="2685215"/>
            <a:chExt cx="4000500" cy="1028700"/>
          </a:xfrm>
        </p:grpSpPr>
        <p:sp>
          <p:nvSpPr>
            <p:cNvPr id="7247" name="Google Shape;7247;p117"/>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48" name="Google Shape;7248;p117"/>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249" name="Google Shape;7249;p117"/>
          <p:cNvGrpSpPr/>
          <p:nvPr/>
        </p:nvGrpSpPr>
        <p:grpSpPr>
          <a:xfrm>
            <a:off x="3289650" y="5336775"/>
            <a:ext cx="2124396" cy="604097"/>
            <a:chOff x="3289650" y="5336775"/>
            <a:chExt cx="2124396" cy="604097"/>
          </a:xfrm>
        </p:grpSpPr>
        <p:sp>
          <p:nvSpPr>
            <p:cNvPr id="7250" name="Google Shape;7250;p117"/>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1" name="Google Shape;7251;p117"/>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252" name="Google Shape;7252;p117"/>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scenario 2</a:t>
            </a:r>
            <a:endParaRPr sz="4400" b="0"/>
          </a:p>
        </p:txBody>
      </p:sp>
      <p:sp>
        <p:nvSpPr>
          <p:cNvPr id="7253" name="Google Shape;7253;p117"/>
          <p:cNvSpPr/>
          <p:nvPr/>
        </p:nvSpPr>
        <p:spPr>
          <a:xfrm>
            <a:off x="2381250" y="3846513"/>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54" name="Google Shape;7254;p117"/>
          <p:cNvSpPr txBox="1"/>
          <p:nvPr/>
        </p:nvSpPr>
        <p:spPr>
          <a:xfrm>
            <a:off x="3725863" y="4761119"/>
            <a:ext cx="17684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panose="020B0604020202020204"/>
              <a:buNone/>
            </a:pPr>
            <a:r>
              <a:rPr lang="en-US" sz="1600" b="0" i="1" u="none" strike="noStrike" cap="none">
                <a:solidFill>
                  <a:srgbClr val="006600"/>
                </a:solidFill>
                <a:latin typeface="Arial" panose="020B0604020202020204"/>
                <a:ea typeface="Arial" panose="020B0604020202020204"/>
                <a:cs typeface="Arial" panose="020B0604020202020204"/>
                <a:sym typeface="Arial" panose="020B0604020202020204"/>
              </a:rPr>
              <a:t>free buffer space!</a:t>
            </a:r>
            <a:endParaRPr lang="en-US" sz="1600" b="0" i="1" u="none" strike="noStrike" cap="none">
              <a:solidFill>
                <a:srgbClr val="006600"/>
              </a:solidFill>
              <a:latin typeface="Arial" panose="020B0604020202020204"/>
              <a:ea typeface="Arial" panose="020B0604020202020204"/>
              <a:cs typeface="Arial" panose="020B0604020202020204"/>
              <a:sym typeface="Arial" panose="020B0604020202020204"/>
            </a:endParaRPr>
          </a:p>
        </p:txBody>
      </p:sp>
      <p:sp>
        <p:nvSpPr>
          <p:cNvPr id="7255" name="Google Shape;7255;p117"/>
          <p:cNvSpPr/>
          <p:nvPr/>
        </p:nvSpPr>
        <p:spPr>
          <a:xfrm>
            <a:off x="2381250" y="3844925"/>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56" name="Google Shape;7256;p117"/>
          <p:cNvSpPr txBox="1"/>
          <p:nvPr/>
        </p:nvSpPr>
        <p:spPr>
          <a:xfrm>
            <a:off x="600313" y="1223059"/>
            <a:ext cx="5915913" cy="2132179"/>
          </a:xfrm>
          <a:prstGeom prst="rect">
            <a:avLst/>
          </a:prstGeom>
          <a:noFill/>
          <a:ln>
            <a:noFill/>
          </a:ln>
        </p:spPr>
        <p:txBody>
          <a:bodyPr spcFirstLastPara="1" wrap="square" lIns="91425" tIns="45700" rIns="91425" bIns="45700" anchor="t" anchorCtr="0">
            <a:normAutofit fontScale="92500"/>
          </a:bodyPr>
          <a:lstStyle/>
          <a:p>
            <a:pPr marL="352425" marR="0" lvl="0" indent="-222250" algn="l" rtl="0">
              <a:lnSpc>
                <a:spcPct val="90000"/>
              </a:lnSpc>
              <a:spcBef>
                <a:spcPts val="0"/>
              </a:spcBef>
              <a:spcAft>
                <a:spcPts val="0"/>
              </a:spcAft>
              <a:buClr>
                <a:srgbClr val="0000A3"/>
              </a:buClr>
              <a:buSzPct val="100000"/>
              <a:buFont typeface="Noto Sans Symbols"/>
              <a:buNone/>
            </a:pPr>
            <a:r>
              <a:rPr lang="en-US" sz="3000" b="0" i="0" u="none" strike="noStrike" cap="none">
                <a:solidFill>
                  <a:srgbClr val="000099"/>
                </a:solidFill>
                <a:latin typeface="Calibri" panose="020F0502020204030204"/>
                <a:ea typeface="Calibri" panose="020F0502020204030204"/>
                <a:cs typeface="Calibri" panose="020F0502020204030204"/>
                <a:sym typeface="Calibri" panose="020F0502020204030204"/>
              </a:rPr>
              <a:t>Idealization: </a:t>
            </a:r>
            <a:r>
              <a:rPr lang="en-US" sz="3000" b="0" i="1" u="none" strike="noStrike" cap="none">
                <a:solidFill>
                  <a:srgbClr val="C00000"/>
                </a:solidFill>
                <a:latin typeface="Calibri" panose="020F0502020204030204"/>
                <a:ea typeface="Calibri" panose="020F0502020204030204"/>
                <a:cs typeface="Calibri" panose="020F0502020204030204"/>
                <a:sym typeface="Calibri" panose="020F0502020204030204"/>
              </a:rPr>
              <a:t>some </a:t>
            </a:r>
            <a:r>
              <a:rPr lang="en-US" sz="3000" b="0" i="0" u="none" strike="noStrike" cap="none">
                <a:solidFill>
                  <a:srgbClr val="C00000"/>
                </a:solidFill>
                <a:latin typeface="Calibri" panose="020F0502020204030204"/>
                <a:ea typeface="Calibri" panose="020F0502020204030204"/>
                <a:cs typeface="Calibri" panose="020F0502020204030204"/>
                <a:sym typeface="Calibri" panose="020F0502020204030204"/>
              </a:rPr>
              <a:t>perfect knowledge</a:t>
            </a:r>
            <a:endParaRPr lang="en-US" sz="30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1000"/>
              </a:spcBef>
              <a:spcAft>
                <a:spcPts val="0"/>
              </a:spcAft>
              <a:buClr>
                <a:srgbClr val="0000A3"/>
              </a:buClr>
              <a:buSzPct val="1000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packets can be lost (dropped at router) due  to full buffers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1000"/>
              </a:spcBef>
              <a:spcAft>
                <a:spcPts val="0"/>
              </a:spcAft>
              <a:buClr>
                <a:srgbClr val="0000A3"/>
              </a:buClr>
              <a:buSzPct val="1000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knows when packet has been dropped: only resends if packet </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known</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be lost</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257" name="Google Shape;7257;p117"/>
          <p:cNvGrpSpPr/>
          <p:nvPr/>
        </p:nvGrpSpPr>
        <p:grpSpPr>
          <a:xfrm>
            <a:off x="10039611" y="1993407"/>
            <a:ext cx="1866837" cy="1277498"/>
            <a:chOff x="10039611" y="1800903"/>
            <a:chExt cx="1866837" cy="1277498"/>
          </a:xfrm>
        </p:grpSpPr>
        <p:sp>
          <p:nvSpPr>
            <p:cNvPr id="7258" name="Google Shape;7258;p117"/>
            <p:cNvSpPr txBox="1"/>
            <p:nvPr/>
          </p:nvSpPr>
          <p:spPr>
            <a:xfrm>
              <a:off x="10188717" y="2099672"/>
              <a:ext cx="1717731" cy="97872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when sending at R/2, some packets are needed retransmissions</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7259" name="Google Shape;7259;p117"/>
            <p:cNvCxnSpPr/>
            <p:nvPr/>
          </p:nvCxnSpPr>
          <p:spPr>
            <a:xfrm rot="10800000">
              <a:off x="10039611" y="1800903"/>
              <a:ext cx="423050" cy="355155"/>
            </a:xfrm>
            <a:prstGeom prst="straightConnector1">
              <a:avLst/>
            </a:prstGeom>
            <a:noFill/>
            <a:ln w="9525" cap="flat" cmpd="sng">
              <a:solidFill>
                <a:schemeClr val="dk1"/>
              </a:solidFill>
              <a:prstDash val="solid"/>
              <a:round/>
              <a:headEnd type="none" w="med" len="med"/>
              <a:tailEnd type="triangle" w="med" len="med"/>
            </a:ln>
          </p:spPr>
        </p:cxnSp>
      </p:grpSp>
      <p:grpSp>
        <p:nvGrpSpPr>
          <p:cNvPr id="7260" name="Google Shape;7260;p117"/>
          <p:cNvGrpSpPr/>
          <p:nvPr/>
        </p:nvGrpSpPr>
        <p:grpSpPr>
          <a:xfrm>
            <a:off x="7361453" y="1392684"/>
            <a:ext cx="3100386" cy="2791471"/>
            <a:chOff x="10662918" y="1488938"/>
            <a:chExt cx="3100386" cy="2791471"/>
          </a:xfrm>
        </p:grpSpPr>
        <p:sp>
          <p:nvSpPr>
            <p:cNvPr id="7261" name="Google Shape;7261;p117"/>
            <p:cNvSpPr/>
            <p:nvPr/>
          </p:nvSpPr>
          <p:spPr>
            <a:xfrm>
              <a:off x="11260180" y="2035401"/>
              <a:ext cx="2024019" cy="1604948"/>
            </a:xfrm>
            <a:custGeom>
              <a:avLst/>
              <a:gdLst/>
              <a:ahLst/>
              <a:cxnLst/>
              <a:rect l="l" t="t" r="r" b="b"/>
              <a:pathLst>
                <a:path w="10000" h="10000" extrusionOk="0">
                  <a:moveTo>
                    <a:pt x="0" y="10000"/>
                  </a:moveTo>
                  <a:cubicBezTo>
                    <a:pt x="1268" y="8586"/>
                    <a:pt x="-125" y="9688"/>
                    <a:pt x="7233" y="1532"/>
                  </a:cubicBezTo>
                  <a:cubicBezTo>
                    <a:pt x="7865" y="929"/>
                    <a:pt x="8381" y="338"/>
                    <a:pt x="1000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262" name="Google Shape;7262;p117"/>
            <p:cNvGrpSpPr/>
            <p:nvPr/>
          </p:nvGrpSpPr>
          <p:grpSpPr>
            <a:xfrm>
              <a:off x="12077700" y="3606746"/>
              <a:ext cx="458788" cy="400051"/>
              <a:chOff x="3583" y="1761"/>
              <a:chExt cx="289" cy="252"/>
            </a:xfrm>
          </p:grpSpPr>
          <p:sp>
            <p:nvSpPr>
              <p:cNvPr id="7263" name="Google Shape;7263;p117"/>
              <p:cNvSpPr txBox="1"/>
              <p:nvPr/>
            </p:nvSpPr>
            <p:spPr>
              <a:xfrm>
                <a:off x="3583" y="1761"/>
                <a:ext cx="289"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a:t>
                </a:r>
                <a:endParaRPr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264" name="Google Shape;7264;p117"/>
              <p:cNvCxnSpPr/>
              <p:nvPr/>
            </p:nvCxnSpPr>
            <p:spPr>
              <a:xfrm rot="10800000" flipH="1">
                <a:off x="3726" y="1834"/>
                <a:ext cx="24" cy="24"/>
              </a:xfrm>
              <a:prstGeom prst="straightConnector1">
                <a:avLst/>
              </a:prstGeom>
              <a:noFill/>
              <a:ln w="19050" cap="flat" cmpd="sng">
                <a:solidFill>
                  <a:schemeClr val="dk1"/>
                </a:solidFill>
                <a:prstDash val="solid"/>
                <a:round/>
                <a:headEnd type="none" w="med" len="med"/>
                <a:tailEnd type="none" w="med" len="med"/>
              </a:ln>
            </p:spPr>
          </p:cxnSp>
        </p:grpSp>
        <p:cxnSp>
          <p:nvCxnSpPr>
            <p:cNvPr id="7265" name="Google Shape;7265;p117"/>
            <p:cNvCxnSpPr/>
            <p:nvPr/>
          </p:nvCxnSpPr>
          <p:spPr>
            <a:xfrm>
              <a:off x="11267134" y="1488938"/>
              <a:ext cx="0" cy="2159048"/>
            </a:xfrm>
            <a:prstGeom prst="straightConnector1">
              <a:avLst/>
            </a:prstGeom>
            <a:noFill/>
            <a:ln w="25400" cap="flat" cmpd="sng">
              <a:solidFill>
                <a:schemeClr val="dk1"/>
              </a:solidFill>
              <a:prstDash val="solid"/>
              <a:round/>
              <a:headEnd type="none" w="med" len="med"/>
              <a:tailEnd type="none" w="med" len="med"/>
            </a:ln>
          </p:spPr>
        </p:cxnSp>
        <p:cxnSp>
          <p:nvCxnSpPr>
            <p:cNvPr id="7266" name="Google Shape;7266;p117"/>
            <p:cNvCxnSpPr/>
            <p:nvPr/>
          </p:nvCxnSpPr>
          <p:spPr>
            <a:xfrm>
              <a:off x="13274022" y="1725252"/>
              <a:ext cx="0" cy="1869027"/>
            </a:xfrm>
            <a:prstGeom prst="straightConnector1">
              <a:avLst/>
            </a:prstGeom>
            <a:noFill/>
            <a:ln w="12700" cap="flat" cmpd="sng">
              <a:solidFill>
                <a:schemeClr val="dk1"/>
              </a:solidFill>
              <a:prstDash val="dash"/>
              <a:round/>
              <a:headEnd type="none" w="med" len="med"/>
              <a:tailEnd type="none" w="med" len="med"/>
            </a:ln>
          </p:spPr>
        </p:cxnSp>
        <p:sp>
          <p:nvSpPr>
            <p:cNvPr id="7267" name="Google Shape;7267;p117"/>
            <p:cNvSpPr/>
            <p:nvPr/>
          </p:nvSpPr>
          <p:spPr>
            <a:xfrm>
              <a:off x="11255891" y="1666173"/>
              <a:ext cx="2023753" cy="1965701"/>
            </a:xfrm>
            <a:custGeom>
              <a:avLst/>
              <a:gdLst/>
              <a:ahLst/>
              <a:cxnLst/>
              <a:rect l="l" t="t" r="r" b="b"/>
              <a:pathLst>
                <a:path w="720" h="732" extrusionOk="0">
                  <a:moveTo>
                    <a:pt x="0" y="732"/>
                  </a:moveTo>
                  <a:lnTo>
                    <a:pt x="720" y="0"/>
                  </a:lnTo>
                </a:path>
              </a:pathLst>
            </a:custGeom>
            <a:noFill/>
            <a:ln w="28575" cap="flat" cmpd="sng">
              <a:solidFill>
                <a:schemeClr val="dk1"/>
              </a:solidFill>
              <a:prstDash val="dash"/>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7268" name="Google Shape;7268;p117"/>
            <p:cNvCxnSpPr/>
            <p:nvPr/>
          </p:nvCxnSpPr>
          <p:spPr>
            <a:xfrm>
              <a:off x="11120974" y="1666173"/>
              <a:ext cx="140538" cy="0"/>
            </a:xfrm>
            <a:prstGeom prst="straightConnector1">
              <a:avLst/>
            </a:prstGeom>
            <a:noFill/>
            <a:ln w="19050" cap="flat" cmpd="sng">
              <a:solidFill>
                <a:schemeClr val="dk1"/>
              </a:solidFill>
              <a:prstDash val="solid"/>
              <a:round/>
              <a:headEnd type="none" w="med" len="med"/>
              <a:tailEnd type="none" w="med" len="med"/>
            </a:ln>
          </p:spPr>
        </p:cxnSp>
        <p:cxnSp>
          <p:nvCxnSpPr>
            <p:cNvPr id="7269" name="Google Shape;7269;p117"/>
            <p:cNvCxnSpPr/>
            <p:nvPr/>
          </p:nvCxnSpPr>
          <p:spPr>
            <a:xfrm>
              <a:off x="13268401" y="3647986"/>
              <a:ext cx="0" cy="155752"/>
            </a:xfrm>
            <a:prstGeom prst="straightConnector1">
              <a:avLst/>
            </a:prstGeom>
            <a:noFill/>
            <a:ln w="19050" cap="flat" cmpd="sng">
              <a:solidFill>
                <a:schemeClr val="dk1"/>
              </a:solidFill>
              <a:prstDash val="solid"/>
              <a:round/>
              <a:headEnd type="none" w="med" len="med"/>
              <a:tailEnd type="none" w="med" len="med"/>
            </a:ln>
          </p:spPr>
        </p:cxnSp>
        <p:sp>
          <p:nvSpPr>
            <p:cNvPr id="7270" name="Google Shape;7270;p117"/>
            <p:cNvSpPr txBox="1"/>
            <p:nvPr/>
          </p:nvSpPr>
          <p:spPr>
            <a:xfrm>
              <a:off x="10662918" y="1491652"/>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71" name="Google Shape;7271;p117"/>
            <p:cNvSpPr txBox="1"/>
            <p:nvPr/>
          </p:nvSpPr>
          <p:spPr>
            <a:xfrm rot="-5400000">
              <a:off x="10693131" y="1620961"/>
              <a:ext cx="937199" cy="7026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out</a:t>
              </a:r>
              <a:endPar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272" name="Google Shape;7272;p117"/>
            <p:cNvCxnSpPr/>
            <p:nvPr/>
          </p:nvCxnSpPr>
          <p:spPr>
            <a:xfrm>
              <a:off x="11300864" y="1668859"/>
              <a:ext cx="1841053" cy="0"/>
            </a:xfrm>
            <a:prstGeom prst="straightConnector1">
              <a:avLst/>
            </a:prstGeom>
            <a:noFill/>
            <a:ln w="12700" cap="flat" cmpd="sng">
              <a:solidFill>
                <a:srgbClr val="BFBFBF"/>
              </a:solidFill>
              <a:prstDash val="dash"/>
              <a:round/>
              <a:headEnd type="none" w="med" len="med"/>
              <a:tailEnd type="none" w="med" len="med"/>
            </a:ln>
          </p:spPr>
        </p:cxnSp>
        <p:cxnSp>
          <p:nvCxnSpPr>
            <p:cNvPr id="7273" name="Google Shape;7273;p117"/>
            <p:cNvCxnSpPr/>
            <p:nvPr/>
          </p:nvCxnSpPr>
          <p:spPr>
            <a:xfrm>
              <a:off x="11277601" y="3626318"/>
              <a:ext cx="2165684" cy="0"/>
            </a:xfrm>
            <a:prstGeom prst="straightConnector1">
              <a:avLst/>
            </a:prstGeom>
            <a:noFill/>
            <a:ln w="25400" cap="flat" cmpd="sng">
              <a:solidFill>
                <a:schemeClr val="dk1"/>
              </a:solidFill>
              <a:prstDash val="solid"/>
              <a:miter lim="800000"/>
              <a:headEnd type="none" w="sm" len="sm"/>
              <a:tailEnd type="none" w="sm" len="sm"/>
            </a:ln>
          </p:spPr>
        </p:cxnSp>
        <p:sp>
          <p:nvSpPr>
            <p:cNvPr id="7274" name="Google Shape;7274;p117"/>
            <p:cNvSpPr txBox="1"/>
            <p:nvPr/>
          </p:nvSpPr>
          <p:spPr>
            <a:xfrm rot="-5400000">
              <a:off x="10440763" y="2708058"/>
              <a:ext cx="123450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throughput: </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5" name="Google Shape;7275;p117"/>
            <p:cNvSpPr/>
            <p:nvPr/>
          </p:nvSpPr>
          <p:spPr>
            <a:xfrm>
              <a:off x="13195300" y="1625600"/>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276" name="Google Shape;7276;p117"/>
            <p:cNvSpPr txBox="1"/>
            <p:nvPr/>
          </p:nvSpPr>
          <p:spPr>
            <a:xfrm>
              <a:off x="12948181" y="3764815"/>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77" name="Google Shape;7277;p117"/>
            <p:cNvSpPr/>
            <p:nvPr/>
          </p:nvSpPr>
          <p:spPr>
            <a:xfrm>
              <a:off x="13213792" y="1978681"/>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278" name="Google Shape;7278;p117"/>
            <p:cNvCxnSpPr/>
            <p:nvPr/>
          </p:nvCxnSpPr>
          <p:spPr>
            <a:xfrm>
              <a:off x="11261558" y="2061890"/>
              <a:ext cx="1975007" cy="0"/>
            </a:xfrm>
            <a:prstGeom prst="straightConnector1">
              <a:avLst/>
            </a:prstGeom>
            <a:noFill/>
            <a:ln w="12700" cap="flat" cmpd="sng">
              <a:solidFill>
                <a:schemeClr val="dk1"/>
              </a:solidFill>
              <a:prstDash val="dash"/>
              <a:round/>
              <a:headEnd type="none" w="med" len="med"/>
              <a:tailEnd type="none" w="med" len="med"/>
            </a:ln>
          </p:spPr>
        </p:cxnSp>
      </p:grpSp>
      <p:sp>
        <p:nvSpPr>
          <p:cNvPr id="7279" name="Google Shape;7279;p117"/>
          <p:cNvSpPr/>
          <p:nvPr/>
        </p:nvSpPr>
        <p:spPr>
          <a:xfrm rot="-2408713">
            <a:off x="7883091" y="2781701"/>
            <a:ext cx="1203158" cy="529390"/>
          </a:xfrm>
          <a:prstGeom prst="ellipse">
            <a:avLst/>
          </a:prstGeom>
          <a:noFill/>
          <a:ln w="25400" cap="flat" cmpd="sng">
            <a:solidFill>
              <a:srgbClr val="0013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280" name="Google Shape;7280;p117"/>
          <p:cNvSpPr/>
          <p:nvPr/>
        </p:nvSpPr>
        <p:spPr>
          <a:xfrm>
            <a:off x="9577137" y="1414913"/>
            <a:ext cx="866274" cy="866274"/>
          </a:xfrm>
          <a:prstGeom prst="ellipse">
            <a:avLst/>
          </a:prstGeom>
          <a:noFill/>
          <a:ln w="28575" cap="flat" cmpd="sng">
            <a:solidFill>
              <a:srgbClr val="0013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281" name="Google Shape;7281;p117"/>
          <p:cNvGrpSpPr/>
          <p:nvPr/>
        </p:nvGrpSpPr>
        <p:grpSpPr>
          <a:xfrm>
            <a:off x="10048776" y="1568677"/>
            <a:ext cx="1915427" cy="480131"/>
            <a:chOff x="10048776" y="1376173"/>
            <a:chExt cx="1915427" cy="480131"/>
          </a:xfrm>
        </p:grpSpPr>
        <p:sp>
          <p:nvSpPr>
            <p:cNvPr id="7282" name="Google Shape;7282;p117"/>
            <p:cNvSpPr/>
            <p:nvPr/>
          </p:nvSpPr>
          <p:spPr>
            <a:xfrm>
              <a:off x="10048776" y="1414914"/>
              <a:ext cx="144379" cy="336885"/>
            </a:xfrm>
            <a:prstGeom prst="rightBrace">
              <a:avLst>
                <a:gd name="adj1" fmla="val 8333"/>
                <a:gd name="adj2" fmla="val 50000"/>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3" name="Google Shape;7283;p117"/>
            <p:cNvSpPr txBox="1"/>
            <p:nvPr/>
          </p:nvSpPr>
          <p:spPr>
            <a:xfrm>
              <a:off x="10148612" y="1376173"/>
              <a:ext cx="1815591" cy="4801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“wasted” capacity due to retransmissions</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284" name="Google Shape;7284;p11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54"/>
                                        </p:tgtEl>
                                        <p:attrNameLst>
                                          <p:attrName>style.visibility</p:attrName>
                                        </p:attrNameLst>
                                      </p:cBhvr>
                                      <p:to>
                                        <p:strVal val="visible"/>
                                      </p:to>
                                    </p:set>
                                    <p:animEffect transition="in" filter="fade">
                                      <p:cBhvr>
                                        <p:cTn id="7" dur="500"/>
                                        <p:tgtEl>
                                          <p:spTgt spid="7254"/>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7254"/>
                                        </p:tgtEl>
                                      </p:cBhvr>
                                    </p:animEffect>
                                    <p:set>
                                      <p:cBhvr>
                                        <p:cTn id="11" dur="1" fill="hold">
                                          <p:stCondLst>
                                            <p:cond delay="500"/>
                                          </p:stCondLst>
                                        </p:cTn>
                                        <p:tgtEl>
                                          <p:spTgt spid="7254"/>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7253"/>
                                        </p:tgtEl>
                                      </p:cBhvr>
                                    </p:animEffect>
                                    <p:set>
                                      <p:cBhvr>
                                        <p:cTn id="15" dur="1" fill="hold">
                                          <p:stCondLst>
                                            <p:cond delay="500"/>
                                          </p:stCondLst>
                                        </p:cTn>
                                        <p:tgtEl>
                                          <p:spTgt spid="725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255"/>
                                        </p:tgtEl>
                                      </p:cBhvr>
                                    </p:animEffect>
                                    <p:set>
                                      <p:cBhvr>
                                        <p:cTn id="18" dur="1" fill="hold">
                                          <p:stCondLst>
                                            <p:cond delay="500"/>
                                          </p:stCondLst>
                                        </p:cTn>
                                        <p:tgtEl>
                                          <p:spTgt spid="725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260"/>
                                        </p:tgtEl>
                                        <p:attrNameLst>
                                          <p:attrName>style.visibility</p:attrName>
                                        </p:attrNameLst>
                                      </p:cBhvr>
                                      <p:to>
                                        <p:strVal val="visible"/>
                                      </p:to>
                                    </p:set>
                                    <p:animEffect transition="in" filter="fade">
                                      <p:cBhvr>
                                        <p:cTn id="23" dur="500"/>
                                        <p:tgtEl>
                                          <p:spTgt spid="72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279"/>
                                        </p:tgtEl>
                                        <p:attrNameLst>
                                          <p:attrName>style.visibility</p:attrName>
                                        </p:attrNameLst>
                                      </p:cBhvr>
                                      <p:to>
                                        <p:strVal val="visible"/>
                                      </p:to>
                                    </p:set>
                                    <p:animEffect transition="in" filter="fade">
                                      <p:cBhvr>
                                        <p:cTn id="28" dur="500"/>
                                        <p:tgtEl>
                                          <p:spTgt spid="72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280"/>
                                        </p:tgtEl>
                                        <p:attrNameLst>
                                          <p:attrName>style.visibility</p:attrName>
                                        </p:attrNameLst>
                                      </p:cBhvr>
                                      <p:to>
                                        <p:strVal val="visible"/>
                                      </p:to>
                                    </p:set>
                                    <p:animEffect transition="in" filter="fade">
                                      <p:cBhvr>
                                        <p:cTn id="33" dur="500"/>
                                        <p:tgtEl>
                                          <p:spTgt spid="7280"/>
                                        </p:tgtEl>
                                      </p:cBhvr>
                                    </p:animEffect>
                                  </p:childTnLst>
                                </p:cTn>
                              </p:par>
                              <p:par>
                                <p:cTn id="34" presetID="10" presetClass="exit" presetSubtype="0" fill="hold" nodeType="withEffect">
                                  <p:stCondLst>
                                    <p:cond delay="0"/>
                                  </p:stCondLst>
                                  <p:childTnLst>
                                    <p:animEffect transition="out" filter="fade">
                                      <p:cBhvr>
                                        <p:cTn id="35" dur="500"/>
                                        <p:tgtEl>
                                          <p:spTgt spid="7279"/>
                                        </p:tgtEl>
                                      </p:cBhvr>
                                    </p:animEffect>
                                    <p:set>
                                      <p:cBhvr>
                                        <p:cTn id="36" dur="1" fill="hold">
                                          <p:stCondLst>
                                            <p:cond delay="500"/>
                                          </p:stCondLst>
                                        </p:cTn>
                                        <p:tgtEl>
                                          <p:spTgt spid="727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57"/>
                                        </p:tgtEl>
                                        <p:attrNameLst>
                                          <p:attrName>style.visibility</p:attrName>
                                        </p:attrNameLst>
                                      </p:cBhvr>
                                      <p:to>
                                        <p:strVal val="visible"/>
                                      </p:to>
                                    </p:set>
                                    <p:animEffect transition="in" filter="fade">
                                      <p:cBhvr>
                                        <p:cTn id="41" dur="500"/>
                                        <p:tgtEl>
                                          <p:spTgt spid="725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81"/>
                                        </p:tgtEl>
                                        <p:attrNameLst>
                                          <p:attrName>style.visibility</p:attrName>
                                        </p:attrNameLst>
                                      </p:cBhvr>
                                      <p:to>
                                        <p:strVal val="visible"/>
                                      </p:to>
                                    </p:set>
                                    <p:animEffect transition="in" filter="fade">
                                      <p:cBhvr>
                                        <p:cTn id="46" dur="500"/>
                                        <p:tgtEl>
                                          <p:spTgt spid="7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289"/>
        <p:cNvGrpSpPr/>
        <p:nvPr/>
      </p:nvGrpSpPr>
      <p:grpSpPr>
        <a:xfrm>
          <a:off x="0" y="0"/>
          <a:ext cx="0" cy="0"/>
          <a:chOff x="0" y="0"/>
          <a:chExt cx="0" cy="0"/>
        </a:xfrm>
      </p:grpSpPr>
      <p:sp>
        <p:nvSpPr>
          <p:cNvPr id="7290" name="Google Shape;7290;p118"/>
          <p:cNvSpPr/>
          <p:nvPr/>
        </p:nvSpPr>
        <p:spPr>
          <a:xfrm>
            <a:off x="6946976" y="5009814"/>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291" name="Google Shape;7291;p118"/>
          <p:cNvGrpSpPr/>
          <p:nvPr/>
        </p:nvGrpSpPr>
        <p:grpSpPr>
          <a:xfrm>
            <a:off x="6249435" y="5024056"/>
            <a:ext cx="720732" cy="1182930"/>
            <a:chOff x="10910965" y="2513124"/>
            <a:chExt cx="586768" cy="904023"/>
          </a:xfrm>
        </p:grpSpPr>
        <p:sp>
          <p:nvSpPr>
            <p:cNvPr id="7292" name="Google Shape;7292;p118"/>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293" name="Google Shape;7293;p118"/>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294" name="Google Shape;7294;p118"/>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295" name="Google Shape;7295;p118"/>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296" name="Google Shape;7296;p118"/>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297" name="Google Shape;7297;p118"/>
          <p:cNvSpPr/>
          <p:nvPr/>
        </p:nvSpPr>
        <p:spPr>
          <a:xfrm flipH="1">
            <a:off x="1844721" y="3515638"/>
            <a:ext cx="528348" cy="1178279"/>
          </a:xfrm>
          <a:custGeom>
            <a:avLst/>
            <a:gdLst/>
            <a:ahLst/>
            <a:cxnLst/>
            <a:rect l="l" t="t" r="r" b="b"/>
            <a:pathLst>
              <a:path w="10000" h="10765" extrusionOk="0">
                <a:moveTo>
                  <a:pt x="8616" y="3799"/>
                </a:moveTo>
                <a:lnTo>
                  <a:pt x="0" y="0"/>
                </a:lnTo>
                <a:cubicBezTo>
                  <a:pt x="78" y="3333"/>
                  <a:pt x="50" y="7432"/>
                  <a:pt x="128" y="10765"/>
                </a:cubicBezTo>
                <a:lnTo>
                  <a:pt x="10000" y="6530"/>
                </a:lnTo>
                <a:lnTo>
                  <a:pt x="8616" y="379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298" name="Google Shape;7298;p118"/>
          <p:cNvGrpSpPr/>
          <p:nvPr/>
        </p:nvGrpSpPr>
        <p:grpSpPr>
          <a:xfrm>
            <a:off x="1278678" y="4683698"/>
            <a:ext cx="720732" cy="1182930"/>
            <a:chOff x="10910965" y="2513124"/>
            <a:chExt cx="586768" cy="904023"/>
          </a:xfrm>
        </p:grpSpPr>
        <p:sp>
          <p:nvSpPr>
            <p:cNvPr id="7299" name="Google Shape;7299;p118"/>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300" name="Google Shape;7300;p118"/>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1" name="Google Shape;7301;p118"/>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2" name="Google Shape;7302;p118"/>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3" name="Google Shape;7303;p118"/>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304" name="Google Shape;7304;p118"/>
          <p:cNvGrpSpPr/>
          <p:nvPr/>
        </p:nvGrpSpPr>
        <p:grpSpPr>
          <a:xfrm>
            <a:off x="2355044" y="3521091"/>
            <a:ext cx="720732" cy="1182930"/>
            <a:chOff x="10910965" y="2513124"/>
            <a:chExt cx="586768" cy="904023"/>
          </a:xfrm>
        </p:grpSpPr>
        <p:sp>
          <p:nvSpPr>
            <p:cNvPr id="7305" name="Google Shape;7305;p118"/>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306" name="Google Shape;7306;p118"/>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7" name="Google Shape;7307;p118"/>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8" name="Google Shape;7308;p118"/>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09" name="Google Shape;7309;p118"/>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310" name="Google Shape;7310;p118"/>
          <p:cNvSpPr/>
          <p:nvPr/>
        </p:nvSpPr>
        <p:spPr>
          <a:xfrm>
            <a:off x="7409112" y="3699469"/>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11" name="Google Shape;7311;p118"/>
          <p:cNvGrpSpPr/>
          <p:nvPr/>
        </p:nvGrpSpPr>
        <p:grpSpPr>
          <a:xfrm>
            <a:off x="6698918" y="3667889"/>
            <a:ext cx="720732" cy="1182930"/>
            <a:chOff x="10910965" y="2513124"/>
            <a:chExt cx="586768" cy="904023"/>
          </a:xfrm>
        </p:grpSpPr>
        <p:sp>
          <p:nvSpPr>
            <p:cNvPr id="7312" name="Google Shape;7312;p118"/>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313" name="Google Shape;7313;p118"/>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14" name="Google Shape;7314;p118"/>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15" name="Google Shape;7315;p118"/>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316" name="Google Shape;7316;p118"/>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317" name="Google Shape;7317;p118"/>
          <p:cNvGrpSpPr/>
          <p:nvPr/>
        </p:nvGrpSpPr>
        <p:grpSpPr>
          <a:xfrm>
            <a:off x="3770696" y="5033645"/>
            <a:ext cx="1286871" cy="734927"/>
            <a:chOff x="7493876" y="2774731"/>
            <a:chExt cx="1481958" cy="894622"/>
          </a:xfrm>
        </p:grpSpPr>
        <p:sp>
          <p:nvSpPr>
            <p:cNvPr id="7318" name="Google Shape;7318;p11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19" name="Google Shape;7319;p11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320" name="Google Shape;7320;p118"/>
            <p:cNvGrpSpPr/>
            <p:nvPr/>
          </p:nvGrpSpPr>
          <p:grpSpPr>
            <a:xfrm>
              <a:off x="7713663" y="2848339"/>
              <a:ext cx="1042107" cy="425543"/>
              <a:chOff x="7786941" y="2884917"/>
              <a:chExt cx="897649" cy="353919"/>
            </a:xfrm>
          </p:grpSpPr>
          <p:sp>
            <p:nvSpPr>
              <p:cNvPr id="7321" name="Google Shape;7321;p11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22" name="Google Shape;7322;p11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23" name="Google Shape;7323;p11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324" name="Google Shape;7324;p11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7325" name="Google Shape;7325;p118"/>
          <p:cNvGrpSpPr/>
          <p:nvPr/>
        </p:nvGrpSpPr>
        <p:grpSpPr>
          <a:xfrm>
            <a:off x="1317421" y="3877120"/>
            <a:ext cx="645431" cy="569172"/>
            <a:chOff x="-44" y="1473"/>
            <a:chExt cx="981" cy="1105"/>
          </a:xfrm>
        </p:grpSpPr>
        <p:pic>
          <p:nvPicPr>
            <p:cNvPr id="7326" name="Google Shape;7326;p11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7327" name="Google Shape;7327;p11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28" name="Google Shape;7328;p118"/>
          <p:cNvSpPr/>
          <p:nvPr/>
        </p:nvSpPr>
        <p:spPr>
          <a:xfrm flipH="1">
            <a:off x="978210" y="4681606"/>
            <a:ext cx="308091" cy="1217281"/>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329" name="Google Shape;7329;p118"/>
          <p:cNvCxnSpPr/>
          <p:nvPr/>
        </p:nvCxnSpPr>
        <p:spPr>
          <a:xfrm flipH="1">
            <a:off x="2405566" y="4856096"/>
            <a:ext cx="1134865" cy="1134190"/>
          </a:xfrm>
          <a:prstGeom prst="straightConnector1">
            <a:avLst/>
          </a:prstGeom>
          <a:noFill/>
          <a:ln w="9525" cap="flat" cmpd="sng">
            <a:solidFill>
              <a:srgbClr val="000000"/>
            </a:solidFill>
            <a:prstDash val="solid"/>
            <a:round/>
            <a:headEnd type="none" w="med" len="med"/>
            <a:tailEnd type="none" w="med" len="med"/>
          </a:ln>
        </p:spPr>
      </p:cxnSp>
      <p:sp>
        <p:nvSpPr>
          <p:cNvPr id="7330" name="Google Shape;7330;p118"/>
          <p:cNvSpPr txBox="1"/>
          <p:nvPr/>
        </p:nvSpPr>
        <p:spPr>
          <a:xfrm>
            <a:off x="1088616" y="3529817"/>
            <a:ext cx="1122503"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600"/>
              <a:buFont typeface="Arial" panose="020B0604020202020204"/>
              <a:buNone/>
            </a:pP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Host A</a:t>
            </a:r>
            <a:endParaRPr sz="40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7331" name="Google Shape;7331;p118"/>
          <p:cNvSpPr txBox="1"/>
          <p:nvPr/>
        </p:nvSpPr>
        <p:spPr>
          <a:xfrm>
            <a:off x="1083435" y="6053488"/>
            <a:ext cx="981577" cy="317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3A3"/>
              </a:buClr>
              <a:buSzPts val="1600"/>
              <a:buFont typeface="Arial" panose="020B0604020202020204"/>
              <a:buNone/>
            </a:pPr>
            <a:r>
              <a:rPr lang="en-US" sz="1600" b="0" i="0" u="none" strike="noStrike" cap="none">
                <a:solidFill>
                  <a:srgbClr val="0013A3"/>
                </a:solidFill>
                <a:latin typeface="Arial" panose="020B0604020202020204"/>
                <a:ea typeface="Arial" panose="020B0604020202020204"/>
                <a:cs typeface="Arial" panose="020B0604020202020204"/>
                <a:sym typeface="Arial" panose="020B0604020202020204"/>
              </a:rPr>
              <a:t>Host B</a:t>
            </a:r>
            <a:endParaRPr sz="4000" b="0" i="0" u="none" strike="noStrike" cap="none">
              <a:solidFill>
                <a:srgbClr val="0013A3"/>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7332" name="Google Shape;7332;p118"/>
          <p:cNvCxnSpPr/>
          <p:nvPr/>
        </p:nvCxnSpPr>
        <p:spPr>
          <a:xfrm rot="10800000">
            <a:off x="3002248"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7333" name="Google Shape;7333;p118"/>
          <p:cNvCxnSpPr/>
          <p:nvPr/>
        </p:nvCxnSpPr>
        <p:spPr>
          <a:xfrm rot="10800000">
            <a:off x="4991187" y="5379569"/>
            <a:ext cx="748777" cy="0"/>
          </a:xfrm>
          <a:prstGeom prst="straightConnector1">
            <a:avLst/>
          </a:prstGeom>
          <a:noFill/>
          <a:ln w="9525" cap="flat" cmpd="sng">
            <a:solidFill>
              <a:srgbClr val="000000"/>
            </a:solidFill>
            <a:prstDash val="solid"/>
            <a:round/>
            <a:headEnd type="none" w="med" len="med"/>
            <a:tailEnd type="none" w="med" len="med"/>
          </a:ln>
        </p:spPr>
      </p:cxnSp>
      <p:cxnSp>
        <p:nvCxnSpPr>
          <p:cNvPr id="7334" name="Google Shape;7334;p118"/>
          <p:cNvCxnSpPr/>
          <p:nvPr/>
        </p:nvCxnSpPr>
        <p:spPr>
          <a:xfrm flipH="1">
            <a:off x="5143282" y="4856096"/>
            <a:ext cx="1134865" cy="1134190"/>
          </a:xfrm>
          <a:prstGeom prst="straightConnector1">
            <a:avLst/>
          </a:prstGeom>
          <a:noFill/>
          <a:ln w="9525" cap="flat" cmpd="sng">
            <a:solidFill>
              <a:srgbClr val="000000"/>
            </a:solidFill>
            <a:prstDash val="solid"/>
            <a:round/>
            <a:headEnd type="none" w="med" len="med"/>
            <a:tailEnd type="none" w="med" len="med"/>
          </a:ln>
        </p:spPr>
      </p:cxnSp>
      <p:cxnSp>
        <p:nvCxnSpPr>
          <p:cNvPr id="7335" name="Google Shape;7335;p118"/>
          <p:cNvCxnSpPr/>
          <p:nvPr/>
        </p:nvCxnSpPr>
        <p:spPr>
          <a:xfrm rot="10800000">
            <a:off x="6275655" y="4856289"/>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336" name="Google Shape;7336;p118"/>
          <p:cNvGrpSpPr/>
          <p:nvPr/>
        </p:nvGrpSpPr>
        <p:grpSpPr>
          <a:xfrm>
            <a:off x="7531958" y="4473878"/>
            <a:ext cx="284691" cy="577481"/>
            <a:chOff x="4140" y="429"/>
            <a:chExt cx="1425" cy="2396"/>
          </a:xfrm>
        </p:grpSpPr>
        <p:sp>
          <p:nvSpPr>
            <p:cNvPr id="7337" name="Google Shape;7337;p11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38" name="Google Shape;7338;p118"/>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39" name="Google Shape;7339;p11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40" name="Google Shape;7340;p11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41" name="Google Shape;7341;p118"/>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42" name="Google Shape;7342;p118"/>
            <p:cNvGrpSpPr/>
            <p:nvPr/>
          </p:nvGrpSpPr>
          <p:grpSpPr>
            <a:xfrm>
              <a:off x="4745" y="670"/>
              <a:ext cx="586" cy="146"/>
              <a:chOff x="609" y="2570"/>
              <a:chExt cx="731" cy="140"/>
            </a:xfrm>
          </p:grpSpPr>
          <p:sp>
            <p:nvSpPr>
              <p:cNvPr id="7343" name="Google Shape;7343;p118"/>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44" name="Google Shape;7344;p118"/>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45" name="Google Shape;7345;p118"/>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46" name="Google Shape;7346;p118"/>
            <p:cNvGrpSpPr/>
            <p:nvPr/>
          </p:nvGrpSpPr>
          <p:grpSpPr>
            <a:xfrm>
              <a:off x="4745" y="998"/>
              <a:ext cx="586" cy="129"/>
              <a:chOff x="612" y="2572"/>
              <a:chExt cx="731" cy="134"/>
            </a:xfrm>
          </p:grpSpPr>
          <p:sp>
            <p:nvSpPr>
              <p:cNvPr id="7347" name="Google Shape;7347;p118"/>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48" name="Google Shape;7348;p118"/>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49" name="Google Shape;7349;p118"/>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50" name="Google Shape;7350;p118"/>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51" name="Google Shape;7351;p118"/>
            <p:cNvGrpSpPr/>
            <p:nvPr/>
          </p:nvGrpSpPr>
          <p:grpSpPr>
            <a:xfrm>
              <a:off x="4735" y="1627"/>
              <a:ext cx="586" cy="215"/>
              <a:chOff x="614" y="2568"/>
              <a:chExt cx="730" cy="198"/>
            </a:xfrm>
          </p:grpSpPr>
          <p:sp>
            <p:nvSpPr>
              <p:cNvPr id="7352" name="Google Shape;7352;p118"/>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53" name="Google Shape;7353;p118"/>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54" name="Google Shape;7354;p11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55" name="Google Shape;7355;p118"/>
            <p:cNvGrpSpPr/>
            <p:nvPr/>
          </p:nvGrpSpPr>
          <p:grpSpPr>
            <a:xfrm>
              <a:off x="4735" y="1325"/>
              <a:ext cx="586" cy="138"/>
              <a:chOff x="609" y="2566"/>
              <a:chExt cx="730" cy="138"/>
            </a:xfrm>
          </p:grpSpPr>
          <p:sp>
            <p:nvSpPr>
              <p:cNvPr id="7356" name="Google Shape;7356;p118"/>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57" name="Google Shape;7357;p118"/>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58" name="Google Shape;7358;p118"/>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59" name="Google Shape;7359;p11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60" name="Google Shape;7360;p11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61" name="Google Shape;7361;p118"/>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62" name="Google Shape;7362;p11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63" name="Google Shape;7363;p118"/>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64" name="Google Shape;7364;p118"/>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65" name="Google Shape;7365;p118"/>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66" name="Google Shape;7366;p118"/>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367" name="Google Shape;7367;p118"/>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68" name="Google Shape;7368;p118"/>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369" name="Google Shape;7369;p118"/>
          <p:cNvGrpSpPr/>
          <p:nvPr/>
        </p:nvGrpSpPr>
        <p:grpSpPr>
          <a:xfrm>
            <a:off x="585296" y="5655276"/>
            <a:ext cx="645431" cy="569172"/>
            <a:chOff x="-44" y="1473"/>
            <a:chExt cx="981" cy="1105"/>
          </a:xfrm>
        </p:grpSpPr>
        <p:pic>
          <p:nvPicPr>
            <p:cNvPr id="7370" name="Google Shape;7370;p11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7371" name="Google Shape;7371;p11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372" name="Google Shape;7372;p118"/>
          <p:cNvGrpSpPr/>
          <p:nvPr/>
        </p:nvGrpSpPr>
        <p:grpSpPr>
          <a:xfrm>
            <a:off x="7141970" y="5736859"/>
            <a:ext cx="284691" cy="577481"/>
            <a:chOff x="4140" y="429"/>
            <a:chExt cx="1425" cy="2396"/>
          </a:xfrm>
        </p:grpSpPr>
        <p:sp>
          <p:nvSpPr>
            <p:cNvPr id="7373" name="Google Shape;7373;p11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74" name="Google Shape;7374;p118"/>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75" name="Google Shape;7375;p11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76" name="Google Shape;7376;p11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77" name="Google Shape;7377;p118"/>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78" name="Google Shape;7378;p118"/>
            <p:cNvGrpSpPr/>
            <p:nvPr/>
          </p:nvGrpSpPr>
          <p:grpSpPr>
            <a:xfrm>
              <a:off x="4745" y="670"/>
              <a:ext cx="586" cy="146"/>
              <a:chOff x="609" y="2570"/>
              <a:chExt cx="731" cy="140"/>
            </a:xfrm>
          </p:grpSpPr>
          <p:sp>
            <p:nvSpPr>
              <p:cNvPr id="7379" name="Google Shape;7379;p118"/>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80" name="Google Shape;7380;p118"/>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81" name="Google Shape;7381;p118"/>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82" name="Google Shape;7382;p118"/>
            <p:cNvGrpSpPr/>
            <p:nvPr/>
          </p:nvGrpSpPr>
          <p:grpSpPr>
            <a:xfrm>
              <a:off x="4745" y="998"/>
              <a:ext cx="586" cy="129"/>
              <a:chOff x="612" y="2572"/>
              <a:chExt cx="731" cy="134"/>
            </a:xfrm>
          </p:grpSpPr>
          <p:sp>
            <p:nvSpPr>
              <p:cNvPr id="7383" name="Google Shape;7383;p118"/>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84" name="Google Shape;7384;p118"/>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85" name="Google Shape;7385;p118"/>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86" name="Google Shape;7386;p118"/>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87" name="Google Shape;7387;p118"/>
            <p:cNvGrpSpPr/>
            <p:nvPr/>
          </p:nvGrpSpPr>
          <p:grpSpPr>
            <a:xfrm>
              <a:off x="4735" y="1627"/>
              <a:ext cx="586" cy="215"/>
              <a:chOff x="614" y="2568"/>
              <a:chExt cx="730" cy="198"/>
            </a:xfrm>
          </p:grpSpPr>
          <p:sp>
            <p:nvSpPr>
              <p:cNvPr id="7388" name="Google Shape;7388;p118"/>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89" name="Google Shape;7389;p118"/>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90" name="Google Shape;7390;p11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91" name="Google Shape;7391;p118"/>
            <p:cNvGrpSpPr/>
            <p:nvPr/>
          </p:nvGrpSpPr>
          <p:grpSpPr>
            <a:xfrm>
              <a:off x="4735" y="1325"/>
              <a:ext cx="586" cy="138"/>
              <a:chOff x="609" y="2566"/>
              <a:chExt cx="730" cy="138"/>
            </a:xfrm>
          </p:grpSpPr>
          <p:sp>
            <p:nvSpPr>
              <p:cNvPr id="7392" name="Google Shape;7392;p118"/>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93" name="Google Shape;7393;p118"/>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94" name="Google Shape;7394;p118"/>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95" name="Google Shape;7395;p11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96" name="Google Shape;7396;p11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97" name="Google Shape;7397;p118"/>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98" name="Google Shape;7398;p11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99" name="Google Shape;7399;p118"/>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00" name="Google Shape;7400;p118"/>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01" name="Google Shape;7401;p118"/>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02" name="Google Shape;7402;p118"/>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403" name="Google Shape;7403;p118"/>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04" name="Google Shape;7404;p118"/>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7405" name="Google Shape;7405;p118"/>
          <p:cNvCxnSpPr/>
          <p:nvPr/>
        </p:nvCxnSpPr>
        <p:spPr>
          <a:xfrm rot="10800000">
            <a:off x="5155368" y="5988369"/>
            <a:ext cx="1009919" cy="0"/>
          </a:xfrm>
          <a:prstGeom prst="straightConnector1">
            <a:avLst/>
          </a:prstGeom>
          <a:noFill/>
          <a:ln w="9525" cap="flat" cmpd="sng">
            <a:solidFill>
              <a:srgbClr val="000000"/>
            </a:solidFill>
            <a:prstDash val="solid"/>
            <a:round/>
            <a:headEnd type="none" w="med" len="med"/>
            <a:tailEnd type="none" w="med" len="med"/>
          </a:ln>
        </p:spPr>
      </p:cxnSp>
      <p:cxnSp>
        <p:nvCxnSpPr>
          <p:cNvPr id="7406" name="Google Shape;7406;p118"/>
          <p:cNvCxnSpPr/>
          <p:nvPr/>
        </p:nvCxnSpPr>
        <p:spPr>
          <a:xfrm rot="10800000">
            <a:off x="3001196" y="4853221"/>
            <a:ext cx="540134" cy="0"/>
          </a:xfrm>
          <a:prstGeom prst="straightConnector1">
            <a:avLst/>
          </a:prstGeom>
          <a:noFill/>
          <a:ln w="9525" cap="flat" cmpd="sng">
            <a:solidFill>
              <a:srgbClr val="000000"/>
            </a:solidFill>
            <a:prstDash val="solid"/>
            <a:round/>
            <a:headEnd type="none" w="med" len="med"/>
            <a:tailEnd type="none" w="med" len="med"/>
          </a:ln>
        </p:spPr>
      </p:cxnSp>
      <p:cxnSp>
        <p:nvCxnSpPr>
          <p:cNvPr id="7407" name="Google Shape;7407;p118"/>
          <p:cNvCxnSpPr/>
          <p:nvPr/>
        </p:nvCxnSpPr>
        <p:spPr>
          <a:xfrm rot="10800000">
            <a:off x="1869391" y="5991438"/>
            <a:ext cx="540134" cy="0"/>
          </a:xfrm>
          <a:prstGeom prst="straightConnector1">
            <a:avLst/>
          </a:prstGeom>
          <a:noFill/>
          <a:ln w="9525" cap="flat" cmpd="sng">
            <a:solidFill>
              <a:srgbClr val="000000"/>
            </a:solidFill>
            <a:prstDash val="solid"/>
            <a:round/>
            <a:headEnd type="none" w="med" len="med"/>
            <a:tailEnd type="none" w="med" len="med"/>
          </a:ln>
        </p:spPr>
      </p:cxnSp>
      <p:grpSp>
        <p:nvGrpSpPr>
          <p:cNvPr id="7408" name="Google Shape;7408;p118"/>
          <p:cNvGrpSpPr/>
          <p:nvPr/>
        </p:nvGrpSpPr>
        <p:grpSpPr>
          <a:xfrm>
            <a:off x="2749090" y="3427413"/>
            <a:ext cx="2851610" cy="946150"/>
            <a:chOff x="2749090" y="3427413"/>
            <a:chExt cx="2851610" cy="946150"/>
          </a:xfrm>
        </p:grpSpPr>
        <p:sp>
          <p:nvSpPr>
            <p:cNvPr id="7409" name="Google Shape;7409;p118"/>
            <p:cNvSpPr txBox="1"/>
            <p:nvPr/>
          </p:nvSpPr>
          <p:spPr>
            <a:xfrm>
              <a:off x="3368675" y="3427413"/>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6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original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sp>
          <p:nvSpPr>
            <p:cNvPr id="7410" name="Google Shape;7410;p118"/>
            <p:cNvSpPr/>
            <p:nvPr/>
          </p:nvSpPr>
          <p:spPr>
            <a:xfrm>
              <a:off x="2749090" y="3616325"/>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411" name="Google Shape;7411;p118"/>
            <p:cNvCxnSpPr/>
            <p:nvPr/>
          </p:nvCxnSpPr>
          <p:spPr>
            <a:xfrm>
              <a:off x="4845050" y="3995738"/>
              <a:ext cx="339725" cy="0"/>
            </a:xfrm>
            <a:prstGeom prst="straightConnector1">
              <a:avLst/>
            </a:prstGeom>
            <a:noFill/>
            <a:ln w="38100" cap="flat" cmpd="sng">
              <a:solidFill>
                <a:srgbClr val="FFFFFF"/>
              </a:solidFill>
              <a:prstDash val="dot"/>
              <a:round/>
              <a:headEnd type="none" w="med" len="med"/>
              <a:tailEnd type="none" w="med" len="med"/>
            </a:ln>
          </p:spPr>
        </p:cxnSp>
        <p:sp>
          <p:nvSpPr>
            <p:cNvPr id="7412" name="Google Shape;7412;p118"/>
            <p:cNvSpPr/>
            <p:nvPr/>
          </p:nvSpPr>
          <p:spPr>
            <a:xfrm>
              <a:off x="2749606" y="3849688"/>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13" name="Google Shape;7413;p118"/>
            <p:cNvSpPr txBox="1"/>
            <p:nvPr/>
          </p:nvSpPr>
          <p:spPr>
            <a:xfrm>
              <a:off x="3251200" y="3756025"/>
              <a:ext cx="2349500" cy="61753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8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1400" b="0" i="0" u="none" strike="noStrike" cap="none">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original data, </a:t>
              </a:r>
              <a:r>
                <a:rPr lang="en-US" sz="1600" b="0" i="1" u="none" strike="noStrike" cap="none">
                  <a:solidFill>
                    <a:srgbClr val="C00000"/>
                  </a:solidFill>
                  <a:latin typeface="Arial" panose="020B0604020202020204"/>
                  <a:ea typeface="Arial" panose="020B0604020202020204"/>
                  <a:cs typeface="Arial" panose="020B0604020202020204"/>
                  <a:sym typeface="Arial" panose="020B0604020202020204"/>
                </a:rPr>
                <a:t>plus</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retransmitted data</a:t>
              </a:r>
              <a:endParaRPr sz="16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7414" name="Google Shape;7414;p118"/>
            <p:cNvCxnSpPr/>
            <p:nvPr/>
          </p:nvCxnSpPr>
          <p:spPr>
            <a:xfrm>
              <a:off x="2909888" y="3916363"/>
              <a:ext cx="514350" cy="0"/>
            </a:xfrm>
            <a:prstGeom prst="straightConnector1">
              <a:avLst/>
            </a:prstGeom>
            <a:noFill/>
            <a:ln w="12700" cap="flat" cmpd="sng">
              <a:solidFill>
                <a:srgbClr val="000000"/>
              </a:solidFill>
              <a:prstDash val="solid"/>
              <a:round/>
              <a:headEnd type="triangle" w="med" len="med"/>
              <a:tailEnd type="none" w="med" len="med"/>
            </a:ln>
          </p:spPr>
        </p:cxnSp>
        <p:cxnSp>
          <p:nvCxnSpPr>
            <p:cNvPr id="7415" name="Google Shape;7415;p118"/>
            <p:cNvCxnSpPr/>
            <p:nvPr/>
          </p:nvCxnSpPr>
          <p:spPr>
            <a:xfrm>
              <a:off x="2905125" y="3683000"/>
              <a:ext cx="514350" cy="0"/>
            </a:xfrm>
            <a:prstGeom prst="straightConnector1">
              <a:avLst/>
            </a:prstGeom>
            <a:noFill/>
            <a:ln w="12700" cap="flat" cmpd="sng">
              <a:solidFill>
                <a:srgbClr val="000000"/>
              </a:solidFill>
              <a:prstDash val="solid"/>
              <a:round/>
              <a:headEnd type="triangle" w="med" len="med"/>
              <a:tailEnd type="none" w="med" len="med"/>
            </a:ln>
          </p:spPr>
        </p:cxnSp>
      </p:grpSp>
      <p:grpSp>
        <p:nvGrpSpPr>
          <p:cNvPr id="7416" name="Google Shape;7416;p118"/>
          <p:cNvGrpSpPr/>
          <p:nvPr/>
        </p:nvGrpSpPr>
        <p:grpSpPr>
          <a:xfrm>
            <a:off x="2913490" y="5218953"/>
            <a:ext cx="1938730" cy="1300181"/>
            <a:chOff x="2913490" y="5218953"/>
            <a:chExt cx="1938730" cy="1300181"/>
          </a:xfrm>
        </p:grpSpPr>
        <p:sp>
          <p:nvSpPr>
            <p:cNvPr id="7417" name="Google Shape;7417;p118"/>
            <p:cNvSpPr txBox="1"/>
            <p:nvPr/>
          </p:nvSpPr>
          <p:spPr>
            <a:xfrm>
              <a:off x="2913490" y="6001893"/>
              <a:ext cx="1749096" cy="51724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00000"/>
                </a:buClr>
                <a:buSzPts val="1600"/>
                <a:buFont typeface="Arial" panose="020B0604020202020204"/>
                <a:buNone/>
              </a:pPr>
              <a:r>
                <a:rPr lang="en-US" sz="1600" b="1" i="1" u="none" strike="noStrike" cap="none">
                  <a:solidFill>
                    <a:srgbClr val="C00000"/>
                  </a:solidFill>
                  <a:latin typeface="Arial" panose="020B0604020202020204"/>
                  <a:ea typeface="Arial" panose="020B0604020202020204"/>
                  <a:cs typeface="Arial" panose="020B0604020202020204"/>
                  <a:sym typeface="Arial" panose="020B0604020202020204"/>
                </a:rPr>
                <a:t>finite</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shared output link buffers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418" name="Google Shape;7418;p118"/>
            <p:cNvCxnSpPr/>
            <p:nvPr/>
          </p:nvCxnSpPr>
          <p:spPr>
            <a:xfrm flipH="1">
              <a:off x="4292190" y="5608320"/>
              <a:ext cx="295050" cy="508454"/>
            </a:xfrm>
            <a:prstGeom prst="straightConnector1">
              <a:avLst/>
            </a:prstGeom>
            <a:noFill/>
            <a:ln w="9525" cap="flat" cmpd="sng">
              <a:solidFill>
                <a:srgbClr val="000000"/>
              </a:solidFill>
              <a:prstDash val="solid"/>
              <a:round/>
              <a:headEnd type="none" w="med" len="med"/>
              <a:tailEnd type="none" w="sm" len="sm"/>
            </a:ln>
          </p:spPr>
        </p:cxnSp>
        <p:grpSp>
          <p:nvGrpSpPr>
            <p:cNvPr id="7419" name="Google Shape;7419;p118"/>
            <p:cNvGrpSpPr/>
            <p:nvPr/>
          </p:nvGrpSpPr>
          <p:grpSpPr>
            <a:xfrm>
              <a:off x="4030362" y="5218953"/>
              <a:ext cx="821858" cy="355937"/>
              <a:chOff x="6859123" y="5156933"/>
              <a:chExt cx="456701" cy="226548"/>
            </a:xfrm>
          </p:grpSpPr>
          <p:sp>
            <p:nvSpPr>
              <p:cNvPr id="7420" name="Google Shape;7420;p118"/>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421" name="Google Shape;7421;p118"/>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2" name="Google Shape;7422;p118"/>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3" name="Google Shape;7423;p118"/>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4" name="Google Shape;7424;p118"/>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5" name="Google Shape;7425;p118"/>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6" name="Google Shape;7426;p118"/>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427" name="Google Shape;7427;p118"/>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sp>
        <p:nvSpPr>
          <p:cNvPr id="7428" name="Google Shape;7428;p118"/>
          <p:cNvSpPr/>
          <p:nvPr/>
        </p:nvSpPr>
        <p:spPr>
          <a:xfrm>
            <a:off x="2803354" y="3659588"/>
            <a:ext cx="4211870" cy="1670126"/>
          </a:xfrm>
          <a:custGeom>
            <a:avLst/>
            <a:gdLst/>
            <a:ahLst/>
            <a:cxnLst/>
            <a:rect l="l" t="t" r="r" b="b"/>
            <a:pathLst>
              <a:path w="2160" h="804" extrusionOk="0">
                <a:moveTo>
                  <a:pt x="0" y="0"/>
                </a:moveTo>
                <a:lnTo>
                  <a:pt x="0" y="594"/>
                </a:lnTo>
                <a:lnTo>
                  <a:pt x="402" y="600"/>
                </a:lnTo>
                <a:lnTo>
                  <a:pt x="216" y="804"/>
                </a:lnTo>
                <a:lnTo>
                  <a:pt x="1446" y="804"/>
                </a:lnTo>
                <a:lnTo>
                  <a:pt x="1770" y="524"/>
                </a:lnTo>
                <a:lnTo>
                  <a:pt x="2160" y="516"/>
                </a:lnTo>
                <a:lnTo>
                  <a:pt x="2160" y="48"/>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429" name="Google Shape;7429;p118"/>
          <p:cNvGrpSpPr/>
          <p:nvPr/>
        </p:nvGrpSpPr>
        <p:grpSpPr>
          <a:xfrm>
            <a:off x="1586591" y="4743924"/>
            <a:ext cx="4913849" cy="1346072"/>
            <a:chOff x="5641439" y="2685215"/>
            <a:chExt cx="4000500" cy="1028700"/>
          </a:xfrm>
        </p:grpSpPr>
        <p:sp>
          <p:nvSpPr>
            <p:cNvPr id="7430" name="Google Shape;7430;p118"/>
            <p:cNvSpPr/>
            <p:nvPr/>
          </p:nvSpPr>
          <p:spPr>
            <a:xfrm>
              <a:off x="5641439" y="2685215"/>
              <a:ext cx="92075" cy="90487"/>
            </a:xfrm>
            <a:prstGeom prst="ellipse">
              <a:avLst/>
            </a:prstGeom>
            <a:solidFill>
              <a:srgbClr val="0013A3"/>
            </a:solidFill>
            <a:ln w="9525" cap="flat" cmpd="sng">
              <a:solidFill>
                <a:srgbClr val="0013A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31" name="Google Shape;7431;p118"/>
            <p:cNvSpPr/>
            <p:nvPr/>
          </p:nvSpPr>
          <p:spPr>
            <a:xfrm>
              <a:off x="5689064" y="2761415"/>
              <a:ext cx="3952875" cy="952500"/>
            </a:xfrm>
            <a:custGeom>
              <a:avLst/>
              <a:gdLst/>
              <a:ahLst/>
              <a:cxnLst/>
              <a:rect l="l" t="t" r="r" b="b"/>
              <a:pathLst>
                <a:path w="6225" h="1501" extrusionOk="0">
                  <a:moveTo>
                    <a:pt x="0" y="0"/>
                  </a:moveTo>
                  <a:lnTo>
                    <a:pt x="0" y="1486"/>
                  </a:lnTo>
                  <a:lnTo>
                    <a:pt x="1005" y="1501"/>
                  </a:lnTo>
                  <a:lnTo>
                    <a:pt x="1860" y="706"/>
                  </a:lnTo>
                  <a:lnTo>
                    <a:pt x="5085" y="721"/>
                  </a:lnTo>
                  <a:lnTo>
                    <a:pt x="4305" y="1456"/>
                  </a:lnTo>
                  <a:lnTo>
                    <a:pt x="6225" y="1456"/>
                  </a:lnTo>
                  <a:lnTo>
                    <a:pt x="6220" y="391"/>
                  </a:lnTo>
                </a:path>
              </a:pathLst>
            </a:custGeom>
            <a:noFill/>
            <a:ln w="38100" cap="flat" cmpd="sng">
              <a:solidFill>
                <a:srgbClr val="0013A3"/>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432" name="Google Shape;7432;p118"/>
          <p:cNvGrpSpPr/>
          <p:nvPr/>
        </p:nvGrpSpPr>
        <p:grpSpPr>
          <a:xfrm>
            <a:off x="3289650" y="5336775"/>
            <a:ext cx="2124396" cy="604097"/>
            <a:chOff x="3289650" y="5336775"/>
            <a:chExt cx="2124396" cy="604097"/>
          </a:xfrm>
        </p:grpSpPr>
        <p:sp>
          <p:nvSpPr>
            <p:cNvPr id="7433" name="Google Shape;7433;p118"/>
            <p:cNvSpPr txBox="1"/>
            <p:nvPr/>
          </p:nvSpPr>
          <p:spPr>
            <a:xfrm>
              <a:off x="4982445" y="5336775"/>
              <a:ext cx="431601" cy="6040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4" name="Google Shape;7434;p118"/>
            <p:cNvSpPr txBox="1"/>
            <p:nvPr/>
          </p:nvSpPr>
          <p:spPr>
            <a:xfrm>
              <a:off x="3289650" y="5351752"/>
              <a:ext cx="35137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435" name="Google Shape;7435;p118"/>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scenario 2</a:t>
            </a:r>
            <a:endParaRPr sz="4400" b="0"/>
          </a:p>
        </p:txBody>
      </p:sp>
      <p:cxnSp>
        <p:nvCxnSpPr>
          <p:cNvPr id="7436" name="Google Shape;7436;p118"/>
          <p:cNvCxnSpPr/>
          <p:nvPr/>
        </p:nvCxnSpPr>
        <p:spPr>
          <a:xfrm flipH="1">
            <a:off x="3021013" y="4878388"/>
            <a:ext cx="538162" cy="1587"/>
          </a:xfrm>
          <a:prstGeom prst="straightConnector1">
            <a:avLst/>
          </a:prstGeom>
          <a:noFill/>
          <a:ln w="9525" cap="flat" cmpd="sng">
            <a:solidFill>
              <a:srgbClr val="000000"/>
            </a:solidFill>
            <a:prstDash val="solid"/>
            <a:round/>
            <a:headEnd type="none" w="med" len="med"/>
            <a:tailEnd type="none" w="med" len="med"/>
          </a:ln>
        </p:spPr>
      </p:cxnSp>
      <p:sp>
        <p:nvSpPr>
          <p:cNvPr id="7437" name="Google Shape;7437;p118"/>
          <p:cNvSpPr/>
          <p:nvPr/>
        </p:nvSpPr>
        <p:spPr>
          <a:xfrm>
            <a:off x="2763838" y="3638550"/>
            <a:ext cx="112712" cy="11588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38" name="Google Shape;7438;p118"/>
          <p:cNvSpPr/>
          <p:nvPr/>
        </p:nvSpPr>
        <p:spPr>
          <a:xfrm>
            <a:off x="2822575" y="3698875"/>
            <a:ext cx="4210050" cy="1646238"/>
          </a:xfrm>
          <a:custGeom>
            <a:avLst/>
            <a:gdLst/>
            <a:ahLst/>
            <a:cxnLst/>
            <a:rect l="l" t="t" r="r" b="b"/>
            <a:pathLst>
              <a:path w="5400" h="2010" extrusionOk="0">
                <a:moveTo>
                  <a:pt x="0" y="0"/>
                </a:moveTo>
                <a:lnTo>
                  <a:pt x="0" y="1485"/>
                </a:lnTo>
                <a:lnTo>
                  <a:pt x="1005" y="1500"/>
                </a:lnTo>
                <a:lnTo>
                  <a:pt x="540" y="2010"/>
                </a:lnTo>
                <a:lnTo>
                  <a:pt x="3615" y="2010"/>
                </a:lnTo>
                <a:lnTo>
                  <a:pt x="4350" y="1275"/>
                </a:lnTo>
                <a:lnTo>
                  <a:pt x="5400" y="1290"/>
                </a:lnTo>
                <a:lnTo>
                  <a:pt x="5400" y="120"/>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39" name="Google Shape;7439;p118"/>
          <p:cNvSpPr/>
          <p:nvPr/>
        </p:nvSpPr>
        <p:spPr>
          <a:xfrm>
            <a:off x="2763838" y="3871913"/>
            <a:ext cx="112712" cy="115887"/>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40" name="Google Shape;7440;p118"/>
          <p:cNvSpPr/>
          <p:nvPr/>
        </p:nvSpPr>
        <p:spPr>
          <a:xfrm>
            <a:off x="2711450" y="3613150"/>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41" name="Google Shape;7441;p118"/>
          <p:cNvSpPr/>
          <p:nvPr/>
        </p:nvSpPr>
        <p:spPr>
          <a:xfrm>
            <a:off x="2381250" y="3846513"/>
            <a:ext cx="244475" cy="155575"/>
          </a:xfrm>
          <a:prstGeom prst="rect">
            <a:avLst/>
          </a:prstGeom>
          <a:solidFill>
            <a:srgbClr val="00CC99"/>
          </a:solidFill>
          <a:ln w="9525" cap="flat" cmpd="sng">
            <a:solidFill>
              <a:srgbClr val="00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42" name="Google Shape;7442;p118"/>
          <p:cNvSpPr txBox="1"/>
          <p:nvPr/>
        </p:nvSpPr>
        <p:spPr>
          <a:xfrm>
            <a:off x="1757363" y="3736975"/>
            <a:ext cx="6127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panose="020B0604020202020204"/>
              <a:buNone/>
            </a:pPr>
            <a:r>
              <a:rPr lang="en-US" sz="1600" b="0" i="0" u="none" strike="noStrike" cap="none">
                <a:solidFill>
                  <a:srgbClr val="006600"/>
                </a:solidFill>
                <a:latin typeface="Arial" panose="020B0604020202020204"/>
                <a:ea typeface="Arial" panose="020B0604020202020204"/>
                <a:cs typeface="Arial" panose="020B0604020202020204"/>
                <a:sym typeface="Arial" panose="020B0604020202020204"/>
              </a:rPr>
              <a:t>copy</a:t>
            </a:r>
            <a:endParaRPr lang="en-US" sz="1600" b="0" i="0" u="none" strike="noStrike" cap="none">
              <a:solidFill>
                <a:srgbClr val="006600"/>
              </a:solidFill>
              <a:latin typeface="Arial" panose="020B0604020202020204"/>
              <a:ea typeface="Arial" panose="020B0604020202020204"/>
              <a:cs typeface="Arial" panose="020B0604020202020204"/>
              <a:sym typeface="Arial" panose="020B0604020202020204"/>
            </a:endParaRPr>
          </a:p>
        </p:txBody>
      </p:sp>
      <p:grpSp>
        <p:nvGrpSpPr>
          <p:cNvPr id="7443" name="Google Shape;7443;p118"/>
          <p:cNvGrpSpPr/>
          <p:nvPr/>
        </p:nvGrpSpPr>
        <p:grpSpPr>
          <a:xfrm>
            <a:off x="1376363" y="3300413"/>
            <a:ext cx="947737" cy="869950"/>
            <a:chOff x="3283" y="2142"/>
            <a:chExt cx="597" cy="548"/>
          </a:xfrm>
        </p:grpSpPr>
        <p:grpSp>
          <p:nvGrpSpPr>
            <p:cNvPr id="7444" name="Google Shape;7444;p118"/>
            <p:cNvGrpSpPr/>
            <p:nvPr/>
          </p:nvGrpSpPr>
          <p:grpSpPr>
            <a:xfrm>
              <a:off x="3283" y="2387"/>
              <a:ext cx="597" cy="303"/>
              <a:chOff x="990" y="4570"/>
              <a:chExt cx="597" cy="380"/>
            </a:xfrm>
          </p:grpSpPr>
          <p:pic>
            <p:nvPicPr>
              <p:cNvPr id="7445" name="Google Shape;7445;p118"/>
              <p:cNvPicPr preferRelativeResize="0"/>
              <p:nvPr/>
            </p:nvPicPr>
            <p:blipFill rotWithShape="1">
              <a:blip r:embed="rId2"/>
              <a:srcRect/>
              <a:stretch>
                <a:fillRect/>
              </a:stretch>
            </p:blipFill>
            <p:spPr>
              <a:xfrm>
                <a:off x="990" y="4570"/>
                <a:ext cx="597" cy="380"/>
              </a:xfrm>
              <a:prstGeom prst="rect">
                <a:avLst/>
              </a:prstGeom>
              <a:noFill/>
              <a:ln>
                <a:noFill/>
              </a:ln>
            </p:spPr>
          </p:pic>
          <p:sp>
            <p:nvSpPr>
              <p:cNvPr id="7446" name="Google Shape;7446;p118"/>
              <p:cNvSpPr/>
              <p:nvPr/>
            </p:nvSpPr>
            <p:spPr>
              <a:xfrm>
                <a:off x="1124" y="4679"/>
                <a:ext cx="360" cy="14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447" name="Google Shape;7447;p118"/>
            <p:cNvSpPr txBox="1"/>
            <p:nvPr/>
          </p:nvSpPr>
          <p:spPr>
            <a:xfrm>
              <a:off x="3343" y="2461"/>
              <a:ext cx="479" cy="15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3333CC"/>
                </a:buClr>
                <a:buSzPts val="1200"/>
                <a:buFont typeface="Comic Sans MS" panose="030F0702030302020204"/>
                <a:buNone/>
              </a:pPr>
              <a:r>
                <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rPr>
                <a:t>timeout</a:t>
              </a:r>
              <a:endPar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endParaRPr>
            </a:p>
          </p:txBody>
        </p:sp>
        <p:pic>
          <p:nvPicPr>
            <p:cNvPr id="7448" name="Google Shape;7448;p118"/>
            <p:cNvPicPr preferRelativeResize="0"/>
            <p:nvPr/>
          </p:nvPicPr>
          <p:blipFill rotWithShape="1">
            <a:blip r:embed="rId3"/>
            <a:srcRect/>
            <a:stretch>
              <a:fillRect/>
            </a:stretch>
          </p:blipFill>
          <p:spPr>
            <a:xfrm flipH="1">
              <a:off x="3419" y="2142"/>
              <a:ext cx="262" cy="245"/>
            </a:xfrm>
            <a:prstGeom prst="rect">
              <a:avLst/>
            </a:prstGeom>
            <a:noFill/>
            <a:ln>
              <a:noFill/>
            </a:ln>
          </p:spPr>
        </p:pic>
      </p:grpSp>
      <p:sp>
        <p:nvSpPr>
          <p:cNvPr id="7449" name="Google Shape;7449;p118"/>
          <p:cNvSpPr/>
          <p:nvPr/>
        </p:nvSpPr>
        <p:spPr>
          <a:xfrm>
            <a:off x="768350" y="1252512"/>
            <a:ext cx="5939840" cy="2087453"/>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rPr>
              <a:t>Realistic scenario: </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un-needed</a:t>
            </a:r>
            <a:r>
              <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rPr>
              <a:t> </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duplicates</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241300" algn="l" rtl="0">
              <a:lnSpc>
                <a:spcPct val="85000"/>
              </a:lnSpc>
              <a:spcBef>
                <a:spcPts val="440"/>
              </a:spcBef>
              <a:spcAft>
                <a:spcPts val="0"/>
              </a:spcAft>
              <a:buClr>
                <a:srgbClr val="000099"/>
              </a:buClr>
              <a:buSzPts val="2200"/>
              <a:buFont typeface="Noto Sans Symbols"/>
              <a:buChar char="▪"/>
            </a:pP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packets can be lost, dropped at router due  to full buffers – requiring retransmissions</a:t>
            </a:r>
            <a:endPar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241300" algn="l" rtl="0">
              <a:lnSpc>
                <a:spcPct val="85000"/>
              </a:lnSpc>
              <a:spcBef>
                <a:spcPts val="440"/>
              </a:spcBef>
              <a:spcAft>
                <a:spcPts val="0"/>
              </a:spcAft>
              <a:buClr>
                <a:srgbClr val="000099"/>
              </a:buClr>
              <a:buSzPts val="2200"/>
              <a:buFont typeface="Noto Sans Symbols"/>
              <a:buChar char="▪"/>
            </a:pP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but sender times can time out prematurely, sending </a:t>
            </a:r>
            <a:r>
              <a:rPr lang="en-US" sz="2200" b="0" i="1" u="none" strike="noStrike" cap="none">
                <a:solidFill>
                  <a:srgbClr val="000099"/>
                </a:solidFill>
                <a:latin typeface="Calibri" panose="020F0502020204030204"/>
                <a:ea typeface="Calibri" panose="020F0502020204030204"/>
                <a:cs typeface="Calibri" panose="020F0502020204030204"/>
                <a:sym typeface="Calibri" panose="020F0502020204030204"/>
              </a:rPr>
              <a:t>two</a:t>
            </a:r>
            <a:r>
              <a:rPr lang="en-US" sz="2200" b="0" i="1"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copies, </a:t>
            </a:r>
            <a:r>
              <a:rPr lang="en-US" sz="2200" b="0" i="1" u="none" strike="noStrike" cap="none">
                <a:solidFill>
                  <a:srgbClr val="0013A3"/>
                </a:solidFill>
                <a:latin typeface="Calibri" panose="020F0502020204030204"/>
                <a:ea typeface="Calibri" panose="020F0502020204030204"/>
                <a:cs typeface="Calibri" panose="020F0502020204030204"/>
                <a:sym typeface="Calibri" panose="020F0502020204030204"/>
              </a:rPr>
              <a:t>both</a:t>
            </a: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of which are delivered</a:t>
            </a:r>
            <a:endPar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7450" name="Google Shape;7450;p118"/>
          <p:cNvSpPr txBox="1"/>
          <p:nvPr/>
        </p:nvSpPr>
        <p:spPr>
          <a:xfrm>
            <a:off x="3724275" y="4761119"/>
            <a:ext cx="17684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6600"/>
              </a:buClr>
              <a:buSzPts val="1600"/>
              <a:buFont typeface="Arial" panose="020B0604020202020204"/>
              <a:buNone/>
            </a:pPr>
            <a:r>
              <a:rPr lang="en-US" sz="1600" b="0" i="1" u="none" strike="noStrike" cap="none">
                <a:solidFill>
                  <a:srgbClr val="006600"/>
                </a:solidFill>
                <a:latin typeface="Arial" panose="020B0604020202020204"/>
                <a:ea typeface="Arial" panose="020B0604020202020204"/>
                <a:cs typeface="Arial" panose="020B0604020202020204"/>
                <a:sym typeface="Arial" panose="020B0604020202020204"/>
              </a:rPr>
              <a:t>free buffer space!</a:t>
            </a:r>
            <a:endParaRPr lang="en-US" sz="1600" b="0" i="1" u="none" strike="noStrike" cap="none">
              <a:solidFill>
                <a:srgbClr val="006600"/>
              </a:solidFill>
              <a:latin typeface="Arial" panose="020B0604020202020204"/>
              <a:ea typeface="Arial" panose="020B0604020202020204"/>
              <a:cs typeface="Arial" panose="020B0604020202020204"/>
              <a:sym typeface="Arial" panose="020B0604020202020204"/>
            </a:endParaRPr>
          </a:p>
        </p:txBody>
      </p:sp>
      <p:grpSp>
        <p:nvGrpSpPr>
          <p:cNvPr id="7451" name="Google Shape;7451;p118"/>
          <p:cNvGrpSpPr/>
          <p:nvPr/>
        </p:nvGrpSpPr>
        <p:grpSpPr>
          <a:xfrm>
            <a:off x="10022277" y="2256302"/>
            <a:ext cx="2018927" cy="1905034"/>
            <a:chOff x="10022277" y="2034920"/>
            <a:chExt cx="2018927" cy="1905034"/>
          </a:xfrm>
        </p:grpSpPr>
        <p:sp>
          <p:nvSpPr>
            <p:cNvPr id="7452" name="Google Shape;7452;p118"/>
            <p:cNvSpPr txBox="1"/>
            <p:nvPr/>
          </p:nvSpPr>
          <p:spPr>
            <a:xfrm>
              <a:off x="10241280" y="2339516"/>
              <a:ext cx="1799924"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when sending at R/2, some packets are retransmissions, including needed and </a:t>
              </a:r>
              <a:r>
                <a:rPr lang="en-US" sz="1400" b="0" i="1" u="none" strike="noStrike" cap="none">
                  <a:solidFill>
                    <a:srgbClr val="C00000"/>
                  </a:solidFill>
                  <a:latin typeface="Arial" panose="020B0604020202020204"/>
                  <a:ea typeface="Arial" panose="020B0604020202020204"/>
                  <a:cs typeface="Arial" panose="020B0604020202020204"/>
                  <a:sym typeface="Arial" panose="020B0604020202020204"/>
                </a:rPr>
                <a:t>un-needed</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duplicates, that are delivered!</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453" name="Google Shape;7453;p118"/>
            <p:cNvCxnSpPr/>
            <p:nvPr/>
          </p:nvCxnSpPr>
          <p:spPr>
            <a:xfrm rot="10800000">
              <a:off x="10022277" y="2034920"/>
              <a:ext cx="423050" cy="355155"/>
            </a:xfrm>
            <a:prstGeom prst="straightConnector1">
              <a:avLst/>
            </a:prstGeom>
            <a:noFill/>
            <a:ln w="9525" cap="flat" cmpd="sng">
              <a:solidFill>
                <a:schemeClr val="dk1"/>
              </a:solidFill>
              <a:prstDash val="solid"/>
              <a:round/>
              <a:headEnd type="none" w="med" len="med"/>
              <a:tailEnd type="triangle" w="med" len="med"/>
            </a:ln>
          </p:spPr>
        </p:cxnSp>
      </p:grpSp>
      <p:grpSp>
        <p:nvGrpSpPr>
          <p:cNvPr id="7454" name="Google Shape;7454;p118"/>
          <p:cNvGrpSpPr/>
          <p:nvPr/>
        </p:nvGrpSpPr>
        <p:grpSpPr>
          <a:xfrm>
            <a:off x="10040109" y="1751513"/>
            <a:ext cx="1904433" cy="674031"/>
            <a:chOff x="10040109" y="1530131"/>
            <a:chExt cx="1904433" cy="674031"/>
          </a:xfrm>
        </p:grpSpPr>
        <p:sp>
          <p:nvSpPr>
            <p:cNvPr id="7455" name="Google Shape;7455;p118"/>
            <p:cNvSpPr txBox="1"/>
            <p:nvPr/>
          </p:nvSpPr>
          <p:spPr>
            <a:xfrm>
              <a:off x="10128951" y="1530131"/>
              <a:ext cx="181559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“wasted” capacity due to un-needed retransmissions</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6" name="Google Shape;7456;p118"/>
            <p:cNvSpPr/>
            <p:nvPr/>
          </p:nvSpPr>
          <p:spPr>
            <a:xfrm>
              <a:off x="10040109" y="1765940"/>
              <a:ext cx="144379" cy="223205"/>
            </a:xfrm>
            <a:prstGeom prst="righ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457" name="Google Shape;7457;p118"/>
          <p:cNvGrpSpPr/>
          <p:nvPr/>
        </p:nvGrpSpPr>
        <p:grpSpPr>
          <a:xfrm>
            <a:off x="7361453" y="1421562"/>
            <a:ext cx="3100386" cy="2791471"/>
            <a:chOff x="7361453" y="1200180"/>
            <a:chExt cx="3100386" cy="2791471"/>
          </a:xfrm>
        </p:grpSpPr>
        <p:sp>
          <p:nvSpPr>
            <p:cNvPr id="7458" name="Google Shape;7458;p118"/>
            <p:cNvSpPr/>
            <p:nvPr/>
          </p:nvSpPr>
          <p:spPr>
            <a:xfrm>
              <a:off x="7958715" y="1967477"/>
              <a:ext cx="2024019" cy="1384114"/>
            </a:xfrm>
            <a:custGeom>
              <a:avLst/>
              <a:gdLst/>
              <a:ahLst/>
              <a:cxnLst/>
              <a:rect l="l" t="t" r="r" b="b"/>
              <a:pathLst>
                <a:path w="10000" h="10000" extrusionOk="0">
                  <a:moveTo>
                    <a:pt x="0" y="10000"/>
                  </a:moveTo>
                  <a:cubicBezTo>
                    <a:pt x="1268" y="8586"/>
                    <a:pt x="4789" y="3077"/>
                    <a:pt x="6536" y="1223"/>
                  </a:cubicBezTo>
                  <a:cubicBezTo>
                    <a:pt x="7406" y="549"/>
                    <a:pt x="8333" y="126"/>
                    <a:pt x="1000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459" name="Google Shape;7459;p118"/>
            <p:cNvGrpSpPr/>
            <p:nvPr/>
          </p:nvGrpSpPr>
          <p:grpSpPr>
            <a:xfrm>
              <a:off x="8776235" y="3317988"/>
              <a:ext cx="458788" cy="400051"/>
              <a:chOff x="3583" y="1761"/>
              <a:chExt cx="289" cy="252"/>
            </a:xfrm>
          </p:grpSpPr>
          <p:sp>
            <p:nvSpPr>
              <p:cNvPr id="7460" name="Google Shape;7460;p118"/>
              <p:cNvSpPr txBox="1"/>
              <p:nvPr/>
            </p:nvSpPr>
            <p:spPr>
              <a:xfrm>
                <a:off x="3583" y="1761"/>
                <a:ext cx="289"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a:t>
                </a:r>
                <a:endParaRPr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461" name="Google Shape;7461;p118"/>
              <p:cNvCxnSpPr/>
              <p:nvPr/>
            </p:nvCxnSpPr>
            <p:spPr>
              <a:xfrm rot="10800000" flipH="1">
                <a:off x="3726" y="1834"/>
                <a:ext cx="24" cy="24"/>
              </a:xfrm>
              <a:prstGeom prst="straightConnector1">
                <a:avLst/>
              </a:prstGeom>
              <a:noFill/>
              <a:ln w="19050" cap="flat" cmpd="sng">
                <a:solidFill>
                  <a:schemeClr val="dk1"/>
                </a:solidFill>
                <a:prstDash val="solid"/>
                <a:round/>
                <a:headEnd type="none" w="med" len="med"/>
                <a:tailEnd type="none" w="med" len="med"/>
              </a:ln>
            </p:spPr>
          </p:cxnSp>
        </p:grpSp>
        <p:cxnSp>
          <p:nvCxnSpPr>
            <p:cNvPr id="7462" name="Google Shape;7462;p118"/>
            <p:cNvCxnSpPr/>
            <p:nvPr/>
          </p:nvCxnSpPr>
          <p:spPr>
            <a:xfrm>
              <a:off x="7965669" y="1200180"/>
              <a:ext cx="0" cy="2159048"/>
            </a:xfrm>
            <a:prstGeom prst="straightConnector1">
              <a:avLst/>
            </a:prstGeom>
            <a:noFill/>
            <a:ln w="25400" cap="flat" cmpd="sng">
              <a:solidFill>
                <a:schemeClr val="dk1"/>
              </a:solidFill>
              <a:prstDash val="solid"/>
              <a:round/>
              <a:headEnd type="none" w="med" len="med"/>
              <a:tailEnd type="none" w="med" len="med"/>
            </a:ln>
          </p:spPr>
        </p:cxnSp>
        <p:cxnSp>
          <p:nvCxnSpPr>
            <p:cNvPr id="7463" name="Google Shape;7463;p118"/>
            <p:cNvCxnSpPr/>
            <p:nvPr/>
          </p:nvCxnSpPr>
          <p:spPr>
            <a:xfrm>
              <a:off x="9972557" y="1436494"/>
              <a:ext cx="0" cy="1869027"/>
            </a:xfrm>
            <a:prstGeom prst="straightConnector1">
              <a:avLst/>
            </a:prstGeom>
            <a:noFill/>
            <a:ln w="12700" cap="flat" cmpd="sng">
              <a:solidFill>
                <a:schemeClr val="dk1"/>
              </a:solidFill>
              <a:prstDash val="dash"/>
              <a:round/>
              <a:headEnd type="none" w="med" len="med"/>
              <a:tailEnd type="none" w="med" len="med"/>
            </a:ln>
          </p:spPr>
        </p:cxnSp>
        <p:sp>
          <p:nvSpPr>
            <p:cNvPr id="7464" name="Google Shape;7464;p118"/>
            <p:cNvSpPr/>
            <p:nvPr/>
          </p:nvSpPr>
          <p:spPr>
            <a:xfrm>
              <a:off x="7954426" y="1377415"/>
              <a:ext cx="2023753" cy="1965701"/>
            </a:xfrm>
            <a:custGeom>
              <a:avLst/>
              <a:gdLst/>
              <a:ahLst/>
              <a:cxnLst/>
              <a:rect l="l" t="t" r="r" b="b"/>
              <a:pathLst>
                <a:path w="720" h="732" extrusionOk="0">
                  <a:moveTo>
                    <a:pt x="0" y="732"/>
                  </a:moveTo>
                  <a:lnTo>
                    <a:pt x="720" y="0"/>
                  </a:lnTo>
                </a:path>
              </a:pathLst>
            </a:custGeom>
            <a:noFill/>
            <a:ln w="28575" cap="flat" cmpd="sng">
              <a:solidFill>
                <a:schemeClr val="dk1"/>
              </a:solidFill>
              <a:prstDash val="dash"/>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7465" name="Google Shape;7465;p118"/>
            <p:cNvCxnSpPr/>
            <p:nvPr/>
          </p:nvCxnSpPr>
          <p:spPr>
            <a:xfrm>
              <a:off x="7819509" y="1377415"/>
              <a:ext cx="140538" cy="0"/>
            </a:xfrm>
            <a:prstGeom prst="straightConnector1">
              <a:avLst/>
            </a:prstGeom>
            <a:noFill/>
            <a:ln w="19050" cap="flat" cmpd="sng">
              <a:solidFill>
                <a:schemeClr val="dk1"/>
              </a:solidFill>
              <a:prstDash val="solid"/>
              <a:round/>
              <a:headEnd type="none" w="med" len="med"/>
              <a:tailEnd type="none" w="med" len="med"/>
            </a:ln>
          </p:spPr>
        </p:cxnSp>
        <p:cxnSp>
          <p:nvCxnSpPr>
            <p:cNvPr id="7466" name="Google Shape;7466;p118"/>
            <p:cNvCxnSpPr/>
            <p:nvPr/>
          </p:nvCxnSpPr>
          <p:spPr>
            <a:xfrm>
              <a:off x="9966936" y="3359228"/>
              <a:ext cx="0" cy="155752"/>
            </a:xfrm>
            <a:prstGeom prst="straightConnector1">
              <a:avLst/>
            </a:prstGeom>
            <a:noFill/>
            <a:ln w="19050" cap="flat" cmpd="sng">
              <a:solidFill>
                <a:schemeClr val="dk1"/>
              </a:solidFill>
              <a:prstDash val="solid"/>
              <a:round/>
              <a:headEnd type="none" w="med" len="med"/>
              <a:tailEnd type="none" w="med" len="med"/>
            </a:ln>
          </p:spPr>
        </p:cxnSp>
        <p:sp>
          <p:nvSpPr>
            <p:cNvPr id="7467" name="Google Shape;7467;p118"/>
            <p:cNvSpPr txBox="1"/>
            <p:nvPr/>
          </p:nvSpPr>
          <p:spPr>
            <a:xfrm>
              <a:off x="7361453" y="1202894"/>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68" name="Google Shape;7468;p118"/>
            <p:cNvSpPr txBox="1"/>
            <p:nvPr/>
          </p:nvSpPr>
          <p:spPr>
            <a:xfrm rot="-5400000">
              <a:off x="7391666" y="1332203"/>
              <a:ext cx="937199" cy="7026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out</a:t>
              </a:r>
              <a:endPar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469" name="Google Shape;7469;p118"/>
            <p:cNvCxnSpPr/>
            <p:nvPr/>
          </p:nvCxnSpPr>
          <p:spPr>
            <a:xfrm>
              <a:off x="7999399" y="1380101"/>
              <a:ext cx="1841053" cy="0"/>
            </a:xfrm>
            <a:prstGeom prst="straightConnector1">
              <a:avLst/>
            </a:prstGeom>
            <a:noFill/>
            <a:ln w="12700" cap="flat" cmpd="sng">
              <a:solidFill>
                <a:srgbClr val="BFBFBF"/>
              </a:solidFill>
              <a:prstDash val="dash"/>
              <a:round/>
              <a:headEnd type="none" w="med" len="med"/>
              <a:tailEnd type="none" w="med" len="med"/>
            </a:ln>
          </p:spPr>
        </p:cxnSp>
        <p:cxnSp>
          <p:nvCxnSpPr>
            <p:cNvPr id="7470" name="Google Shape;7470;p118"/>
            <p:cNvCxnSpPr/>
            <p:nvPr/>
          </p:nvCxnSpPr>
          <p:spPr>
            <a:xfrm>
              <a:off x="7976136" y="3337560"/>
              <a:ext cx="2165684" cy="0"/>
            </a:xfrm>
            <a:prstGeom prst="straightConnector1">
              <a:avLst/>
            </a:prstGeom>
            <a:noFill/>
            <a:ln w="25400" cap="flat" cmpd="sng">
              <a:solidFill>
                <a:schemeClr val="dk1"/>
              </a:solidFill>
              <a:prstDash val="solid"/>
              <a:miter lim="800000"/>
              <a:headEnd type="none" w="sm" len="sm"/>
              <a:tailEnd type="none" w="sm" len="sm"/>
            </a:ln>
          </p:spPr>
        </p:cxnSp>
        <p:sp>
          <p:nvSpPr>
            <p:cNvPr id="7471" name="Google Shape;7471;p118"/>
            <p:cNvSpPr txBox="1"/>
            <p:nvPr/>
          </p:nvSpPr>
          <p:spPr>
            <a:xfrm rot="-5400000">
              <a:off x="7139298" y="2419300"/>
              <a:ext cx="123450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throughput: </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72" name="Google Shape;7472;p118"/>
            <p:cNvSpPr/>
            <p:nvPr/>
          </p:nvSpPr>
          <p:spPr>
            <a:xfrm>
              <a:off x="9893835" y="1336842"/>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473" name="Google Shape;7473;p118"/>
            <p:cNvSpPr txBox="1"/>
            <p:nvPr/>
          </p:nvSpPr>
          <p:spPr>
            <a:xfrm>
              <a:off x="9646716" y="3476057"/>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74" name="Google Shape;7474;p118"/>
            <p:cNvSpPr/>
            <p:nvPr/>
          </p:nvSpPr>
          <p:spPr>
            <a:xfrm>
              <a:off x="9912327" y="1689923"/>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475" name="Google Shape;7475;p118"/>
            <p:cNvCxnSpPr/>
            <p:nvPr/>
          </p:nvCxnSpPr>
          <p:spPr>
            <a:xfrm>
              <a:off x="7960093" y="1773132"/>
              <a:ext cx="1975007" cy="0"/>
            </a:xfrm>
            <a:prstGeom prst="straightConnector1">
              <a:avLst/>
            </a:prstGeom>
            <a:noFill/>
            <a:ln w="12700" cap="flat" cmpd="sng">
              <a:solidFill>
                <a:srgbClr val="BFBFBF"/>
              </a:solidFill>
              <a:prstDash val="dash"/>
              <a:round/>
              <a:headEnd type="none" w="med" len="med"/>
              <a:tailEnd type="none" w="med" len="med"/>
            </a:ln>
          </p:spPr>
        </p:cxnSp>
        <p:sp>
          <p:nvSpPr>
            <p:cNvPr id="7476" name="Google Shape;7476;p118"/>
            <p:cNvSpPr/>
            <p:nvPr/>
          </p:nvSpPr>
          <p:spPr>
            <a:xfrm>
              <a:off x="9908716" y="1920329"/>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477" name="Google Shape;7477;p118"/>
            <p:cNvCxnSpPr/>
            <p:nvPr/>
          </p:nvCxnSpPr>
          <p:spPr>
            <a:xfrm>
              <a:off x="7995485" y="1986203"/>
              <a:ext cx="1975007" cy="0"/>
            </a:xfrm>
            <a:prstGeom prst="straightConnector1">
              <a:avLst/>
            </a:prstGeom>
            <a:noFill/>
            <a:ln w="12700" cap="flat" cmpd="sng">
              <a:solidFill>
                <a:schemeClr val="dk1"/>
              </a:solidFill>
              <a:prstDash val="dash"/>
              <a:round/>
              <a:headEnd type="none" w="med" len="med"/>
              <a:tailEnd type="none" w="med" len="med"/>
            </a:ln>
          </p:spPr>
        </p:cxnSp>
      </p:grpSp>
      <p:sp>
        <p:nvSpPr>
          <p:cNvPr id="7478" name="Google Shape;7478;p11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40"/>
                                        </p:tgtEl>
                                        <p:attrNameLst>
                                          <p:attrName>style.visibility</p:attrName>
                                        </p:attrNameLst>
                                      </p:cBhvr>
                                      <p:to>
                                        <p:strVal val="visible"/>
                                      </p:to>
                                    </p:set>
                                    <p:animEffect transition="in" filter="fade">
                                      <p:cBhvr>
                                        <p:cTn id="7" dur="500"/>
                                        <p:tgtEl>
                                          <p:spTgt spid="74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441"/>
                                        </p:tgtEl>
                                        <p:attrNameLst>
                                          <p:attrName>style.visibility</p:attrName>
                                        </p:attrNameLst>
                                      </p:cBhvr>
                                      <p:to>
                                        <p:strVal val="visible"/>
                                      </p:to>
                                    </p:set>
                                    <p:animEffect transition="in" filter="fade">
                                      <p:cBhvr>
                                        <p:cTn id="11" dur="500"/>
                                        <p:tgtEl>
                                          <p:spTgt spid="7441"/>
                                        </p:tgtEl>
                                      </p:cBhvr>
                                    </p:animEffect>
                                  </p:childTnLst>
                                </p:cTn>
                              </p:par>
                              <p:par>
                                <p:cTn id="12" presetID="10" presetClass="entr" presetSubtype="0" fill="hold" nodeType="withEffect">
                                  <p:stCondLst>
                                    <p:cond delay="0"/>
                                  </p:stCondLst>
                                  <p:childTnLst>
                                    <p:set>
                                      <p:cBhvr>
                                        <p:cTn id="13" dur="1" fill="hold">
                                          <p:stCondLst>
                                            <p:cond delay="0"/>
                                          </p:stCondLst>
                                        </p:cTn>
                                        <p:tgtEl>
                                          <p:spTgt spid="7442"/>
                                        </p:tgtEl>
                                        <p:attrNameLst>
                                          <p:attrName>style.visibility</p:attrName>
                                        </p:attrNameLst>
                                      </p:cBhvr>
                                      <p:to>
                                        <p:strVal val="visible"/>
                                      </p:to>
                                    </p:set>
                                    <p:animEffect transition="in" filter="fade">
                                      <p:cBhvr>
                                        <p:cTn id="14" dur="500"/>
                                        <p:tgtEl>
                                          <p:spTgt spid="7442"/>
                                        </p:tgtEl>
                                      </p:cBhvr>
                                    </p:animEffec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7442"/>
                                        </p:tgtEl>
                                      </p:cBhvr>
                                    </p:animEffect>
                                    <p:set>
                                      <p:cBhvr>
                                        <p:cTn id="18" dur="1" fill="hold">
                                          <p:stCondLst>
                                            <p:cond delay="500"/>
                                          </p:stCondLst>
                                        </p:cTn>
                                        <p:tgtEl>
                                          <p:spTgt spid="7442"/>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450"/>
                                        </p:tgtEl>
                                        <p:attrNameLst>
                                          <p:attrName>style.visibility</p:attrName>
                                        </p:attrNameLst>
                                      </p:cBhvr>
                                      <p:to>
                                        <p:strVal val="visible"/>
                                      </p:to>
                                    </p:set>
                                    <p:animEffect transition="in" filter="fade">
                                      <p:cBhvr>
                                        <p:cTn id="22" dur="500"/>
                                        <p:tgtEl>
                                          <p:spTgt spid="7450"/>
                                        </p:tgtEl>
                                      </p:cBhvr>
                                    </p:animEffect>
                                  </p:childTnLst>
                                </p:cTn>
                              </p:par>
                            </p:childTnLst>
                          </p:cTn>
                        </p:par>
                        <p:par>
                          <p:cTn id="23" fill="hold">
                            <p:stCondLst>
                              <p:cond delay="2000"/>
                            </p:stCondLst>
                            <p:childTnLst>
                              <p:par>
                                <p:cTn id="24" presetID="10" presetClass="exit" presetSubtype="0" fill="hold" nodeType="afterEffect">
                                  <p:stCondLst>
                                    <p:cond delay="0"/>
                                  </p:stCondLst>
                                  <p:childTnLst>
                                    <p:animEffect transition="out" filter="fade">
                                      <p:cBhvr>
                                        <p:cTn id="25" dur="500"/>
                                        <p:tgtEl>
                                          <p:spTgt spid="7450"/>
                                        </p:tgtEl>
                                      </p:cBhvr>
                                    </p:animEffect>
                                    <p:set>
                                      <p:cBhvr>
                                        <p:cTn id="26" dur="1" fill="hold">
                                          <p:stCondLst>
                                            <p:cond delay="500"/>
                                          </p:stCondLst>
                                        </p:cTn>
                                        <p:tgtEl>
                                          <p:spTgt spid="7450"/>
                                        </p:tgtEl>
                                        <p:attrNameLst>
                                          <p:attrName>style.visibility</p:attrName>
                                        </p:attrNameLst>
                                      </p:cBhvr>
                                      <p:to>
                                        <p:strVal val="hidden"/>
                                      </p:to>
                                    </p:se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7443"/>
                                        </p:tgtEl>
                                        <p:attrNameLst>
                                          <p:attrName>style.visibility</p:attrName>
                                        </p:attrNameLst>
                                      </p:cBhvr>
                                      <p:to>
                                        <p:strVal val="visible"/>
                                      </p:to>
                                    </p:set>
                                    <p:animEffect transition="in" filter="fade">
                                      <p:cBhvr>
                                        <p:cTn id="30" dur="500"/>
                                        <p:tgtEl>
                                          <p:spTgt spid="7443"/>
                                        </p:tgtEl>
                                      </p:cBhvr>
                                    </p:animEffect>
                                  </p:childTnLst>
                                </p:cTn>
                              </p:par>
                            </p:childTnLst>
                          </p:cTn>
                        </p:par>
                        <p:par>
                          <p:cTn id="31" fill="hold">
                            <p:stCondLst>
                              <p:cond delay="3000"/>
                            </p:stCondLst>
                            <p:childTnLst>
                              <p:par>
                                <p:cTn id="32" presetID="10" presetClass="exit" presetSubtype="0" fill="hold" nodeType="afterEffect">
                                  <p:stCondLst>
                                    <p:cond delay="0"/>
                                  </p:stCondLst>
                                  <p:childTnLst>
                                    <p:animEffect transition="out" filter="fade">
                                      <p:cBhvr>
                                        <p:cTn id="33" dur="500"/>
                                        <p:tgtEl>
                                          <p:spTgt spid="7443"/>
                                        </p:tgtEl>
                                      </p:cBhvr>
                                    </p:animEffect>
                                    <p:set>
                                      <p:cBhvr>
                                        <p:cTn id="34" dur="1" fill="hold">
                                          <p:stCondLst>
                                            <p:cond delay="500"/>
                                          </p:stCondLst>
                                        </p:cTn>
                                        <p:tgtEl>
                                          <p:spTgt spid="7443"/>
                                        </p:tgtEl>
                                        <p:attrNameLst>
                                          <p:attrName>style.visibility</p:attrName>
                                        </p:attrNameLst>
                                      </p:cBhvr>
                                      <p:to>
                                        <p:strVal val="hidden"/>
                                      </p:to>
                                    </p:set>
                                  </p:childTnLst>
                                </p:cTn>
                              </p:par>
                            </p:childTnLst>
                          </p:cTn>
                        </p:par>
                        <p:par>
                          <p:cTn id="35" fill="hold">
                            <p:stCondLst>
                              <p:cond delay="3500"/>
                            </p:stCondLst>
                            <p:childTnLst>
                              <p:par>
                                <p:cTn id="36" presetID="10" presetClass="exit" presetSubtype="0" fill="hold" nodeType="afterEffect">
                                  <p:stCondLst>
                                    <p:cond delay="0"/>
                                  </p:stCondLst>
                                  <p:childTnLst>
                                    <p:animEffect transition="out" filter="fade">
                                      <p:cBhvr>
                                        <p:cTn id="37" dur="500"/>
                                        <p:tgtEl>
                                          <p:spTgt spid="7440"/>
                                        </p:tgtEl>
                                      </p:cBhvr>
                                    </p:animEffect>
                                    <p:set>
                                      <p:cBhvr>
                                        <p:cTn id="38" dur="1" fill="hold">
                                          <p:stCondLst>
                                            <p:cond delay="500"/>
                                          </p:stCondLst>
                                        </p:cTn>
                                        <p:tgtEl>
                                          <p:spTgt spid="744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457"/>
                                        </p:tgtEl>
                                        <p:attrNameLst>
                                          <p:attrName>style.visibility</p:attrName>
                                        </p:attrNameLst>
                                      </p:cBhvr>
                                      <p:to>
                                        <p:strVal val="visible"/>
                                      </p:to>
                                    </p:set>
                                    <p:animEffect transition="in" filter="fade">
                                      <p:cBhvr>
                                        <p:cTn id="43" dur="500"/>
                                        <p:tgtEl>
                                          <p:spTgt spid="745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451"/>
                                        </p:tgtEl>
                                        <p:attrNameLst>
                                          <p:attrName>style.visibility</p:attrName>
                                        </p:attrNameLst>
                                      </p:cBhvr>
                                      <p:to>
                                        <p:strVal val="visible"/>
                                      </p:to>
                                    </p:set>
                                    <p:animEffect transition="in" filter="fade">
                                      <p:cBhvr>
                                        <p:cTn id="48" dur="500"/>
                                        <p:tgtEl>
                                          <p:spTgt spid="74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454"/>
                                        </p:tgtEl>
                                        <p:attrNameLst>
                                          <p:attrName>style.visibility</p:attrName>
                                        </p:attrNameLst>
                                      </p:cBhvr>
                                      <p:to>
                                        <p:strVal val="visible"/>
                                      </p:to>
                                    </p:set>
                                    <p:animEffect transition="in" filter="fade">
                                      <p:cBhvr>
                                        <p:cTn id="53" dur="500"/>
                                        <p:tgtEl>
                                          <p:spTgt spid="7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483"/>
        <p:cNvGrpSpPr/>
        <p:nvPr/>
      </p:nvGrpSpPr>
      <p:grpSpPr>
        <a:xfrm>
          <a:off x="0" y="0"/>
          <a:ext cx="0" cy="0"/>
          <a:chOff x="0" y="0"/>
          <a:chExt cx="0" cy="0"/>
        </a:xfrm>
      </p:grpSpPr>
      <p:sp>
        <p:nvSpPr>
          <p:cNvPr id="7484" name="Google Shape;7484;p119"/>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scenario 2</a:t>
            </a:r>
            <a:endParaRPr sz="4400" b="0"/>
          </a:p>
        </p:txBody>
      </p:sp>
      <p:sp>
        <p:nvSpPr>
          <p:cNvPr id="7485" name="Google Shape;7485;p119"/>
          <p:cNvSpPr/>
          <p:nvPr/>
        </p:nvSpPr>
        <p:spPr>
          <a:xfrm>
            <a:off x="1474555" y="3993105"/>
            <a:ext cx="9386733" cy="2159366"/>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“costs” of congestion:</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more work (retransmission) for given receiver throughput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unneeded retransmissions: link carries multiple copies of a packet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5800" marR="0" lvl="1" indent="-228600" algn="l" rtl="0">
              <a:lnSpc>
                <a:spcPct val="85000"/>
              </a:lnSpc>
              <a:spcBef>
                <a:spcPts val="480"/>
              </a:spcBef>
              <a:spcAft>
                <a:spcPts val="0"/>
              </a:spcAft>
              <a:buClr>
                <a:srgbClr val="000099"/>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decreasing maximum achievable throughput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43840" algn="l" rtl="0">
              <a:lnSpc>
                <a:spcPct val="85000"/>
              </a:lnSpc>
              <a:spcBef>
                <a:spcPts val="480"/>
              </a:spcBef>
              <a:spcAft>
                <a:spcPts val="0"/>
              </a:spcAft>
              <a:buClr>
                <a:srgbClr val="000099"/>
              </a:buClr>
              <a:buSzPts val="1560"/>
              <a:buFont typeface="Noto Sans Symbols"/>
              <a:buNone/>
            </a:pPr>
            <a:endParaRPr sz="24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7486" name="Google Shape;7486;p119"/>
          <p:cNvSpPr/>
          <p:nvPr/>
        </p:nvSpPr>
        <p:spPr>
          <a:xfrm>
            <a:off x="768350" y="1252512"/>
            <a:ext cx="5939840" cy="2087453"/>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rPr>
              <a:t>Realistic scenario: </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un-needed</a:t>
            </a:r>
            <a:r>
              <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rPr>
              <a:t> </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duplicates</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241300" algn="l" rtl="0">
              <a:lnSpc>
                <a:spcPct val="85000"/>
              </a:lnSpc>
              <a:spcBef>
                <a:spcPts val="440"/>
              </a:spcBef>
              <a:spcAft>
                <a:spcPts val="0"/>
              </a:spcAft>
              <a:buClr>
                <a:srgbClr val="000099"/>
              </a:buClr>
              <a:buSzPts val="2200"/>
              <a:buFont typeface="Noto Sans Symbols"/>
              <a:buChar char="▪"/>
            </a:pP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packets can be lost, dropped at router due  to full buffers – requiring retransmissions</a:t>
            </a:r>
            <a:endPar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241300" algn="l" rtl="0">
              <a:lnSpc>
                <a:spcPct val="85000"/>
              </a:lnSpc>
              <a:spcBef>
                <a:spcPts val="440"/>
              </a:spcBef>
              <a:spcAft>
                <a:spcPts val="0"/>
              </a:spcAft>
              <a:buClr>
                <a:srgbClr val="000099"/>
              </a:buClr>
              <a:buSzPts val="2200"/>
              <a:buFont typeface="Noto Sans Symbols"/>
              <a:buChar char="▪"/>
            </a:pP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but sender times can time out prematurely, sending </a:t>
            </a:r>
            <a:r>
              <a:rPr lang="en-US" sz="2200" b="0" i="1" u="none" strike="noStrike" cap="none">
                <a:solidFill>
                  <a:srgbClr val="000099"/>
                </a:solidFill>
                <a:latin typeface="Calibri" panose="020F0502020204030204"/>
                <a:ea typeface="Calibri" panose="020F0502020204030204"/>
                <a:cs typeface="Calibri" panose="020F0502020204030204"/>
                <a:sym typeface="Calibri" panose="020F0502020204030204"/>
              </a:rPr>
              <a:t>two</a:t>
            </a:r>
            <a:r>
              <a:rPr lang="en-US" sz="2200" b="0" i="1"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copies, </a:t>
            </a:r>
            <a:r>
              <a:rPr lang="en-US" sz="2200" b="0" i="1" u="none" strike="noStrike" cap="none">
                <a:solidFill>
                  <a:srgbClr val="0013A3"/>
                </a:solidFill>
                <a:latin typeface="Calibri" panose="020F0502020204030204"/>
                <a:ea typeface="Calibri" panose="020F0502020204030204"/>
                <a:cs typeface="Calibri" panose="020F0502020204030204"/>
                <a:sym typeface="Calibri" panose="020F0502020204030204"/>
              </a:rPr>
              <a:t>both</a:t>
            </a: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of which are delivered</a:t>
            </a:r>
            <a:endPar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grpSp>
        <p:nvGrpSpPr>
          <p:cNvPr id="7487" name="Google Shape;7487;p119"/>
          <p:cNvGrpSpPr/>
          <p:nvPr/>
        </p:nvGrpSpPr>
        <p:grpSpPr>
          <a:xfrm>
            <a:off x="10022277" y="2256302"/>
            <a:ext cx="2018927" cy="1905034"/>
            <a:chOff x="10022277" y="2034920"/>
            <a:chExt cx="2018927" cy="1905034"/>
          </a:xfrm>
        </p:grpSpPr>
        <p:sp>
          <p:nvSpPr>
            <p:cNvPr id="7488" name="Google Shape;7488;p119"/>
            <p:cNvSpPr txBox="1"/>
            <p:nvPr/>
          </p:nvSpPr>
          <p:spPr>
            <a:xfrm>
              <a:off x="10241280" y="2339516"/>
              <a:ext cx="1799924"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when sending at R/2, some packets are retransmissions, including needed and </a:t>
              </a:r>
              <a:r>
                <a:rPr lang="en-US" sz="1400" b="0" i="1" u="none" strike="noStrike" cap="none">
                  <a:solidFill>
                    <a:srgbClr val="C00000"/>
                  </a:solidFill>
                  <a:latin typeface="Arial" panose="020B0604020202020204"/>
                  <a:ea typeface="Arial" panose="020B0604020202020204"/>
                  <a:cs typeface="Arial" panose="020B0604020202020204"/>
                  <a:sym typeface="Arial" panose="020B0604020202020204"/>
                </a:rPr>
                <a:t>un-needed</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duplicates, that are delivered!</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489" name="Google Shape;7489;p119"/>
            <p:cNvCxnSpPr/>
            <p:nvPr/>
          </p:nvCxnSpPr>
          <p:spPr>
            <a:xfrm rot="10800000">
              <a:off x="10022277" y="2034920"/>
              <a:ext cx="423050" cy="355155"/>
            </a:xfrm>
            <a:prstGeom prst="straightConnector1">
              <a:avLst/>
            </a:prstGeom>
            <a:noFill/>
            <a:ln w="9525" cap="flat" cmpd="sng">
              <a:solidFill>
                <a:schemeClr val="dk1"/>
              </a:solidFill>
              <a:prstDash val="solid"/>
              <a:round/>
              <a:headEnd type="none" w="med" len="med"/>
              <a:tailEnd type="triangle" w="med" len="med"/>
            </a:ln>
          </p:spPr>
        </p:cxnSp>
      </p:grpSp>
      <p:grpSp>
        <p:nvGrpSpPr>
          <p:cNvPr id="7490" name="Google Shape;7490;p119"/>
          <p:cNvGrpSpPr/>
          <p:nvPr/>
        </p:nvGrpSpPr>
        <p:grpSpPr>
          <a:xfrm>
            <a:off x="10040109" y="1751513"/>
            <a:ext cx="1904433" cy="674031"/>
            <a:chOff x="10040109" y="1530131"/>
            <a:chExt cx="1904433" cy="674031"/>
          </a:xfrm>
        </p:grpSpPr>
        <p:sp>
          <p:nvSpPr>
            <p:cNvPr id="7491" name="Google Shape;7491;p119"/>
            <p:cNvSpPr txBox="1"/>
            <p:nvPr/>
          </p:nvSpPr>
          <p:spPr>
            <a:xfrm>
              <a:off x="10128951" y="1530131"/>
              <a:ext cx="181559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“wasted” capacity due to un-needed retransmissions</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2" name="Google Shape;7492;p119"/>
            <p:cNvSpPr/>
            <p:nvPr/>
          </p:nvSpPr>
          <p:spPr>
            <a:xfrm>
              <a:off x="10040109" y="1765940"/>
              <a:ext cx="144379" cy="223205"/>
            </a:xfrm>
            <a:prstGeom prst="righ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493" name="Google Shape;7493;p119"/>
          <p:cNvGrpSpPr/>
          <p:nvPr/>
        </p:nvGrpSpPr>
        <p:grpSpPr>
          <a:xfrm>
            <a:off x="7361453" y="1421562"/>
            <a:ext cx="3100386" cy="2791471"/>
            <a:chOff x="7361453" y="1200180"/>
            <a:chExt cx="3100386" cy="2791471"/>
          </a:xfrm>
        </p:grpSpPr>
        <p:sp>
          <p:nvSpPr>
            <p:cNvPr id="7494" name="Google Shape;7494;p119"/>
            <p:cNvSpPr/>
            <p:nvPr/>
          </p:nvSpPr>
          <p:spPr>
            <a:xfrm>
              <a:off x="7958715" y="1967477"/>
              <a:ext cx="2024019" cy="1384114"/>
            </a:xfrm>
            <a:custGeom>
              <a:avLst/>
              <a:gdLst/>
              <a:ahLst/>
              <a:cxnLst/>
              <a:rect l="l" t="t" r="r" b="b"/>
              <a:pathLst>
                <a:path w="10000" h="10000" extrusionOk="0">
                  <a:moveTo>
                    <a:pt x="0" y="10000"/>
                  </a:moveTo>
                  <a:cubicBezTo>
                    <a:pt x="1268" y="8586"/>
                    <a:pt x="4789" y="3077"/>
                    <a:pt x="6536" y="1223"/>
                  </a:cubicBezTo>
                  <a:cubicBezTo>
                    <a:pt x="7406" y="549"/>
                    <a:pt x="8333" y="126"/>
                    <a:pt x="1000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495" name="Google Shape;7495;p119"/>
            <p:cNvGrpSpPr/>
            <p:nvPr/>
          </p:nvGrpSpPr>
          <p:grpSpPr>
            <a:xfrm>
              <a:off x="8776235" y="3317988"/>
              <a:ext cx="458788" cy="400051"/>
              <a:chOff x="3583" y="1761"/>
              <a:chExt cx="289" cy="252"/>
            </a:xfrm>
          </p:grpSpPr>
          <p:sp>
            <p:nvSpPr>
              <p:cNvPr id="7496" name="Google Shape;7496;p119"/>
              <p:cNvSpPr txBox="1"/>
              <p:nvPr/>
            </p:nvSpPr>
            <p:spPr>
              <a:xfrm>
                <a:off x="3583" y="1761"/>
                <a:ext cx="289"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a:t>
                </a:r>
                <a:endParaRPr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497" name="Google Shape;7497;p119"/>
              <p:cNvCxnSpPr/>
              <p:nvPr/>
            </p:nvCxnSpPr>
            <p:spPr>
              <a:xfrm rot="10800000" flipH="1">
                <a:off x="3726" y="1834"/>
                <a:ext cx="24" cy="24"/>
              </a:xfrm>
              <a:prstGeom prst="straightConnector1">
                <a:avLst/>
              </a:prstGeom>
              <a:noFill/>
              <a:ln w="19050" cap="flat" cmpd="sng">
                <a:solidFill>
                  <a:schemeClr val="dk1"/>
                </a:solidFill>
                <a:prstDash val="solid"/>
                <a:round/>
                <a:headEnd type="none" w="med" len="med"/>
                <a:tailEnd type="none" w="med" len="med"/>
              </a:ln>
            </p:spPr>
          </p:cxnSp>
        </p:grpSp>
        <p:cxnSp>
          <p:nvCxnSpPr>
            <p:cNvPr id="7498" name="Google Shape;7498;p119"/>
            <p:cNvCxnSpPr/>
            <p:nvPr/>
          </p:nvCxnSpPr>
          <p:spPr>
            <a:xfrm>
              <a:off x="7965669" y="1200180"/>
              <a:ext cx="0" cy="2159048"/>
            </a:xfrm>
            <a:prstGeom prst="straightConnector1">
              <a:avLst/>
            </a:prstGeom>
            <a:noFill/>
            <a:ln w="25400" cap="flat" cmpd="sng">
              <a:solidFill>
                <a:schemeClr val="dk1"/>
              </a:solidFill>
              <a:prstDash val="solid"/>
              <a:round/>
              <a:headEnd type="none" w="med" len="med"/>
              <a:tailEnd type="none" w="med" len="med"/>
            </a:ln>
          </p:spPr>
        </p:cxnSp>
        <p:cxnSp>
          <p:nvCxnSpPr>
            <p:cNvPr id="7499" name="Google Shape;7499;p119"/>
            <p:cNvCxnSpPr/>
            <p:nvPr/>
          </p:nvCxnSpPr>
          <p:spPr>
            <a:xfrm>
              <a:off x="9972557" y="1436494"/>
              <a:ext cx="0" cy="1869027"/>
            </a:xfrm>
            <a:prstGeom prst="straightConnector1">
              <a:avLst/>
            </a:prstGeom>
            <a:noFill/>
            <a:ln w="12700" cap="flat" cmpd="sng">
              <a:solidFill>
                <a:schemeClr val="dk1"/>
              </a:solidFill>
              <a:prstDash val="dash"/>
              <a:round/>
              <a:headEnd type="none" w="med" len="med"/>
              <a:tailEnd type="none" w="med" len="med"/>
            </a:ln>
          </p:spPr>
        </p:cxnSp>
        <p:sp>
          <p:nvSpPr>
            <p:cNvPr id="7500" name="Google Shape;7500;p119"/>
            <p:cNvSpPr/>
            <p:nvPr/>
          </p:nvSpPr>
          <p:spPr>
            <a:xfrm>
              <a:off x="7954426" y="1377415"/>
              <a:ext cx="2023753" cy="1965701"/>
            </a:xfrm>
            <a:custGeom>
              <a:avLst/>
              <a:gdLst/>
              <a:ahLst/>
              <a:cxnLst/>
              <a:rect l="l" t="t" r="r" b="b"/>
              <a:pathLst>
                <a:path w="720" h="732" extrusionOk="0">
                  <a:moveTo>
                    <a:pt x="0" y="732"/>
                  </a:moveTo>
                  <a:lnTo>
                    <a:pt x="720" y="0"/>
                  </a:lnTo>
                </a:path>
              </a:pathLst>
            </a:custGeom>
            <a:noFill/>
            <a:ln w="28575" cap="flat" cmpd="sng">
              <a:solidFill>
                <a:schemeClr val="dk1"/>
              </a:solidFill>
              <a:prstDash val="dash"/>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7501" name="Google Shape;7501;p119"/>
            <p:cNvCxnSpPr/>
            <p:nvPr/>
          </p:nvCxnSpPr>
          <p:spPr>
            <a:xfrm>
              <a:off x="7819509" y="1377415"/>
              <a:ext cx="140538" cy="0"/>
            </a:xfrm>
            <a:prstGeom prst="straightConnector1">
              <a:avLst/>
            </a:prstGeom>
            <a:noFill/>
            <a:ln w="19050" cap="flat" cmpd="sng">
              <a:solidFill>
                <a:schemeClr val="dk1"/>
              </a:solidFill>
              <a:prstDash val="solid"/>
              <a:round/>
              <a:headEnd type="none" w="med" len="med"/>
              <a:tailEnd type="none" w="med" len="med"/>
            </a:ln>
          </p:spPr>
        </p:cxnSp>
        <p:cxnSp>
          <p:nvCxnSpPr>
            <p:cNvPr id="7502" name="Google Shape;7502;p119"/>
            <p:cNvCxnSpPr/>
            <p:nvPr/>
          </p:nvCxnSpPr>
          <p:spPr>
            <a:xfrm>
              <a:off x="9966936" y="3359228"/>
              <a:ext cx="0" cy="155752"/>
            </a:xfrm>
            <a:prstGeom prst="straightConnector1">
              <a:avLst/>
            </a:prstGeom>
            <a:noFill/>
            <a:ln w="19050" cap="flat" cmpd="sng">
              <a:solidFill>
                <a:schemeClr val="dk1"/>
              </a:solidFill>
              <a:prstDash val="solid"/>
              <a:round/>
              <a:headEnd type="none" w="med" len="med"/>
              <a:tailEnd type="none" w="med" len="med"/>
            </a:ln>
          </p:spPr>
        </p:cxnSp>
        <p:sp>
          <p:nvSpPr>
            <p:cNvPr id="7503" name="Google Shape;7503;p119"/>
            <p:cNvSpPr txBox="1"/>
            <p:nvPr/>
          </p:nvSpPr>
          <p:spPr>
            <a:xfrm>
              <a:off x="7361453" y="1202894"/>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504" name="Google Shape;7504;p119"/>
            <p:cNvSpPr txBox="1"/>
            <p:nvPr/>
          </p:nvSpPr>
          <p:spPr>
            <a:xfrm rot="-5400000">
              <a:off x="7391666" y="1332203"/>
              <a:ext cx="937199" cy="7026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Noto Sans Symbols"/>
                  <a:ea typeface="Noto Sans Symbols"/>
                  <a:cs typeface="Noto Sans Symbols"/>
                  <a:sym typeface="Noto Sans Symbols"/>
                </a:rPr>
                <a:t>λ</a:t>
              </a:r>
              <a:r>
                <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out</a:t>
              </a:r>
              <a:endParaRPr lang="en-US" sz="20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505" name="Google Shape;7505;p119"/>
            <p:cNvCxnSpPr/>
            <p:nvPr/>
          </p:nvCxnSpPr>
          <p:spPr>
            <a:xfrm>
              <a:off x="7999399" y="1380101"/>
              <a:ext cx="1841053" cy="0"/>
            </a:xfrm>
            <a:prstGeom prst="straightConnector1">
              <a:avLst/>
            </a:prstGeom>
            <a:noFill/>
            <a:ln w="12700" cap="flat" cmpd="sng">
              <a:solidFill>
                <a:srgbClr val="BFBFBF"/>
              </a:solidFill>
              <a:prstDash val="dash"/>
              <a:round/>
              <a:headEnd type="none" w="med" len="med"/>
              <a:tailEnd type="none" w="med" len="med"/>
            </a:ln>
          </p:spPr>
        </p:cxnSp>
        <p:cxnSp>
          <p:nvCxnSpPr>
            <p:cNvPr id="7506" name="Google Shape;7506;p119"/>
            <p:cNvCxnSpPr/>
            <p:nvPr/>
          </p:nvCxnSpPr>
          <p:spPr>
            <a:xfrm>
              <a:off x="7976136" y="3337560"/>
              <a:ext cx="2165684" cy="0"/>
            </a:xfrm>
            <a:prstGeom prst="straightConnector1">
              <a:avLst/>
            </a:prstGeom>
            <a:noFill/>
            <a:ln w="25400" cap="flat" cmpd="sng">
              <a:solidFill>
                <a:schemeClr val="dk1"/>
              </a:solidFill>
              <a:prstDash val="solid"/>
              <a:miter lim="800000"/>
              <a:headEnd type="none" w="sm" len="sm"/>
              <a:tailEnd type="none" w="sm" len="sm"/>
            </a:ln>
          </p:spPr>
        </p:cxnSp>
        <p:sp>
          <p:nvSpPr>
            <p:cNvPr id="7507" name="Google Shape;7507;p119"/>
            <p:cNvSpPr txBox="1"/>
            <p:nvPr/>
          </p:nvSpPr>
          <p:spPr>
            <a:xfrm rot="-5400000">
              <a:off x="7139298" y="2419300"/>
              <a:ext cx="123450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throughput: </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08" name="Google Shape;7508;p119"/>
            <p:cNvSpPr/>
            <p:nvPr/>
          </p:nvSpPr>
          <p:spPr>
            <a:xfrm>
              <a:off x="9893835" y="1336842"/>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09" name="Google Shape;7509;p119"/>
            <p:cNvSpPr txBox="1"/>
            <p:nvPr/>
          </p:nvSpPr>
          <p:spPr>
            <a:xfrm>
              <a:off x="9646716" y="3476057"/>
              <a:ext cx="815123" cy="515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510" name="Google Shape;7510;p119"/>
            <p:cNvSpPr/>
            <p:nvPr/>
          </p:nvSpPr>
          <p:spPr>
            <a:xfrm>
              <a:off x="9912327" y="1689923"/>
              <a:ext cx="127000" cy="127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511" name="Google Shape;7511;p119"/>
            <p:cNvCxnSpPr/>
            <p:nvPr/>
          </p:nvCxnSpPr>
          <p:spPr>
            <a:xfrm>
              <a:off x="7960093" y="1773132"/>
              <a:ext cx="1975007" cy="0"/>
            </a:xfrm>
            <a:prstGeom prst="straightConnector1">
              <a:avLst/>
            </a:prstGeom>
            <a:noFill/>
            <a:ln w="12700" cap="flat" cmpd="sng">
              <a:solidFill>
                <a:srgbClr val="BFBFBF"/>
              </a:solidFill>
              <a:prstDash val="dash"/>
              <a:round/>
              <a:headEnd type="none" w="med" len="med"/>
              <a:tailEnd type="none" w="med" len="med"/>
            </a:ln>
          </p:spPr>
        </p:cxnSp>
        <p:sp>
          <p:nvSpPr>
            <p:cNvPr id="7512" name="Google Shape;7512;p119"/>
            <p:cNvSpPr/>
            <p:nvPr/>
          </p:nvSpPr>
          <p:spPr>
            <a:xfrm>
              <a:off x="9908716" y="1920329"/>
              <a:ext cx="127000" cy="127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513" name="Google Shape;7513;p119"/>
            <p:cNvCxnSpPr/>
            <p:nvPr/>
          </p:nvCxnSpPr>
          <p:spPr>
            <a:xfrm>
              <a:off x="7995485" y="1986203"/>
              <a:ext cx="1975007" cy="0"/>
            </a:xfrm>
            <a:prstGeom prst="straightConnector1">
              <a:avLst/>
            </a:prstGeom>
            <a:noFill/>
            <a:ln w="12700" cap="flat" cmpd="sng">
              <a:solidFill>
                <a:schemeClr val="dk1"/>
              </a:solidFill>
              <a:prstDash val="dash"/>
              <a:round/>
              <a:headEnd type="none" w="med" len="med"/>
              <a:tailEnd type="none" w="med" len="med"/>
            </a:ln>
          </p:spPr>
        </p:cxnSp>
      </p:grpSp>
      <p:sp>
        <p:nvSpPr>
          <p:cNvPr id="7514" name="Google Shape;7514;p11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519"/>
        <p:cNvGrpSpPr/>
        <p:nvPr/>
      </p:nvGrpSpPr>
      <p:grpSpPr>
        <a:xfrm>
          <a:off x="0" y="0"/>
          <a:ext cx="0" cy="0"/>
          <a:chOff x="0" y="0"/>
          <a:chExt cx="0" cy="0"/>
        </a:xfrm>
      </p:grpSpPr>
      <p:sp>
        <p:nvSpPr>
          <p:cNvPr id="7520" name="Google Shape;7520;p120"/>
          <p:cNvSpPr/>
          <p:nvPr/>
        </p:nvSpPr>
        <p:spPr>
          <a:xfrm flipH="1">
            <a:off x="3903164" y="3127613"/>
            <a:ext cx="169456" cy="1042731"/>
          </a:xfrm>
          <a:custGeom>
            <a:avLst/>
            <a:gdLst/>
            <a:ahLst/>
            <a:cxnLst/>
            <a:rect l="l" t="t" r="r" b="b"/>
            <a:pathLst>
              <a:path w="10000" h="11173" extrusionOk="0">
                <a:moveTo>
                  <a:pt x="10000" y="6998"/>
                </a:moveTo>
                <a:lnTo>
                  <a:pt x="458" y="0"/>
                </a:lnTo>
                <a:cubicBezTo>
                  <a:pt x="306" y="3139"/>
                  <a:pt x="153" y="6277"/>
                  <a:pt x="0" y="9416"/>
                </a:cubicBezTo>
                <a:lnTo>
                  <a:pt x="9177" y="11173"/>
                </a:lnTo>
                <a:lnTo>
                  <a:pt x="10000" y="699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521" name="Google Shape;7521;p120"/>
          <p:cNvGrpSpPr/>
          <p:nvPr/>
        </p:nvGrpSpPr>
        <p:grpSpPr>
          <a:xfrm>
            <a:off x="4058150" y="3125879"/>
            <a:ext cx="616282" cy="869387"/>
            <a:chOff x="10910964" y="2513124"/>
            <a:chExt cx="586769" cy="904023"/>
          </a:xfrm>
        </p:grpSpPr>
        <p:sp>
          <p:nvSpPr>
            <p:cNvPr id="7522" name="Google Shape;7522;p120"/>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523" name="Google Shape;7523;p120"/>
            <p:cNvCxnSpPr/>
            <p:nvPr/>
          </p:nvCxnSpPr>
          <p:spPr>
            <a:xfrm>
              <a:off x="10910964"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24" name="Google Shape;7524;p120"/>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25" name="Google Shape;7525;p120"/>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26" name="Google Shape;7526;p120"/>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527" name="Google Shape;7527;p120"/>
          <p:cNvSpPr/>
          <p:nvPr/>
        </p:nvSpPr>
        <p:spPr>
          <a:xfrm flipH="1">
            <a:off x="1898724" y="5081691"/>
            <a:ext cx="195993" cy="1005421"/>
          </a:xfrm>
          <a:custGeom>
            <a:avLst/>
            <a:gdLst/>
            <a:ahLst/>
            <a:cxnLst/>
            <a:rect l="l" t="t" r="r" b="b"/>
            <a:pathLst>
              <a:path w="10740" h="9490" extrusionOk="0">
                <a:moveTo>
                  <a:pt x="10740" y="6979"/>
                </a:moveTo>
                <a:lnTo>
                  <a:pt x="424" y="0"/>
                </a:lnTo>
                <a:cubicBezTo>
                  <a:pt x="283" y="3043"/>
                  <a:pt x="141" y="5235"/>
                  <a:pt x="0" y="8278"/>
                </a:cubicBezTo>
                <a:lnTo>
                  <a:pt x="10043" y="9490"/>
                </a:lnTo>
                <a:lnTo>
                  <a:pt x="10740" y="6979"/>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528" name="Google Shape;7528;p120"/>
          <p:cNvGrpSpPr/>
          <p:nvPr/>
        </p:nvGrpSpPr>
        <p:grpSpPr>
          <a:xfrm>
            <a:off x="2080082" y="5084889"/>
            <a:ext cx="616282" cy="869387"/>
            <a:chOff x="10910964" y="2513124"/>
            <a:chExt cx="586769" cy="904023"/>
          </a:xfrm>
        </p:grpSpPr>
        <p:sp>
          <p:nvSpPr>
            <p:cNvPr id="7529" name="Google Shape;7529;p120"/>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530" name="Google Shape;7530;p120"/>
            <p:cNvCxnSpPr/>
            <p:nvPr/>
          </p:nvCxnSpPr>
          <p:spPr>
            <a:xfrm>
              <a:off x="10910964"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1" name="Google Shape;7531;p120"/>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2" name="Google Shape;7532;p120"/>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3" name="Google Shape;7533;p120"/>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534" name="Google Shape;7534;p120"/>
          <p:cNvSpPr/>
          <p:nvPr/>
        </p:nvSpPr>
        <p:spPr>
          <a:xfrm>
            <a:off x="8102599" y="5226097"/>
            <a:ext cx="168983" cy="1122548"/>
          </a:xfrm>
          <a:custGeom>
            <a:avLst/>
            <a:gdLst/>
            <a:ahLst/>
            <a:cxnLst/>
            <a:rect l="l" t="t" r="r" b="b"/>
            <a:pathLst>
              <a:path w="7144" h="11066" extrusionOk="0">
                <a:moveTo>
                  <a:pt x="7144" y="7022"/>
                </a:moveTo>
                <a:lnTo>
                  <a:pt x="328" y="0"/>
                </a:lnTo>
                <a:cubicBezTo>
                  <a:pt x="219" y="3178"/>
                  <a:pt x="109" y="6355"/>
                  <a:pt x="0" y="9533"/>
                </a:cubicBezTo>
                <a:lnTo>
                  <a:pt x="6605" y="11066"/>
                </a:lnTo>
                <a:cubicBezTo>
                  <a:pt x="6785" y="9718"/>
                  <a:pt x="6964" y="8370"/>
                  <a:pt x="7144" y="7022"/>
                </a:cubicBez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535" name="Google Shape;7535;p120"/>
          <p:cNvGrpSpPr/>
          <p:nvPr/>
        </p:nvGrpSpPr>
        <p:grpSpPr>
          <a:xfrm>
            <a:off x="7504175" y="5297345"/>
            <a:ext cx="616281" cy="869387"/>
            <a:chOff x="10910965" y="2513124"/>
            <a:chExt cx="586768" cy="904023"/>
          </a:xfrm>
        </p:grpSpPr>
        <p:sp>
          <p:nvSpPr>
            <p:cNvPr id="7536" name="Google Shape;7536;p120"/>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537" name="Google Shape;7537;p120"/>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8" name="Google Shape;7538;p120"/>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39" name="Google Shape;7539;p120"/>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540" name="Google Shape;7540;p120"/>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sp>
        <p:nvSpPr>
          <p:cNvPr id="7541" name="Google Shape;7541;p120"/>
          <p:cNvSpPr/>
          <p:nvPr/>
        </p:nvSpPr>
        <p:spPr>
          <a:xfrm>
            <a:off x="8572023" y="3216064"/>
            <a:ext cx="223031" cy="1244178"/>
          </a:xfrm>
          <a:custGeom>
            <a:avLst/>
            <a:gdLst/>
            <a:ahLst/>
            <a:cxnLst/>
            <a:rect l="l" t="t" r="r" b="b"/>
            <a:pathLst>
              <a:path w="10000" h="12265" extrusionOk="0">
                <a:moveTo>
                  <a:pt x="10000" y="8488"/>
                </a:moveTo>
                <a:lnTo>
                  <a:pt x="348" y="0"/>
                </a:lnTo>
                <a:lnTo>
                  <a:pt x="0" y="9533"/>
                </a:lnTo>
                <a:lnTo>
                  <a:pt x="9025" y="12265"/>
                </a:lnTo>
                <a:lnTo>
                  <a:pt x="10000" y="848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542" name="Google Shape;7542;p120"/>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scenario 3</a:t>
            </a:r>
            <a:endParaRPr sz="4400" b="0"/>
          </a:p>
        </p:txBody>
      </p:sp>
      <p:sp>
        <p:nvSpPr>
          <p:cNvPr id="7543" name="Google Shape;7543;p120"/>
          <p:cNvSpPr txBox="1"/>
          <p:nvPr/>
        </p:nvSpPr>
        <p:spPr>
          <a:xfrm>
            <a:off x="936625" y="1320799"/>
            <a:ext cx="3787775" cy="1247775"/>
          </a:xfrm>
          <a:prstGeom prst="rect">
            <a:avLst/>
          </a:prstGeom>
          <a:noFill/>
          <a:ln>
            <a:noFill/>
          </a:ln>
        </p:spPr>
        <p:txBody>
          <a:bodyPr spcFirstLastPara="1" wrap="square" lIns="91425" tIns="45700" rIns="91425" bIns="45700" anchor="t" anchorCtr="0">
            <a:normAutofit lnSpcReduction="10000"/>
          </a:bodyPr>
          <a:lstStyle/>
          <a:p>
            <a:pPr marL="352425" marR="0" lvl="0" indent="-222250" algn="l" rtl="0">
              <a:lnSpc>
                <a:spcPct val="90000"/>
              </a:lnSpc>
              <a:spcBef>
                <a:spcPts val="0"/>
              </a:spcBef>
              <a:spcAft>
                <a:spcPts val="0"/>
              </a:spcAft>
              <a:buClr>
                <a:srgbClr val="0000A3"/>
              </a:buClr>
              <a:buSzPts val="2400"/>
              <a:buFont typeface="Noto Sans Symbols"/>
              <a:buChar char="▪"/>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four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400"/>
              <a:buFont typeface="Noto Sans Symbols"/>
              <a:buChar char="▪"/>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multi-hop</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paths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timeout/retransmit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44" name="Google Shape;7544;p120"/>
          <p:cNvSpPr/>
          <p:nvPr/>
        </p:nvSpPr>
        <p:spPr>
          <a:xfrm>
            <a:off x="4733925" y="1273175"/>
            <a:ext cx="6264275" cy="526128"/>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sng" strike="noStrike" cap="none">
                <a:solidFill>
                  <a:srgbClr val="CC0000"/>
                </a:solidFill>
                <a:latin typeface="Calibri" panose="020F0502020204030204"/>
                <a:ea typeface="Calibri" panose="020F0502020204030204"/>
                <a:cs typeface="Calibri" panose="020F0502020204030204"/>
                <a:sym typeface="Calibri" panose="020F0502020204030204"/>
              </a:rPr>
              <a:t>Q:</a:t>
            </a:r>
            <a:r>
              <a:rPr lang="en-US" sz="2400" b="0" i="0" u="none" strike="noStrike" cap="none">
                <a:solidFill>
                  <a:srgbClr val="FF0000"/>
                </a:solidFill>
                <a:latin typeface="Calibri" panose="020F0502020204030204"/>
                <a:ea typeface="Calibri" panose="020F0502020204030204"/>
                <a:cs typeface="Calibri" panose="020F0502020204030204"/>
                <a:sym typeface="Calibri" panose="020F0502020204030204"/>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as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Gill Sans" panose="020B0502020104020203"/>
                <a:ea typeface="Gill Sans" panose="020B0502020104020203"/>
                <a:cs typeface="Gill Sans" panose="020B0502020104020203"/>
                <a:sym typeface="Gill Sans" panose="020B0502020104020203"/>
              </a:rPr>
              <a:t>in</a:t>
            </a:r>
            <a:r>
              <a:rPr lang="en-US" sz="2400" b="0" i="0" u="none" strike="noStrike" cap="none">
                <a:solidFill>
                  <a:srgbClr val="CC0000"/>
                </a:solidFill>
                <a:latin typeface="Gill Sans" panose="020B0502020104020203"/>
                <a:ea typeface="Gill Sans" panose="020B0502020104020203"/>
                <a:cs typeface="Gill Sans" panose="020B0502020104020203"/>
                <a:sym typeface="Gill Sans" panose="020B0502020104020203"/>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a:t>
            </a:r>
            <a:r>
              <a:rPr lang="en-US" sz="24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rPr>
              <a:t>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Gill Sans" panose="020B0502020104020203"/>
                <a:ea typeface="Gill Sans" panose="020B0502020104020203"/>
                <a:cs typeface="Gill Sans" panose="020B0502020104020203"/>
                <a:sym typeface="Gill Sans" panose="020B0502020104020203"/>
              </a:rPr>
              <a:t>in</a:t>
            </a:r>
            <a:r>
              <a:rPr lang="en-US" sz="2400" b="1" i="0" u="none" strike="noStrike" cap="none" baseline="30000">
                <a:solidFill>
                  <a:srgbClr val="CC0000"/>
                </a:solidFill>
                <a:latin typeface="Arial" panose="020B0604020202020204"/>
                <a:ea typeface="Arial" panose="020B0604020202020204"/>
                <a:cs typeface="Arial" panose="020B0604020202020204"/>
                <a:sym typeface="Arial" panose="020B0604020202020204"/>
              </a:rPr>
              <a:t>’</a:t>
            </a:r>
            <a:r>
              <a:rPr lang="en-US" sz="24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increase ?</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45" name="Google Shape;7545;p120"/>
          <p:cNvSpPr/>
          <p:nvPr/>
        </p:nvSpPr>
        <p:spPr>
          <a:xfrm>
            <a:off x="4764261" y="1804940"/>
            <a:ext cx="6994525" cy="1066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sng" strike="noStrike" cap="none">
                <a:solidFill>
                  <a:srgbClr val="CC0000"/>
                </a:solidFill>
                <a:latin typeface="Calibri" panose="020F0502020204030204"/>
                <a:ea typeface="Calibri" panose="020F0502020204030204"/>
                <a:cs typeface="Calibri" panose="020F0502020204030204"/>
                <a:sym typeface="Calibri" panose="020F0502020204030204"/>
              </a:rPr>
              <a:t>A:</a:t>
            </a:r>
            <a:r>
              <a:rPr lang="en-US" sz="2400" b="0" i="0" u="none" strike="noStrike" cap="none">
                <a:solidFill>
                  <a:srgbClr val="FF0000"/>
                </a:solidFill>
                <a:latin typeface="Calibri" panose="020F0502020204030204"/>
                <a:ea typeface="Calibri" panose="020F0502020204030204"/>
                <a:cs typeface="Calibri" panose="020F0502020204030204"/>
                <a:sym typeface="Calibri" panose="020F0502020204030204"/>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as red  </a:t>
            </a:r>
            <a:r>
              <a:rPr lang="en-US" sz="2400" b="0" i="0" u="none" strike="noStrike" cap="none">
                <a:solidFill>
                  <a:srgbClr val="CC0000"/>
                </a:solidFill>
                <a:latin typeface="Noto Sans Symbols"/>
                <a:ea typeface="Noto Sans Symbols"/>
                <a:cs typeface="Noto Sans Symbols"/>
                <a:sym typeface="Noto Sans Symbols"/>
              </a:rPr>
              <a:t>λ</a:t>
            </a:r>
            <a:r>
              <a:rPr lang="en-US" sz="2400" b="0" i="0" u="none" strike="noStrike" cap="none" baseline="-25000">
                <a:solidFill>
                  <a:srgbClr val="CC0000"/>
                </a:solidFill>
                <a:latin typeface="Gill Sans" panose="020B0502020104020203"/>
                <a:ea typeface="Gill Sans" panose="020B0502020104020203"/>
                <a:cs typeface="Gill Sans" panose="020B0502020104020203"/>
                <a:sym typeface="Gill Sans" panose="020B0502020104020203"/>
              </a:rPr>
              <a:t>in</a:t>
            </a:r>
            <a:r>
              <a:rPr lang="en-US" sz="2400" b="0" i="0" u="none" strike="noStrike" cap="none" baseline="30000">
                <a:solidFill>
                  <a:srgbClr val="CC0000"/>
                </a:solidFill>
                <a:latin typeface="Arial" panose="020B0604020202020204"/>
                <a:ea typeface="Arial" panose="020B0604020202020204"/>
                <a:cs typeface="Arial" panose="020B0604020202020204"/>
                <a:sym typeface="Arial" panose="020B0604020202020204"/>
              </a:rPr>
              <a:t>’</a:t>
            </a:r>
            <a:r>
              <a:rPr lang="en-US" sz="24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increases, all arriving blue pkts at upper queue are dropped, blue throughput </a:t>
            </a:r>
            <a:r>
              <a:rPr lang="en-US" sz="2400" b="0" i="0" u="none" strike="noStrike" cap="none">
                <a:solidFill>
                  <a:srgbClr val="000000"/>
                </a:solidFill>
                <a:latin typeface="Noto Sans Symbols"/>
                <a:ea typeface="Noto Sans Symbols"/>
                <a:cs typeface="Noto Sans Symbols"/>
                <a:sym typeface="Noto Sans Symbols"/>
              </a:rPr>
              <a:t>→</a:t>
            </a:r>
            <a:r>
              <a:rPr lang="en-US" sz="24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0</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46" name="Google Shape;7546;p120"/>
          <p:cNvGrpSpPr/>
          <p:nvPr/>
        </p:nvGrpSpPr>
        <p:grpSpPr>
          <a:xfrm>
            <a:off x="5682185" y="4389943"/>
            <a:ext cx="1015652" cy="456281"/>
            <a:chOff x="7493876" y="2774731"/>
            <a:chExt cx="1481958" cy="894622"/>
          </a:xfrm>
        </p:grpSpPr>
        <p:sp>
          <p:nvSpPr>
            <p:cNvPr id="7547" name="Google Shape;7547;p1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48" name="Google Shape;7548;p1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549" name="Google Shape;7549;p120"/>
            <p:cNvGrpSpPr/>
            <p:nvPr/>
          </p:nvGrpSpPr>
          <p:grpSpPr>
            <a:xfrm>
              <a:off x="7713663" y="2848339"/>
              <a:ext cx="1042107" cy="425543"/>
              <a:chOff x="7786941" y="2884917"/>
              <a:chExt cx="897649" cy="353919"/>
            </a:xfrm>
          </p:grpSpPr>
          <p:sp>
            <p:nvSpPr>
              <p:cNvPr id="7550" name="Google Shape;7550;p1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51" name="Google Shape;7551;p1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52" name="Google Shape;7552;p1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53" name="Google Shape;7553;p1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7554" name="Google Shape;7554;p120"/>
          <p:cNvGrpSpPr/>
          <p:nvPr/>
        </p:nvGrpSpPr>
        <p:grpSpPr>
          <a:xfrm>
            <a:off x="5962825" y="5123116"/>
            <a:ext cx="1015652" cy="456281"/>
            <a:chOff x="7493876" y="2774731"/>
            <a:chExt cx="1481958" cy="894622"/>
          </a:xfrm>
        </p:grpSpPr>
        <p:sp>
          <p:nvSpPr>
            <p:cNvPr id="7555" name="Google Shape;7555;p1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56" name="Google Shape;7556;p1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557" name="Google Shape;7557;p120"/>
            <p:cNvGrpSpPr/>
            <p:nvPr/>
          </p:nvGrpSpPr>
          <p:grpSpPr>
            <a:xfrm>
              <a:off x="7713663" y="2848339"/>
              <a:ext cx="1042107" cy="425543"/>
              <a:chOff x="7786941" y="2884917"/>
              <a:chExt cx="897649" cy="353919"/>
            </a:xfrm>
          </p:grpSpPr>
          <p:sp>
            <p:nvSpPr>
              <p:cNvPr id="7558" name="Google Shape;7558;p1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59" name="Google Shape;7559;p1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60" name="Google Shape;7560;p1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61" name="Google Shape;7561;p1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7562" name="Google Shape;7562;p120"/>
          <p:cNvGrpSpPr/>
          <p:nvPr/>
        </p:nvGrpSpPr>
        <p:grpSpPr>
          <a:xfrm>
            <a:off x="3583956" y="4844264"/>
            <a:ext cx="1015652" cy="456281"/>
            <a:chOff x="7493876" y="2774731"/>
            <a:chExt cx="1481958" cy="894622"/>
          </a:xfrm>
        </p:grpSpPr>
        <p:sp>
          <p:nvSpPr>
            <p:cNvPr id="7563" name="Google Shape;7563;p1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64" name="Google Shape;7564;p1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565" name="Google Shape;7565;p120"/>
            <p:cNvGrpSpPr/>
            <p:nvPr/>
          </p:nvGrpSpPr>
          <p:grpSpPr>
            <a:xfrm>
              <a:off x="7713663" y="2848339"/>
              <a:ext cx="1042107" cy="425543"/>
              <a:chOff x="7786941" y="2884917"/>
              <a:chExt cx="897649" cy="353919"/>
            </a:xfrm>
          </p:grpSpPr>
          <p:sp>
            <p:nvSpPr>
              <p:cNvPr id="7566" name="Google Shape;7566;p1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67" name="Google Shape;7567;p1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68" name="Google Shape;7568;p1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69" name="Google Shape;7569;p1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7570" name="Google Shape;7570;p120"/>
          <p:cNvSpPr txBox="1"/>
          <p:nvPr/>
        </p:nvSpPr>
        <p:spPr>
          <a:xfrm>
            <a:off x="5310361" y="3661938"/>
            <a:ext cx="1912938" cy="39528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finite shared output link buffers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7571" name="Google Shape;7571;p120"/>
          <p:cNvCxnSpPr/>
          <p:nvPr/>
        </p:nvCxnSpPr>
        <p:spPr>
          <a:xfrm flipH="1">
            <a:off x="4151313" y="4113259"/>
            <a:ext cx="923925" cy="866775"/>
          </a:xfrm>
          <a:prstGeom prst="straightConnector1">
            <a:avLst/>
          </a:prstGeom>
          <a:noFill/>
          <a:ln w="19050" cap="flat" cmpd="sng">
            <a:solidFill>
              <a:srgbClr val="000000"/>
            </a:solidFill>
            <a:prstDash val="solid"/>
            <a:round/>
            <a:headEnd type="none" w="med" len="med"/>
            <a:tailEnd type="none" w="med" len="med"/>
          </a:ln>
        </p:spPr>
      </p:cxnSp>
      <p:sp>
        <p:nvSpPr>
          <p:cNvPr id="7572" name="Google Shape;7572;p120"/>
          <p:cNvSpPr txBox="1"/>
          <p:nvPr/>
        </p:nvSpPr>
        <p:spPr>
          <a:xfrm>
            <a:off x="3992563" y="2779759"/>
            <a:ext cx="735012" cy="23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Host A</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573" name="Google Shape;7573;p120"/>
          <p:cNvCxnSpPr/>
          <p:nvPr/>
        </p:nvCxnSpPr>
        <p:spPr>
          <a:xfrm rot="10800000">
            <a:off x="1868129" y="6103982"/>
            <a:ext cx="2462570" cy="0"/>
          </a:xfrm>
          <a:prstGeom prst="straightConnector1">
            <a:avLst/>
          </a:prstGeom>
          <a:noFill/>
          <a:ln w="19050" cap="flat" cmpd="sng">
            <a:solidFill>
              <a:srgbClr val="000000"/>
            </a:solidFill>
            <a:prstDash val="solid"/>
            <a:round/>
            <a:headEnd type="none" w="med" len="med"/>
            <a:tailEnd type="none" w="med" len="med"/>
          </a:ln>
        </p:spPr>
      </p:cxnSp>
      <p:cxnSp>
        <p:nvCxnSpPr>
          <p:cNvPr id="7574" name="Google Shape;7574;p120"/>
          <p:cNvCxnSpPr/>
          <p:nvPr/>
        </p:nvCxnSpPr>
        <p:spPr>
          <a:xfrm rot="10800000">
            <a:off x="4637088" y="4543472"/>
            <a:ext cx="1357312" cy="17462"/>
          </a:xfrm>
          <a:prstGeom prst="straightConnector1">
            <a:avLst/>
          </a:prstGeom>
          <a:noFill/>
          <a:ln w="19050" cap="flat" cmpd="sng">
            <a:solidFill>
              <a:srgbClr val="000000"/>
            </a:solidFill>
            <a:prstDash val="solid"/>
            <a:round/>
            <a:headEnd type="none" w="med" len="med"/>
            <a:tailEnd type="none" w="med" len="med"/>
          </a:ln>
        </p:spPr>
      </p:cxnSp>
      <p:cxnSp>
        <p:nvCxnSpPr>
          <p:cNvPr id="7575" name="Google Shape;7575;p120"/>
          <p:cNvCxnSpPr/>
          <p:nvPr/>
        </p:nvCxnSpPr>
        <p:spPr>
          <a:xfrm rot="10800000">
            <a:off x="6302375" y="4560933"/>
            <a:ext cx="895350" cy="9525"/>
          </a:xfrm>
          <a:prstGeom prst="straightConnector1">
            <a:avLst/>
          </a:prstGeom>
          <a:noFill/>
          <a:ln w="19050" cap="flat" cmpd="sng">
            <a:solidFill>
              <a:srgbClr val="000000"/>
            </a:solidFill>
            <a:prstDash val="solid"/>
            <a:round/>
            <a:headEnd type="none" w="med" len="med"/>
            <a:tailEnd type="none" w="med" len="med"/>
          </a:ln>
        </p:spPr>
      </p:cxnSp>
      <p:cxnSp>
        <p:nvCxnSpPr>
          <p:cNvPr id="7576" name="Google Shape;7576;p120"/>
          <p:cNvCxnSpPr/>
          <p:nvPr/>
        </p:nvCxnSpPr>
        <p:spPr>
          <a:xfrm flipH="1">
            <a:off x="6361112" y="4073832"/>
            <a:ext cx="1337545" cy="1353877"/>
          </a:xfrm>
          <a:prstGeom prst="straightConnector1">
            <a:avLst/>
          </a:prstGeom>
          <a:noFill/>
          <a:ln w="19050" cap="flat" cmpd="sng">
            <a:solidFill>
              <a:srgbClr val="000000"/>
            </a:solidFill>
            <a:prstDash val="solid"/>
            <a:round/>
            <a:headEnd type="none" w="med" len="med"/>
            <a:tailEnd type="none" w="med" len="med"/>
          </a:ln>
        </p:spPr>
      </p:cxnSp>
      <p:cxnSp>
        <p:nvCxnSpPr>
          <p:cNvPr id="7577" name="Google Shape;7577;p120"/>
          <p:cNvCxnSpPr/>
          <p:nvPr/>
        </p:nvCxnSpPr>
        <p:spPr>
          <a:xfrm rot="10800000">
            <a:off x="7687685" y="4077626"/>
            <a:ext cx="439738" cy="0"/>
          </a:xfrm>
          <a:prstGeom prst="straightConnector1">
            <a:avLst/>
          </a:prstGeom>
          <a:noFill/>
          <a:ln w="19050" cap="flat" cmpd="sng">
            <a:solidFill>
              <a:srgbClr val="000000"/>
            </a:solidFill>
            <a:prstDash val="solid"/>
            <a:round/>
            <a:headEnd type="none" w="med" len="med"/>
            <a:tailEnd type="none" w="med" len="med"/>
          </a:ln>
        </p:spPr>
      </p:cxnSp>
      <p:grpSp>
        <p:nvGrpSpPr>
          <p:cNvPr id="7578" name="Google Shape;7578;p120"/>
          <p:cNvGrpSpPr/>
          <p:nvPr/>
        </p:nvGrpSpPr>
        <p:grpSpPr>
          <a:xfrm>
            <a:off x="7027073" y="4812231"/>
            <a:ext cx="637943" cy="602421"/>
            <a:chOff x="7027073" y="4812231"/>
            <a:chExt cx="637943" cy="602421"/>
          </a:xfrm>
        </p:grpSpPr>
        <p:sp>
          <p:nvSpPr>
            <p:cNvPr id="7579" name="Google Shape;7579;p120"/>
            <p:cNvSpPr txBox="1"/>
            <p:nvPr/>
          </p:nvSpPr>
          <p:spPr>
            <a:xfrm>
              <a:off x="7027073" y="4812231"/>
              <a:ext cx="617537"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out</a:t>
              </a:r>
              <a:endParaRPr sz="2000" b="0" i="0" u="none" strike="noStrike" cap="none">
                <a:solidFill>
                  <a:srgbClr val="C00000"/>
                </a:solidFill>
                <a:latin typeface="Comic Sans MS" panose="030F0702030302020204"/>
                <a:ea typeface="Comic Sans MS" panose="030F0702030302020204"/>
                <a:cs typeface="Comic Sans MS" panose="030F0702030302020204"/>
                <a:sym typeface="Comic Sans MS" panose="030F0702030302020204"/>
              </a:endParaRPr>
            </a:p>
          </p:txBody>
        </p:sp>
        <p:cxnSp>
          <p:nvCxnSpPr>
            <p:cNvPr id="7580" name="Google Shape;7580;p120"/>
            <p:cNvCxnSpPr/>
            <p:nvPr/>
          </p:nvCxnSpPr>
          <p:spPr>
            <a:xfrm>
              <a:off x="7464991" y="5195577"/>
              <a:ext cx="200025" cy="219075"/>
            </a:xfrm>
            <a:prstGeom prst="straightConnector1">
              <a:avLst/>
            </a:prstGeom>
            <a:noFill/>
            <a:ln w="9525" cap="flat" cmpd="sng">
              <a:solidFill>
                <a:srgbClr val="000000"/>
              </a:solidFill>
              <a:prstDash val="solid"/>
              <a:round/>
              <a:headEnd type="none" w="med" len="med"/>
              <a:tailEnd type="triangle" w="med" len="med"/>
            </a:ln>
          </p:spPr>
        </p:cxnSp>
      </p:grpSp>
      <p:cxnSp>
        <p:nvCxnSpPr>
          <p:cNvPr id="7581" name="Google Shape;7581;p120"/>
          <p:cNvCxnSpPr/>
          <p:nvPr/>
        </p:nvCxnSpPr>
        <p:spPr>
          <a:xfrm flipH="1">
            <a:off x="6249988" y="4162002"/>
            <a:ext cx="7937" cy="243358"/>
          </a:xfrm>
          <a:prstGeom prst="straightConnector1">
            <a:avLst/>
          </a:prstGeom>
          <a:noFill/>
          <a:ln w="9525" cap="flat" cmpd="sng">
            <a:solidFill>
              <a:srgbClr val="000000"/>
            </a:solidFill>
            <a:prstDash val="solid"/>
            <a:round/>
            <a:headEnd type="none" w="med" len="med"/>
            <a:tailEnd type="triangle" w="med" len="med"/>
          </a:ln>
        </p:spPr>
      </p:cxnSp>
      <p:cxnSp>
        <p:nvCxnSpPr>
          <p:cNvPr id="7582" name="Google Shape;7582;p120"/>
          <p:cNvCxnSpPr/>
          <p:nvPr/>
        </p:nvCxnSpPr>
        <p:spPr>
          <a:xfrm>
            <a:off x="6465888" y="3475084"/>
            <a:ext cx="276225" cy="1588"/>
          </a:xfrm>
          <a:prstGeom prst="straightConnector1">
            <a:avLst/>
          </a:prstGeom>
          <a:noFill/>
          <a:ln w="38100" cap="flat" cmpd="sng">
            <a:solidFill>
              <a:srgbClr val="FFFFFF"/>
            </a:solidFill>
            <a:prstDash val="dot"/>
            <a:round/>
            <a:headEnd type="none" w="med" len="med"/>
            <a:tailEnd type="none" w="med" len="med"/>
          </a:ln>
        </p:spPr>
      </p:cxnSp>
      <p:cxnSp>
        <p:nvCxnSpPr>
          <p:cNvPr id="7583" name="Google Shape;7583;p120"/>
          <p:cNvCxnSpPr/>
          <p:nvPr/>
        </p:nvCxnSpPr>
        <p:spPr>
          <a:xfrm rot="10800000">
            <a:off x="4637087" y="6084932"/>
            <a:ext cx="2876307" cy="22485"/>
          </a:xfrm>
          <a:prstGeom prst="straightConnector1">
            <a:avLst/>
          </a:prstGeom>
          <a:noFill/>
          <a:ln w="19050" cap="flat" cmpd="sng">
            <a:solidFill>
              <a:srgbClr val="000000"/>
            </a:solidFill>
            <a:prstDash val="solid"/>
            <a:round/>
            <a:headEnd type="none" w="med" len="med"/>
            <a:tailEnd type="none" w="med" len="med"/>
          </a:ln>
        </p:spPr>
      </p:cxnSp>
      <p:cxnSp>
        <p:nvCxnSpPr>
          <p:cNvPr id="7584" name="Google Shape;7584;p120"/>
          <p:cNvCxnSpPr/>
          <p:nvPr/>
        </p:nvCxnSpPr>
        <p:spPr>
          <a:xfrm flipH="1">
            <a:off x="5711825" y="5461837"/>
            <a:ext cx="604176" cy="632622"/>
          </a:xfrm>
          <a:prstGeom prst="straightConnector1">
            <a:avLst/>
          </a:prstGeom>
          <a:noFill/>
          <a:ln w="19050" cap="flat" cmpd="sng">
            <a:solidFill>
              <a:srgbClr val="000000"/>
            </a:solidFill>
            <a:prstDash val="solid"/>
            <a:round/>
            <a:headEnd type="none" w="med" len="med"/>
            <a:tailEnd type="none" w="med" len="med"/>
          </a:ln>
        </p:spPr>
      </p:cxnSp>
      <p:grpSp>
        <p:nvGrpSpPr>
          <p:cNvPr id="7585" name="Google Shape;7585;p120"/>
          <p:cNvGrpSpPr/>
          <p:nvPr/>
        </p:nvGrpSpPr>
        <p:grpSpPr>
          <a:xfrm>
            <a:off x="4115809" y="5911519"/>
            <a:ext cx="923925" cy="426578"/>
            <a:chOff x="7493876" y="2774731"/>
            <a:chExt cx="1481958" cy="894622"/>
          </a:xfrm>
        </p:grpSpPr>
        <p:sp>
          <p:nvSpPr>
            <p:cNvPr id="7586" name="Google Shape;7586;p1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87" name="Google Shape;7587;p1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588" name="Google Shape;7588;p120"/>
            <p:cNvGrpSpPr/>
            <p:nvPr/>
          </p:nvGrpSpPr>
          <p:grpSpPr>
            <a:xfrm>
              <a:off x="7713663" y="2848339"/>
              <a:ext cx="1042107" cy="425543"/>
              <a:chOff x="7786941" y="2884917"/>
              <a:chExt cx="897649" cy="353919"/>
            </a:xfrm>
          </p:grpSpPr>
          <p:sp>
            <p:nvSpPr>
              <p:cNvPr id="7589" name="Google Shape;7589;p1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90" name="Google Shape;7590;p1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91" name="Google Shape;7591;p1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592" name="Google Shape;7592;p1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cxnSp>
        <p:nvCxnSpPr>
          <p:cNvPr id="7593" name="Google Shape;7593;p120"/>
          <p:cNvCxnSpPr/>
          <p:nvPr/>
        </p:nvCxnSpPr>
        <p:spPr>
          <a:xfrm rot="10800000" flipH="1">
            <a:off x="4047728" y="4957809"/>
            <a:ext cx="195171" cy="155510"/>
          </a:xfrm>
          <a:prstGeom prst="straightConnector1">
            <a:avLst/>
          </a:prstGeom>
          <a:noFill/>
          <a:ln w="28575" cap="flat" cmpd="sng">
            <a:solidFill>
              <a:srgbClr val="969696"/>
            </a:solidFill>
            <a:prstDash val="solid"/>
            <a:round/>
            <a:headEnd type="none" w="med" len="med"/>
            <a:tailEnd type="none" w="med" len="med"/>
          </a:ln>
        </p:spPr>
      </p:cxnSp>
      <p:cxnSp>
        <p:nvCxnSpPr>
          <p:cNvPr id="7594" name="Google Shape;7594;p120"/>
          <p:cNvCxnSpPr/>
          <p:nvPr/>
        </p:nvCxnSpPr>
        <p:spPr>
          <a:xfrm flipH="1">
            <a:off x="2987674" y="5113320"/>
            <a:ext cx="1031875" cy="982728"/>
          </a:xfrm>
          <a:prstGeom prst="straightConnector1">
            <a:avLst/>
          </a:prstGeom>
          <a:noFill/>
          <a:ln w="19050" cap="flat" cmpd="sng">
            <a:solidFill>
              <a:srgbClr val="000000"/>
            </a:solidFill>
            <a:prstDash val="solid"/>
            <a:round/>
            <a:headEnd type="none" w="med" len="med"/>
            <a:tailEnd type="none" w="med" len="med"/>
          </a:ln>
        </p:spPr>
      </p:cxnSp>
      <p:sp>
        <p:nvSpPr>
          <p:cNvPr id="7595" name="Google Shape;7595;p120"/>
          <p:cNvSpPr txBox="1"/>
          <p:nvPr/>
        </p:nvSpPr>
        <p:spPr>
          <a:xfrm>
            <a:off x="8027988" y="2965497"/>
            <a:ext cx="735012" cy="23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Host B</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96" name="Google Shape;7596;p120"/>
          <p:cNvSpPr txBox="1"/>
          <p:nvPr/>
        </p:nvSpPr>
        <p:spPr>
          <a:xfrm>
            <a:off x="7480300" y="5026072"/>
            <a:ext cx="735013" cy="23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Host C</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97" name="Google Shape;7597;p120"/>
          <p:cNvSpPr txBox="1"/>
          <p:nvPr/>
        </p:nvSpPr>
        <p:spPr>
          <a:xfrm>
            <a:off x="2043113" y="4783184"/>
            <a:ext cx="735012" cy="231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Host D</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598" name="Google Shape;7598;p120"/>
          <p:cNvGrpSpPr/>
          <p:nvPr/>
        </p:nvGrpSpPr>
        <p:grpSpPr>
          <a:xfrm>
            <a:off x="4409092" y="2741055"/>
            <a:ext cx="2272505" cy="510248"/>
            <a:chOff x="4418013" y="2732134"/>
            <a:chExt cx="2272505" cy="510248"/>
          </a:xfrm>
        </p:grpSpPr>
        <p:cxnSp>
          <p:nvCxnSpPr>
            <p:cNvPr id="7599" name="Google Shape;7599;p120"/>
            <p:cNvCxnSpPr/>
            <p:nvPr/>
          </p:nvCxnSpPr>
          <p:spPr>
            <a:xfrm flipH="1">
              <a:off x="4541838" y="3055984"/>
              <a:ext cx="295275" cy="104775"/>
            </a:xfrm>
            <a:prstGeom prst="straightConnector1">
              <a:avLst/>
            </a:prstGeom>
            <a:noFill/>
            <a:ln w="9525" cap="flat" cmpd="sng">
              <a:solidFill>
                <a:srgbClr val="000000"/>
              </a:solidFill>
              <a:prstDash val="solid"/>
              <a:round/>
              <a:headEnd type="none" w="med" len="med"/>
              <a:tailEnd type="triangle" w="med" len="med"/>
            </a:ln>
          </p:spPr>
        </p:cxnSp>
        <p:sp>
          <p:nvSpPr>
            <p:cNvPr id="7600" name="Google Shape;7600;p120"/>
            <p:cNvSpPr/>
            <p:nvPr/>
          </p:nvSpPr>
          <p:spPr>
            <a:xfrm>
              <a:off x="4418013" y="3151234"/>
              <a:ext cx="90487" cy="9114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sp>
          <p:nvSpPr>
            <p:cNvPr id="7601" name="Google Shape;7601;p120"/>
            <p:cNvSpPr txBox="1"/>
            <p:nvPr/>
          </p:nvSpPr>
          <p:spPr>
            <a:xfrm>
              <a:off x="4809330" y="2732134"/>
              <a:ext cx="1881188" cy="473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6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rPr>
                <a:t>original data</a:t>
              </a:r>
              <a:endPar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grpSp>
      <p:cxnSp>
        <p:nvCxnSpPr>
          <p:cNvPr id="7602" name="Google Shape;7602;p120"/>
          <p:cNvCxnSpPr/>
          <p:nvPr/>
        </p:nvCxnSpPr>
        <p:spPr>
          <a:xfrm>
            <a:off x="6305550" y="3389359"/>
            <a:ext cx="339725" cy="0"/>
          </a:xfrm>
          <a:prstGeom prst="straightConnector1">
            <a:avLst/>
          </a:prstGeom>
          <a:noFill/>
          <a:ln w="38100" cap="flat" cmpd="sng">
            <a:solidFill>
              <a:srgbClr val="FFFFFF"/>
            </a:solidFill>
            <a:prstDash val="dot"/>
            <a:round/>
            <a:headEnd type="none" w="med" len="med"/>
            <a:tailEnd type="none" w="med" len="med"/>
          </a:ln>
        </p:spPr>
      </p:cxnSp>
      <p:grpSp>
        <p:nvGrpSpPr>
          <p:cNvPr id="7603" name="Google Shape;7603;p120"/>
          <p:cNvGrpSpPr/>
          <p:nvPr/>
        </p:nvGrpSpPr>
        <p:grpSpPr>
          <a:xfrm>
            <a:off x="4413552" y="3083161"/>
            <a:ext cx="2482850" cy="617537"/>
            <a:chOff x="4418013" y="3074240"/>
            <a:chExt cx="2482850" cy="617537"/>
          </a:xfrm>
        </p:grpSpPr>
        <p:sp>
          <p:nvSpPr>
            <p:cNvPr id="7604" name="Google Shape;7604;p120"/>
            <p:cNvSpPr/>
            <p:nvPr/>
          </p:nvSpPr>
          <p:spPr>
            <a:xfrm>
              <a:off x="4418013" y="3331549"/>
              <a:ext cx="90487" cy="9114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605" name="Google Shape;7605;p120"/>
            <p:cNvCxnSpPr/>
            <p:nvPr/>
          </p:nvCxnSpPr>
          <p:spPr>
            <a:xfrm flipH="1">
              <a:off x="4551363" y="3322684"/>
              <a:ext cx="304800" cy="38100"/>
            </a:xfrm>
            <a:prstGeom prst="straightConnector1">
              <a:avLst/>
            </a:prstGeom>
            <a:noFill/>
            <a:ln w="9525" cap="flat" cmpd="sng">
              <a:solidFill>
                <a:srgbClr val="000000"/>
              </a:solidFill>
              <a:prstDash val="solid"/>
              <a:round/>
              <a:headEnd type="none" w="med" len="med"/>
              <a:tailEnd type="triangle" w="med" len="med"/>
            </a:ln>
          </p:spPr>
        </p:cxnSp>
        <p:sp>
          <p:nvSpPr>
            <p:cNvPr id="7606" name="Google Shape;7606;p120"/>
            <p:cNvSpPr txBox="1"/>
            <p:nvPr/>
          </p:nvSpPr>
          <p:spPr>
            <a:xfrm>
              <a:off x="4551363" y="3074240"/>
              <a:ext cx="2349500" cy="617537"/>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C00000"/>
                </a:buClr>
                <a:buSzPts val="2000"/>
                <a:buFont typeface="Noto Sans Symbols"/>
                <a:buNone/>
              </a:pPr>
              <a:r>
                <a:rPr lang="en-US" sz="2000" b="0" i="0" u="none" strike="noStrike" cap="none">
                  <a:solidFill>
                    <a:srgbClr val="C00000"/>
                  </a:solidFill>
                  <a:latin typeface="Noto Sans Symbols"/>
                  <a:ea typeface="Noto Sans Symbols"/>
                  <a:cs typeface="Noto Sans Symbols"/>
                  <a:sym typeface="Noto Sans Symbols"/>
                </a:rPr>
                <a:t>λ</a:t>
              </a:r>
              <a:r>
                <a:rPr lang="en-US" sz="20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2000" b="0" i="0" u="none" strike="noStrike" cap="none" baseline="-25000">
                  <a:solidFill>
                    <a:srgbClr val="C00000"/>
                  </a:solidFill>
                  <a:latin typeface="Arial" panose="020B0604020202020204"/>
                  <a:ea typeface="Arial" panose="020B0604020202020204"/>
                  <a:cs typeface="Arial" panose="020B0604020202020204"/>
                  <a:sym typeface="Arial" panose="020B0604020202020204"/>
                </a:rPr>
                <a:t>in</a:t>
              </a:r>
              <a:r>
                <a:rPr lang="en-US" sz="1800" b="0" i="0" u="none" strike="noStrike" cap="none">
                  <a:solidFill>
                    <a:srgbClr val="C00000"/>
                  </a:solidFill>
                  <a:latin typeface="Arial" panose="020B0604020202020204"/>
                  <a:ea typeface="Arial" panose="020B0604020202020204"/>
                  <a:cs typeface="Arial" panose="020B0604020202020204"/>
                  <a:sym typeface="Arial" panose="020B0604020202020204"/>
                </a:rPr>
                <a:t>:</a:t>
              </a:r>
              <a:r>
                <a:rPr lang="en-US" sz="1400" b="0" i="0" u="none" strike="noStrike" cap="none">
                  <a:solidFill>
                    <a:srgbClr val="C00000"/>
                  </a:solidFill>
                  <a:latin typeface="Arial" panose="020B0604020202020204"/>
                  <a:ea typeface="Arial" panose="020B0604020202020204"/>
                  <a:cs typeface="Arial" panose="020B0604020202020204"/>
                  <a:sym typeface="Arial" panose="020B0604020202020204"/>
                </a:rPr>
                <a:t> </a:t>
              </a:r>
              <a:r>
                <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rPr>
                <a:t>original data, </a:t>
              </a:r>
              <a:r>
                <a:rPr lang="en-US" sz="1600" b="0" i="1" u="none" strike="noStrike" cap="none">
                  <a:solidFill>
                    <a:srgbClr val="C00000"/>
                  </a:solidFill>
                  <a:latin typeface="Calibri" panose="020F0502020204030204"/>
                  <a:ea typeface="Calibri" panose="020F0502020204030204"/>
                  <a:cs typeface="Calibri" panose="020F0502020204030204"/>
                  <a:sym typeface="Calibri" panose="020F0502020204030204"/>
                </a:rPr>
                <a:t>plus</a:t>
              </a:r>
              <a:r>
                <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rPr>
                <a:t> retransmitted data</a:t>
              </a:r>
              <a:endPar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grpSp>
      <p:grpSp>
        <p:nvGrpSpPr>
          <p:cNvPr id="7607" name="Google Shape;7607;p120"/>
          <p:cNvGrpSpPr/>
          <p:nvPr/>
        </p:nvGrpSpPr>
        <p:grpSpPr>
          <a:xfrm>
            <a:off x="8721725" y="4056109"/>
            <a:ext cx="231775" cy="441325"/>
            <a:chOff x="4140" y="429"/>
            <a:chExt cx="1425" cy="2396"/>
          </a:xfrm>
        </p:grpSpPr>
        <p:sp>
          <p:nvSpPr>
            <p:cNvPr id="7608" name="Google Shape;7608;p1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09" name="Google Shape;7609;p120"/>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10" name="Google Shape;7610;p1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11" name="Google Shape;7611;p1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12" name="Google Shape;7612;p120"/>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13" name="Google Shape;7613;p120"/>
            <p:cNvGrpSpPr/>
            <p:nvPr/>
          </p:nvGrpSpPr>
          <p:grpSpPr>
            <a:xfrm>
              <a:off x="4745" y="670"/>
              <a:ext cx="586" cy="146"/>
              <a:chOff x="609" y="2570"/>
              <a:chExt cx="731" cy="140"/>
            </a:xfrm>
          </p:grpSpPr>
          <p:sp>
            <p:nvSpPr>
              <p:cNvPr id="7614" name="Google Shape;7614;p120"/>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15" name="Google Shape;7615;p120"/>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16" name="Google Shape;7616;p120"/>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17" name="Google Shape;7617;p120"/>
            <p:cNvGrpSpPr/>
            <p:nvPr/>
          </p:nvGrpSpPr>
          <p:grpSpPr>
            <a:xfrm>
              <a:off x="4745" y="998"/>
              <a:ext cx="586" cy="129"/>
              <a:chOff x="612" y="2572"/>
              <a:chExt cx="731" cy="134"/>
            </a:xfrm>
          </p:grpSpPr>
          <p:sp>
            <p:nvSpPr>
              <p:cNvPr id="7618" name="Google Shape;7618;p120"/>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19" name="Google Shape;7619;p120"/>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20" name="Google Shape;7620;p120"/>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21" name="Google Shape;7621;p120"/>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22" name="Google Shape;7622;p120"/>
            <p:cNvGrpSpPr/>
            <p:nvPr/>
          </p:nvGrpSpPr>
          <p:grpSpPr>
            <a:xfrm>
              <a:off x="4735" y="1627"/>
              <a:ext cx="586" cy="215"/>
              <a:chOff x="614" y="2568"/>
              <a:chExt cx="730" cy="198"/>
            </a:xfrm>
          </p:grpSpPr>
          <p:sp>
            <p:nvSpPr>
              <p:cNvPr id="7623" name="Google Shape;7623;p120"/>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24" name="Google Shape;7624;p120"/>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25" name="Google Shape;7625;p1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26" name="Google Shape;7626;p120"/>
            <p:cNvGrpSpPr/>
            <p:nvPr/>
          </p:nvGrpSpPr>
          <p:grpSpPr>
            <a:xfrm>
              <a:off x="4735" y="1325"/>
              <a:ext cx="586" cy="138"/>
              <a:chOff x="609" y="2566"/>
              <a:chExt cx="730" cy="138"/>
            </a:xfrm>
          </p:grpSpPr>
          <p:sp>
            <p:nvSpPr>
              <p:cNvPr id="7627" name="Google Shape;7627;p120"/>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28" name="Google Shape;7628;p120"/>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29" name="Google Shape;7629;p120"/>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30" name="Google Shape;7630;p1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31" name="Google Shape;7631;p1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32" name="Google Shape;7632;p120"/>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33" name="Google Shape;7633;p1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34" name="Google Shape;7634;p120"/>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35" name="Google Shape;7635;p120"/>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36" name="Google Shape;7636;p120"/>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37" name="Google Shape;7637;p120"/>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638" name="Google Shape;7638;p120"/>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39" name="Google Shape;7639;p120"/>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640" name="Google Shape;7640;p120"/>
          <p:cNvGrpSpPr/>
          <p:nvPr/>
        </p:nvGrpSpPr>
        <p:grpSpPr>
          <a:xfrm>
            <a:off x="8242300" y="5913484"/>
            <a:ext cx="231775" cy="441325"/>
            <a:chOff x="4140" y="429"/>
            <a:chExt cx="1425" cy="2396"/>
          </a:xfrm>
        </p:grpSpPr>
        <p:sp>
          <p:nvSpPr>
            <p:cNvPr id="7641" name="Google Shape;7641;p1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42" name="Google Shape;7642;p120"/>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43" name="Google Shape;7643;p1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44" name="Google Shape;7644;p1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45" name="Google Shape;7645;p120"/>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46" name="Google Shape;7646;p120"/>
            <p:cNvGrpSpPr/>
            <p:nvPr/>
          </p:nvGrpSpPr>
          <p:grpSpPr>
            <a:xfrm>
              <a:off x="4745" y="670"/>
              <a:ext cx="586" cy="146"/>
              <a:chOff x="609" y="2570"/>
              <a:chExt cx="731" cy="140"/>
            </a:xfrm>
          </p:grpSpPr>
          <p:sp>
            <p:nvSpPr>
              <p:cNvPr id="7647" name="Google Shape;7647;p120"/>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48" name="Google Shape;7648;p120"/>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49" name="Google Shape;7649;p120"/>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50" name="Google Shape;7650;p120"/>
            <p:cNvGrpSpPr/>
            <p:nvPr/>
          </p:nvGrpSpPr>
          <p:grpSpPr>
            <a:xfrm>
              <a:off x="4745" y="998"/>
              <a:ext cx="586" cy="129"/>
              <a:chOff x="612" y="2572"/>
              <a:chExt cx="731" cy="134"/>
            </a:xfrm>
          </p:grpSpPr>
          <p:sp>
            <p:nvSpPr>
              <p:cNvPr id="7651" name="Google Shape;7651;p120"/>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52" name="Google Shape;7652;p120"/>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53" name="Google Shape;7653;p120"/>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54" name="Google Shape;7654;p120"/>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55" name="Google Shape;7655;p120"/>
            <p:cNvGrpSpPr/>
            <p:nvPr/>
          </p:nvGrpSpPr>
          <p:grpSpPr>
            <a:xfrm>
              <a:off x="4735" y="1627"/>
              <a:ext cx="586" cy="215"/>
              <a:chOff x="614" y="2568"/>
              <a:chExt cx="730" cy="198"/>
            </a:xfrm>
          </p:grpSpPr>
          <p:sp>
            <p:nvSpPr>
              <p:cNvPr id="7656" name="Google Shape;7656;p120"/>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57" name="Google Shape;7657;p120"/>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58" name="Google Shape;7658;p1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59" name="Google Shape;7659;p120"/>
            <p:cNvGrpSpPr/>
            <p:nvPr/>
          </p:nvGrpSpPr>
          <p:grpSpPr>
            <a:xfrm>
              <a:off x="4735" y="1325"/>
              <a:ext cx="586" cy="138"/>
              <a:chOff x="609" y="2566"/>
              <a:chExt cx="730" cy="138"/>
            </a:xfrm>
          </p:grpSpPr>
          <p:sp>
            <p:nvSpPr>
              <p:cNvPr id="7660" name="Google Shape;7660;p120"/>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61" name="Google Shape;7661;p120"/>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62" name="Google Shape;7662;p120"/>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63" name="Google Shape;7663;p1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64" name="Google Shape;7664;p1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65" name="Google Shape;7665;p120"/>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66" name="Google Shape;7666;p1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67" name="Google Shape;7667;p120"/>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68" name="Google Shape;7668;p120"/>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69" name="Google Shape;7669;p120"/>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70" name="Google Shape;7670;p120"/>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671" name="Google Shape;7671;p120"/>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72" name="Google Shape;7672;p120"/>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673" name="Google Shape;7673;p120"/>
          <p:cNvGrpSpPr/>
          <p:nvPr/>
        </p:nvGrpSpPr>
        <p:grpSpPr>
          <a:xfrm>
            <a:off x="1689100" y="5749972"/>
            <a:ext cx="231775" cy="441325"/>
            <a:chOff x="4140" y="429"/>
            <a:chExt cx="1425" cy="2396"/>
          </a:xfrm>
        </p:grpSpPr>
        <p:sp>
          <p:nvSpPr>
            <p:cNvPr id="7674" name="Google Shape;7674;p1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75" name="Google Shape;7675;p120"/>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76" name="Google Shape;7676;p1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77" name="Google Shape;7677;p1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78" name="Google Shape;7678;p120"/>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79" name="Google Shape;7679;p120"/>
            <p:cNvGrpSpPr/>
            <p:nvPr/>
          </p:nvGrpSpPr>
          <p:grpSpPr>
            <a:xfrm>
              <a:off x="4745" y="670"/>
              <a:ext cx="586" cy="146"/>
              <a:chOff x="609" y="2570"/>
              <a:chExt cx="731" cy="140"/>
            </a:xfrm>
          </p:grpSpPr>
          <p:sp>
            <p:nvSpPr>
              <p:cNvPr id="7680" name="Google Shape;7680;p120"/>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81" name="Google Shape;7681;p120"/>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82" name="Google Shape;7682;p120"/>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83" name="Google Shape;7683;p120"/>
            <p:cNvGrpSpPr/>
            <p:nvPr/>
          </p:nvGrpSpPr>
          <p:grpSpPr>
            <a:xfrm>
              <a:off x="4745" y="998"/>
              <a:ext cx="586" cy="129"/>
              <a:chOff x="612" y="2572"/>
              <a:chExt cx="731" cy="134"/>
            </a:xfrm>
          </p:grpSpPr>
          <p:sp>
            <p:nvSpPr>
              <p:cNvPr id="7684" name="Google Shape;7684;p120"/>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85" name="Google Shape;7685;p120"/>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86" name="Google Shape;7686;p120"/>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87" name="Google Shape;7687;p120"/>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88" name="Google Shape;7688;p120"/>
            <p:cNvGrpSpPr/>
            <p:nvPr/>
          </p:nvGrpSpPr>
          <p:grpSpPr>
            <a:xfrm>
              <a:off x="4735" y="1627"/>
              <a:ext cx="586" cy="215"/>
              <a:chOff x="614" y="2568"/>
              <a:chExt cx="730" cy="198"/>
            </a:xfrm>
          </p:grpSpPr>
          <p:sp>
            <p:nvSpPr>
              <p:cNvPr id="7689" name="Google Shape;7689;p120"/>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90" name="Google Shape;7690;p120"/>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91" name="Google Shape;7691;p1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692" name="Google Shape;7692;p120"/>
            <p:cNvGrpSpPr/>
            <p:nvPr/>
          </p:nvGrpSpPr>
          <p:grpSpPr>
            <a:xfrm>
              <a:off x="4735" y="1325"/>
              <a:ext cx="586" cy="138"/>
              <a:chOff x="609" y="2566"/>
              <a:chExt cx="730" cy="138"/>
            </a:xfrm>
          </p:grpSpPr>
          <p:sp>
            <p:nvSpPr>
              <p:cNvPr id="7693" name="Google Shape;7693;p120"/>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94" name="Google Shape;7694;p120"/>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695" name="Google Shape;7695;p120"/>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96" name="Google Shape;7696;p1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97" name="Google Shape;7697;p1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98" name="Google Shape;7698;p120"/>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99" name="Google Shape;7699;p1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00" name="Google Shape;7700;p120"/>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01" name="Google Shape;7701;p120"/>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02" name="Google Shape;7702;p120"/>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03" name="Google Shape;7703;p120"/>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704" name="Google Shape;7704;p120"/>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05" name="Google Shape;7705;p120"/>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706" name="Google Shape;7706;p120"/>
          <p:cNvGrpSpPr/>
          <p:nvPr/>
        </p:nvGrpSpPr>
        <p:grpSpPr>
          <a:xfrm>
            <a:off x="7928343" y="3253082"/>
            <a:ext cx="616281" cy="869387"/>
            <a:chOff x="10910965" y="2513124"/>
            <a:chExt cx="586768" cy="904023"/>
          </a:xfrm>
        </p:grpSpPr>
        <p:sp>
          <p:nvSpPr>
            <p:cNvPr id="7707" name="Google Shape;7707;p120"/>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708" name="Google Shape;7708;p120"/>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709" name="Google Shape;7709;p120"/>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710" name="Google Shape;7710;p120"/>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711" name="Google Shape;7711;p120"/>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cxnSp>
        <p:nvCxnSpPr>
          <p:cNvPr id="7712" name="Google Shape;7712;p120"/>
          <p:cNvCxnSpPr/>
          <p:nvPr/>
        </p:nvCxnSpPr>
        <p:spPr>
          <a:xfrm>
            <a:off x="3769031" y="4119717"/>
            <a:ext cx="1307691" cy="0"/>
          </a:xfrm>
          <a:prstGeom prst="straightConnector1">
            <a:avLst/>
          </a:prstGeom>
          <a:noFill/>
          <a:ln w="19050" cap="flat" cmpd="sng">
            <a:solidFill>
              <a:schemeClr val="dk1"/>
            </a:solidFill>
            <a:prstDash val="solid"/>
            <a:miter lim="800000"/>
            <a:headEnd type="none" w="sm" len="sm"/>
            <a:tailEnd type="none" w="sm" len="sm"/>
          </a:ln>
        </p:spPr>
      </p:cxnSp>
      <p:grpSp>
        <p:nvGrpSpPr>
          <p:cNvPr id="7713" name="Google Shape;7713;p120"/>
          <p:cNvGrpSpPr/>
          <p:nvPr/>
        </p:nvGrpSpPr>
        <p:grpSpPr>
          <a:xfrm>
            <a:off x="3703638" y="3744959"/>
            <a:ext cx="231775" cy="441325"/>
            <a:chOff x="4140" y="429"/>
            <a:chExt cx="1425" cy="2396"/>
          </a:xfrm>
        </p:grpSpPr>
        <p:sp>
          <p:nvSpPr>
            <p:cNvPr id="7714" name="Google Shape;7714;p1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15" name="Google Shape;7715;p120"/>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16" name="Google Shape;7716;p1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17" name="Google Shape;7717;p1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18" name="Google Shape;7718;p120"/>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719" name="Google Shape;7719;p120"/>
            <p:cNvGrpSpPr/>
            <p:nvPr/>
          </p:nvGrpSpPr>
          <p:grpSpPr>
            <a:xfrm>
              <a:off x="4745" y="670"/>
              <a:ext cx="586" cy="146"/>
              <a:chOff x="609" y="2570"/>
              <a:chExt cx="731" cy="140"/>
            </a:xfrm>
          </p:grpSpPr>
          <p:sp>
            <p:nvSpPr>
              <p:cNvPr id="7720" name="Google Shape;7720;p120"/>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21" name="Google Shape;7721;p120"/>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722" name="Google Shape;7722;p120"/>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723" name="Google Shape;7723;p120"/>
            <p:cNvGrpSpPr/>
            <p:nvPr/>
          </p:nvGrpSpPr>
          <p:grpSpPr>
            <a:xfrm>
              <a:off x="4745" y="998"/>
              <a:ext cx="586" cy="129"/>
              <a:chOff x="612" y="2572"/>
              <a:chExt cx="731" cy="134"/>
            </a:xfrm>
          </p:grpSpPr>
          <p:sp>
            <p:nvSpPr>
              <p:cNvPr id="7724" name="Google Shape;7724;p120"/>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25" name="Google Shape;7725;p120"/>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726" name="Google Shape;7726;p120"/>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27" name="Google Shape;7727;p120"/>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728" name="Google Shape;7728;p120"/>
            <p:cNvGrpSpPr/>
            <p:nvPr/>
          </p:nvGrpSpPr>
          <p:grpSpPr>
            <a:xfrm>
              <a:off x="4735" y="1627"/>
              <a:ext cx="586" cy="215"/>
              <a:chOff x="614" y="2568"/>
              <a:chExt cx="730" cy="198"/>
            </a:xfrm>
          </p:grpSpPr>
          <p:sp>
            <p:nvSpPr>
              <p:cNvPr id="7729" name="Google Shape;7729;p120"/>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30" name="Google Shape;7730;p120"/>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731" name="Google Shape;7731;p1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732" name="Google Shape;7732;p120"/>
            <p:cNvGrpSpPr/>
            <p:nvPr/>
          </p:nvGrpSpPr>
          <p:grpSpPr>
            <a:xfrm>
              <a:off x="4735" y="1325"/>
              <a:ext cx="586" cy="138"/>
              <a:chOff x="609" y="2566"/>
              <a:chExt cx="730" cy="138"/>
            </a:xfrm>
          </p:grpSpPr>
          <p:sp>
            <p:nvSpPr>
              <p:cNvPr id="7733" name="Google Shape;7733;p120"/>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34" name="Google Shape;7734;p120"/>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735" name="Google Shape;7735;p120"/>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36" name="Google Shape;7736;p1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37" name="Google Shape;7737;p1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38" name="Google Shape;7738;p120"/>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39" name="Google Shape;7739;p1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40" name="Google Shape;7740;p120"/>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41" name="Google Shape;7741;p120"/>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42" name="Google Shape;7742;p120"/>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43" name="Google Shape;7743;p120"/>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744" name="Google Shape;7744;p120"/>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45" name="Google Shape;7745;p120"/>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746" name="Google Shape;7746;p120"/>
          <p:cNvGrpSpPr/>
          <p:nvPr/>
        </p:nvGrpSpPr>
        <p:grpSpPr>
          <a:xfrm>
            <a:off x="4258034" y="5968846"/>
            <a:ext cx="476864" cy="255639"/>
            <a:chOff x="6859123" y="5156933"/>
            <a:chExt cx="456701" cy="226548"/>
          </a:xfrm>
        </p:grpSpPr>
        <p:sp>
          <p:nvSpPr>
            <p:cNvPr id="7747" name="Google Shape;7747;p120"/>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748" name="Google Shape;7748;p120"/>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49" name="Google Shape;7749;p120"/>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0" name="Google Shape;7750;p120"/>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1" name="Google Shape;7751;p120"/>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2" name="Google Shape;7752;p120"/>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3" name="Google Shape;7753;p120"/>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4" name="Google Shape;7754;p120"/>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nvGrpSpPr>
          <p:cNvPr id="7755" name="Google Shape;7755;p120"/>
          <p:cNvGrpSpPr/>
          <p:nvPr/>
        </p:nvGrpSpPr>
        <p:grpSpPr>
          <a:xfrm rot="-2622180">
            <a:off x="3960984" y="4842636"/>
            <a:ext cx="476864" cy="255639"/>
            <a:chOff x="6859123" y="5156933"/>
            <a:chExt cx="456701" cy="226548"/>
          </a:xfrm>
        </p:grpSpPr>
        <p:sp>
          <p:nvSpPr>
            <p:cNvPr id="7756" name="Google Shape;7756;p120"/>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757" name="Google Shape;7757;p120"/>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8" name="Google Shape;7758;p120"/>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59" name="Google Shape;7759;p120"/>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0" name="Google Shape;7760;p120"/>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1" name="Google Shape;7761;p120"/>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2" name="Google Shape;7762;p120"/>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3" name="Google Shape;7763;p120"/>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nvGrpSpPr>
          <p:cNvPr id="7764" name="Google Shape;7764;p120"/>
          <p:cNvGrpSpPr/>
          <p:nvPr/>
        </p:nvGrpSpPr>
        <p:grpSpPr>
          <a:xfrm>
            <a:off x="6120416" y="4464220"/>
            <a:ext cx="476864" cy="255639"/>
            <a:chOff x="6859123" y="5156933"/>
            <a:chExt cx="456701" cy="226548"/>
          </a:xfrm>
        </p:grpSpPr>
        <p:sp>
          <p:nvSpPr>
            <p:cNvPr id="7765" name="Google Shape;7765;p120"/>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766" name="Google Shape;7766;p120"/>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7" name="Google Shape;7767;p120"/>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8" name="Google Shape;7768;p120"/>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69" name="Google Shape;7769;p120"/>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0" name="Google Shape;7770;p120"/>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1" name="Google Shape;7771;p120"/>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2" name="Google Shape;7772;p120"/>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grpSp>
        <p:nvGrpSpPr>
          <p:cNvPr id="7773" name="Google Shape;7773;p120"/>
          <p:cNvGrpSpPr/>
          <p:nvPr/>
        </p:nvGrpSpPr>
        <p:grpSpPr>
          <a:xfrm rot="-2742359">
            <a:off x="6110083" y="5317919"/>
            <a:ext cx="476864" cy="255639"/>
            <a:chOff x="6859123" y="5156933"/>
            <a:chExt cx="456701" cy="226548"/>
          </a:xfrm>
        </p:grpSpPr>
        <p:sp>
          <p:nvSpPr>
            <p:cNvPr id="7774" name="Google Shape;7774;p120"/>
            <p:cNvSpPr/>
            <p:nvPr/>
          </p:nvSpPr>
          <p:spPr>
            <a:xfrm>
              <a:off x="6859123" y="5156933"/>
              <a:ext cx="456701" cy="226548"/>
            </a:xfrm>
            <a:prstGeom prst="rect">
              <a:avLst/>
            </a:prstGeom>
            <a:solidFill>
              <a:srgbClr val="F989B2"/>
            </a:solid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775" name="Google Shape;7775;p120"/>
            <p:cNvCxnSpPr/>
            <p:nvPr/>
          </p:nvCxnSpPr>
          <p:spPr>
            <a:xfrm rot="10800000">
              <a:off x="724911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6" name="Google Shape;7776;p120"/>
            <p:cNvCxnSpPr/>
            <p:nvPr/>
          </p:nvCxnSpPr>
          <p:spPr>
            <a:xfrm rot="10800000">
              <a:off x="7197800"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7" name="Google Shape;7777;p120"/>
            <p:cNvCxnSpPr/>
            <p:nvPr/>
          </p:nvCxnSpPr>
          <p:spPr>
            <a:xfrm rot="10800000">
              <a:off x="7146485"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8" name="Google Shape;7778;p120"/>
            <p:cNvCxnSpPr/>
            <p:nvPr/>
          </p:nvCxnSpPr>
          <p:spPr>
            <a:xfrm rot="10800000">
              <a:off x="709517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79" name="Google Shape;7779;p120"/>
            <p:cNvCxnSpPr/>
            <p:nvPr/>
          </p:nvCxnSpPr>
          <p:spPr>
            <a:xfrm rot="10800000">
              <a:off x="7043856"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80" name="Google Shape;7780;p120"/>
            <p:cNvCxnSpPr/>
            <p:nvPr/>
          </p:nvCxnSpPr>
          <p:spPr>
            <a:xfrm rot="10800000">
              <a:off x="6992541" y="5189971"/>
              <a:ext cx="0" cy="155752"/>
            </a:xfrm>
            <a:prstGeom prst="straightConnector1">
              <a:avLst/>
            </a:prstGeom>
            <a:noFill/>
            <a:ln w="22225" cap="flat" cmpd="sng">
              <a:solidFill>
                <a:srgbClr val="FF0000"/>
              </a:solidFill>
              <a:prstDash val="solid"/>
              <a:miter lim="800000"/>
              <a:headEnd type="none" w="sm" len="sm"/>
              <a:tailEnd type="none" w="sm" len="sm"/>
            </a:ln>
          </p:spPr>
        </p:cxnSp>
        <p:cxnSp>
          <p:nvCxnSpPr>
            <p:cNvPr id="7781" name="Google Shape;7781;p120"/>
            <p:cNvCxnSpPr/>
            <p:nvPr/>
          </p:nvCxnSpPr>
          <p:spPr>
            <a:xfrm rot="10800000">
              <a:off x="6941227" y="5189971"/>
              <a:ext cx="0" cy="155752"/>
            </a:xfrm>
            <a:prstGeom prst="straightConnector1">
              <a:avLst/>
            </a:prstGeom>
            <a:noFill/>
            <a:ln w="22225" cap="flat" cmpd="sng">
              <a:solidFill>
                <a:srgbClr val="FF0000"/>
              </a:solidFill>
              <a:prstDash val="solid"/>
              <a:miter lim="800000"/>
              <a:headEnd type="none" w="sm" len="sm"/>
              <a:tailEnd type="none" w="sm" len="sm"/>
            </a:ln>
          </p:spPr>
        </p:cxnSp>
      </p:grpSp>
      <p:sp>
        <p:nvSpPr>
          <p:cNvPr id="7782" name="Google Shape;7782;p120"/>
          <p:cNvSpPr/>
          <p:nvPr/>
        </p:nvSpPr>
        <p:spPr>
          <a:xfrm>
            <a:off x="4455129" y="3198255"/>
            <a:ext cx="3305175" cy="2857500"/>
          </a:xfrm>
          <a:custGeom>
            <a:avLst/>
            <a:gdLst/>
            <a:ahLst/>
            <a:cxnLst/>
            <a:rect l="l" t="t" r="r" b="b"/>
            <a:pathLst>
              <a:path w="10000" h="10000" extrusionOk="0">
                <a:moveTo>
                  <a:pt x="0" y="0"/>
                </a:moveTo>
                <a:cubicBezTo>
                  <a:pt x="4" y="986"/>
                  <a:pt x="7" y="1972"/>
                  <a:pt x="11" y="2958"/>
                </a:cubicBezTo>
                <a:lnTo>
                  <a:pt x="2299" y="2963"/>
                </a:lnTo>
                <a:lnTo>
                  <a:pt x="951" y="4533"/>
                </a:lnTo>
                <a:lnTo>
                  <a:pt x="8674" y="4700"/>
                </a:lnTo>
                <a:lnTo>
                  <a:pt x="4265" y="10000"/>
                </a:lnTo>
                <a:lnTo>
                  <a:pt x="10000" y="10000"/>
                </a:lnTo>
                <a:lnTo>
                  <a:pt x="10000" y="7567"/>
                </a:lnTo>
              </a:path>
            </a:pathLst>
          </a:cu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783" name="Google Shape;7783;p120"/>
          <p:cNvGrpSpPr/>
          <p:nvPr/>
        </p:nvGrpSpPr>
        <p:grpSpPr>
          <a:xfrm>
            <a:off x="2825750" y="3227434"/>
            <a:ext cx="5111145" cy="2933700"/>
            <a:chOff x="2825750" y="3227434"/>
            <a:chExt cx="5111145" cy="2933700"/>
          </a:xfrm>
        </p:grpSpPr>
        <p:grpSp>
          <p:nvGrpSpPr>
            <p:cNvPr id="7784" name="Google Shape;7784;p120"/>
            <p:cNvGrpSpPr/>
            <p:nvPr/>
          </p:nvGrpSpPr>
          <p:grpSpPr>
            <a:xfrm>
              <a:off x="7844820" y="5350527"/>
              <a:ext cx="92075" cy="271462"/>
              <a:chOff x="10104" y="10005"/>
              <a:chExt cx="137" cy="411"/>
            </a:xfrm>
          </p:grpSpPr>
          <p:sp>
            <p:nvSpPr>
              <p:cNvPr id="7785" name="Google Shape;7785;p120"/>
              <p:cNvSpPr/>
              <p:nvPr/>
            </p:nvSpPr>
            <p:spPr>
              <a:xfrm>
                <a:off x="10104" y="10005"/>
                <a:ext cx="137" cy="138"/>
              </a:xfrm>
              <a:prstGeom prst="ellipse">
                <a:avLst/>
              </a:prstGeom>
              <a:solidFill>
                <a:srgbClr val="FF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86" name="Google Shape;7786;p120"/>
              <p:cNvSpPr/>
              <p:nvPr/>
            </p:nvSpPr>
            <p:spPr>
              <a:xfrm>
                <a:off x="10104" y="10278"/>
                <a:ext cx="137" cy="138"/>
              </a:xfrm>
              <a:prstGeom prst="ellipse">
                <a:avLst/>
              </a:prstGeom>
              <a:solidFill>
                <a:srgbClr val="FF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787" name="Google Shape;7787;p120"/>
            <p:cNvSpPr/>
            <p:nvPr/>
          </p:nvSpPr>
          <p:spPr>
            <a:xfrm>
              <a:off x="2825750" y="3227434"/>
              <a:ext cx="5067300" cy="2933700"/>
            </a:xfrm>
            <a:custGeom>
              <a:avLst/>
              <a:gdLst/>
              <a:ahLst/>
              <a:cxnLst/>
              <a:rect l="l" t="t" r="r" b="b"/>
              <a:pathLst>
                <a:path w="10000" h="10000" extrusionOk="0">
                  <a:moveTo>
                    <a:pt x="9981" y="7403"/>
                  </a:moveTo>
                  <a:cubicBezTo>
                    <a:pt x="9987" y="8269"/>
                    <a:pt x="9994" y="9134"/>
                    <a:pt x="10000" y="10000"/>
                  </a:cubicBezTo>
                  <a:lnTo>
                    <a:pt x="0" y="9968"/>
                  </a:lnTo>
                  <a:lnTo>
                    <a:pt x="4154" y="3214"/>
                  </a:lnTo>
                  <a:lnTo>
                    <a:pt x="2965" y="3221"/>
                  </a:lnTo>
                  <a:cubicBezTo>
                    <a:pt x="2965" y="2171"/>
                    <a:pt x="2951" y="1050"/>
                    <a:pt x="2951" y="0"/>
                  </a:cubicBezTo>
                </a:path>
              </a:pathLst>
            </a:custGeom>
            <a:noFill/>
            <a:ln w="38100" cap="flat" cmpd="sng">
              <a:solidFill>
                <a:srgbClr val="FF00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788" name="Google Shape;7788;p120"/>
          <p:cNvGrpSpPr/>
          <p:nvPr/>
        </p:nvGrpSpPr>
        <p:grpSpPr>
          <a:xfrm>
            <a:off x="2352785" y="3322684"/>
            <a:ext cx="5785267" cy="2890693"/>
            <a:chOff x="2437534" y="3327145"/>
            <a:chExt cx="5785267" cy="2890693"/>
          </a:xfrm>
        </p:grpSpPr>
        <p:grpSp>
          <p:nvGrpSpPr>
            <p:cNvPr id="7789" name="Google Shape;7789;p120"/>
            <p:cNvGrpSpPr/>
            <p:nvPr/>
          </p:nvGrpSpPr>
          <p:grpSpPr>
            <a:xfrm>
              <a:off x="2437534" y="5122909"/>
              <a:ext cx="92465" cy="271463"/>
              <a:chOff x="10192" y="10005"/>
              <a:chExt cx="140" cy="411"/>
            </a:xfrm>
          </p:grpSpPr>
          <p:sp>
            <p:nvSpPr>
              <p:cNvPr id="7790" name="Google Shape;7790;p120"/>
              <p:cNvSpPr/>
              <p:nvPr/>
            </p:nvSpPr>
            <p:spPr>
              <a:xfrm>
                <a:off x="10195" y="10005"/>
                <a:ext cx="137" cy="138"/>
              </a:xfrm>
              <a:prstGeom prst="ellipse">
                <a:avLst/>
              </a:prstGeom>
              <a:solidFill>
                <a:srgbClr val="00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91" name="Google Shape;7791;p120"/>
              <p:cNvSpPr/>
              <p:nvPr/>
            </p:nvSpPr>
            <p:spPr>
              <a:xfrm>
                <a:off x="10192" y="10278"/>
                <a:ext cx="137" cy="138"/>
              </a:xfrm>
              <a:prstGeom prst="ellipse">
                <a:avLst/>
              </a:prstGeom>
              <a:solidFill>
                <a:srgbClr val="00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792" name="Google Shape;7792;p120"/>
            <p:cNvSpPr/>
            <p:nvPr/>
          </p:nvSpPr>
          <p:spPr>
            <a:xfrm>
              <a:off x="2479226" y="3327145"/>
              <a:ext cx="5743575" cy="2890693"/>
            </a:xfrm>
            <a:custGeom>
              <a:avLst/>
              <a:gdLst/>
              <a:ahLst/>
              <a:cxnLst/>
              <a:rect l="l" t="t" r="r" b="b"/>
              <a:pathLst>
                <a:path w="10000" h="10016" extrusionOk="0">
                  <a:moveTo>
                    <a:pt x="0" y="6337"/>
                  </a:moveTo>
                  <a:lnTo>
                    <a:pt x="0" y="10016"/>
                  </a:lnTo>
                  <a:lnTo>
                    <a:pt x="978" y="10000"/>
                  </a:lnTo>
                  <a:lnTo>
                    <a:pt x="3881" y="4422"/>
                  </a:lnTo>
                  <a:lnTo>
                    <a:pt x="7894" y="4521"/>
                  </a:lnTo>
                  <a:lnTo>
                    <a:pt x="9005" y="2244"/>
                  </a:lnTo>
                  <a:lnTo>
                    <a:pt x="10000" y="2244"/>
                  </a:lnTo>
                  <a:lnTo>
                    <a:pt x="9967" y="0"/>
                  </a:lnTo>
                </a:path>
              </a:pathLst>
            </a:custGeom>
            <a:noFill/>
            <a:ln w="38100" cap="flat" cmpd="sng">
              <a:solidFill>
                <a:srgbClr val="0000FF"/>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793" name="Google Shape;7793;p120"/>
          <p:cNvGrpSpPr/>
          <p:nvPr/>
        </p:nvGrpSpPr>
        <p:grpSpPr>
          <a:xfrm>
            <a:off x="2549524" y="3308080"/>
            <a:ext cx="5828945" cy="2729229"/>
            <a:chOff x="2549524" y="3308080"/>
            <a:chExt cx="5828945" cy="2729229"/>
          </a:xfrm>
        </p:grpSpPr>
        <p:sp>
          <p:nvSpPr>
            <p:cNvPr id="7794" name="Google Shape;7794;p120"/>
            <p:cNvSpPr/>
            <p:nvPr/>
          </p:nvSpPr>
          <p:spPr>
            <a:xfrm>
              <a:off x="2549524" y="3370309"/>
              <a:ext cx="5787725" cy="2667000"/>
            </a:xfrm>
            <a:custGeom>
              <a:avLst/>
              <a:gdLst/>
              <a:ahLst/>
              <a:cxnLst/>
              <a:rect l="l" t="t" r="r" b="b"/>
              <a:pathLst>
                <a:path w="9994" h="10000" extrusionOk="0">
                  <a:moveTo>
                    <a:pt x="0" y="6715"/>
                  </a:moveTo>
                  <a:lnTo>
                    <a:pt x="0" y="10000"/>
                  </a:lnTo>
                  <a:lnTo>
                    <a:pt x="5362" y="10000"/>
                  </a:lnTo>
                  <a:lnTo>
                    <a:pt x="8832" y="2502"/>
                  </a:lnTo>
                  <a:lnTo>
                    <a:pt x="9994" y="2505"/>
                  </a:lnTo>
                  <a:cubicBezTo>
                    <a:pt x="9989" y="1648"/>
                    <a:pt x="9989" y="857"/>
                    <a:pt x="9984" y="0"/>
                  </a:cubicBezTo>
                </a:path>
              </a:pathLst>
            </a:cu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795" name="Google Shape;7795;p120"/>
            <p:cNvSpPr/>
            <p:nvPr/>
          </p:nvSpPr>
          <p:spPr>
            <a:xfrm>
              <a:off x="8286088" y="3308080"/>
              <a:ext cx="88262" cy="88262"/>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96" name="Google Shape;7796;p120"/>
            <p:cNvSpPr/>
            <p:nvPr/>
          </p:nvSpPr>
          <p:spPr>
            <a:xfrm>
              <a:off x="8290207" y="3467541"/>
              <a:ext cx="88262" cy="88262"/>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7797" name="Google Shape;7797;p120"/>
          <p:cNvSpPr/>
          <p:nvPr/>
        </p:nvSpPr>
        <p:spPr>
          <a:xfrm>
            <a:off x="5476775" y="4215866"/>
            <a:ext cx="1530417" cy="789271"/>
          </a:xfrm>
          <a:prstGeom prst="ellipse">
            <a:avLst/>
          </a:prstGeom>
          <a:noFill/>
          <a:ln w="254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98" name="Google Shape;7798;p120"/>
          <p:cNvSpPr/>
          <p:nvPr/>
        </p:nvSpPr>
        <p:spPr>
          <a:xfrm>
            <a:off x="5725428" y="4965032"/>
            <a:ext cx="1530417" cy="789271"/>
          </a:xfrm>
          <a:prstGeom prst="ellipse">
            <a:avLst/>
          </a:prstGeom>
          <a:noFill/>
          <a:ln w="254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99" name="Google Shape;7799;p12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2"/>
                                        </p:tgtEl>
                                        <p:attrNameLst>
                                          <p:attrName>style.visibility</p:attrName>
                                        </p:attrNameLst>
                                      </p:cBhvr>
                                      <p:to>
                                        <p:strVal val="visible"/>
                                      </p:to>
                                    </p:set>
                                    <p:animEffect transition="in" filter="fade">
                                      <p:cBhvr>
                                        <p:cTn id="7" dur="500"/>
                                        <p:tgtEl>
                                          <p:spTgt spid="77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98"/>
                                        </p:tgtEl>
                                        <p:attrNameLst>
                                          <p:attrName>style.visibility</p:attrName>
                                        </p:attrNameLst>
                                      </p:cBhvr>
                                      <p:to>
                                        <p:strVal val="visible"/>
                                      </p:to>
                                    </p:set>
                                    <p:animEffect transition="in" filter="fade">
                                      <p:cBhvr>
                                        <p:cTn id="12" dur="500"/>
                                        <p:tgtEl>
                                          <p:spTgt spid="759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603"/>
                                        </p:tgtEl>
                                        <p:attrNameLst>
                                          <p:attrName>style.visibility</p:attrName>
                                        </p:attrNameLst>
                                      </p:cBhvr>
                                      <p:to>
                                        <p:strVal val="visible"/>
                                      </p:to>
                                    </p:set>
                                    <p:animEffect transition="in" filter="fade">
                                      <p:cBhvr>
                                        <p:cTn id="16" dur="500"/>
                                        <p:tgtEl>
                                          <p:spTgt spid="760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578"/>
                                        </p:tgtEl>
                                        <p:attrNameLst>
                                          <p:attrName>style.visibility</p:attrName>
                                        </p:attrNameLst>
                                      </p:cBhvr>
                                      <p:to>
                                        <p:strVal val="visible"/>
                                      </p:to>
                                    </p:set>
                                    <p:animEffect transition="in" filter="fade">
                                      <p:cBhvr>
                                        <p:cTn id="20" dur="500"/>
                                        <p:tgtEl>
                                          <p:spTgt spid="757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788"/>
                                        </p:tgtEl>
                                        <p:attrNameLst>
                                          <p:attrName>style.visibility</p:attrName>
                                        </p:attrNameLst>
                                      </p:cBhvr>
                                      <p:to>
                                        <p:strVal val="visible"/>
                                      </p:to>
                                    </p:set>
                                    <p:animEffect transition="in" filter="fade">
                                      <p:cBhvr>
                                        <p:cTn id="25" dur="500"/>
                                        <p:tgtEl>
                                          <p:spTgt spid="778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793"/>
                                        </p:tgtEl>
                                        <p:attrNameLst>
                                          <p:attrName>style.visibility</p:attrName>
                                        </p:attrNameLst>
                                      </p:cBhvr>
                                      <p:to>
                                        <p:strVal val="visible"/>
                                      </p:to>
                                    </p:set>
                                    <p:animEffect transition="in" filter="fade">
                                      <p:cBhvr>
                                        <p:cTn id="30" dur="500"/>
                                        <p:tgtEl>
                                          <p:spTgt spid="779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783"/>
                                        </p:tgtEl>
                                        <p:attrNameLst>
                                          <p:attrName>style.visibility</p:attrName>
                                        </p:attrNameLst>
                                      </p:cBhvr>
                                      <p:to>
                                        <p:strVal val="visible"/>
                                      </p:to>
                                    </p:set>
                                    <p:animEffect transition="in" filter="fade">
                                      <p:cBhvr>
                                        <p:cTn id="35" dur="500"/>
                                        <p:tgtEl>
                                          <p:spTgt spid="778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797"/>
                                        </p:tgtEl>
                                        <p:attrNameLst>
                                          <p:attrName>style.visibility</p:attrName>
                                        </p:attrNameLst>
                                      </p:cBhvr>
                                      <p:to>
                                        <p:strVal val="visible"/>
                                      </p:to>
                                    </p:set>
                                    <p:animEffect transition="in" filter="fade">
                                      <p:cBhvr>
                                        <p:cTn id="40" dur="500"/>
                                        <p:tgtEl>
                                          <p:spTgt spid="77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798"/>
                                        </p:tgtEl>
                                        <p:attrNameLst>
                                          <p:attrName>style.visibility</p:attrName>
                                        </p:attrNameLst>
                                      </p:cBhvr>
                                      <p:to>
                                        <p:strVal val="visible"/>
                                      </p:to>
                                    </p:set>
                                    <p:animEffect transition="in" filter="fade">
                                      <p:cBhvr>
                                        <p:cTn id="45" dur="500"/>
                                        <p:tgtEl>
                                          <p:spTgt spid="7798"/>
                                        </p:tgtEl>
                                      </p:cBhvr>
                                    </p:animEffect>
                                  </p:childTnLst>
                                </p:cTn>
                              </p:par>
                              <p:par>
                                <p:cTn id="46" presetID="10" presetClass="exit" presetSubtype="0" fill="hold" nodeType="withEffect">
                                  <p:stCondLst>
                                    <p:cond delay="0"/>
                                  </p:stCondLst>
                                  <p:childTnLst>
                                    <p:animEffect transition="out" filter="fade">
                                      <p:cBhvr>
                                        <p:cTn id="47" dur="500"/>
                                        <p:tgtEl>
                                          <p:spTgt spid="7797"/>
                                        </p:tgtEl>
                                      </p:cBhvr>
                                    </p:animEffect>
                                    <p:set>
                                      <p:cBhvr>
                                        <p:cTn id="48" dur="1" fill="hold">
                                          <p:stCondLst>
                                            <p:cond delay="500"/>
                                          </p:stCondLst>
                                        </p:cTn>
                                        <p:tgtEl>
                                          <p:spTgt spid="779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7798"/>
                                        </p:tgtEl>
                                      </p:cBhvr>
                                    </p:animEffect>
                                    <p:set>
                                      <p:cBhvr>
                                        <p:cTn id="53" dur="1" fill="hold">
                                          <p:stCondLst>
                                            <p:cond delay="500"/>
                                          </p:stCondLst>
                                        </p:cTn>
                                        <p:tgtEl>
                                          <p:spTgt spid="779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544"/>
                                        </p:tgtEl>
                                        <p:attrNameLst>
                                          <p:attrName>style.visibility</p:attrName>
                                        </p:attrNameLst>
                                      </p:cBhvr>
                                      <p:to>
                                        <p:strVal val="visible"/>
                                      </p:to>
                                    </p:set>
                                    <p:animEffect transition="in" filter="fade">
                                      <p:cBhvr>
                                        <p:cTn id="58" dur="500"/>
                                        <p:tgtEl>
                                          <p:spTgt spid="75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545"/>
                                        </p:tgtEl>
                                        <p:attrNameLst>
                                          <p:attrName>style.visibility</p:attrName>
                                        </p:attrNameLst>
                                      </p:cBhvr>
                                      <p:to>
                                        <p:strVal val="visible"/>
                                      </p:to>
                                    </p:set>
                                    <p:animEffect transition="in" filter="fade">
                                      <p:cBhvr>
                                        <p:cTn id="63" dur="500"/>
                                        <p:tgtEl>
                                          <p:spTgt spid="7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804"/>
        <p:cNvGrpSpPr/>
        <p:nvPr/>
      </p:nvGrpSpPr>
      <p:grpSpPr>
        <a:xfrm>
          <a:off x="0" y="0"/>
          <a:ext cx="0" cy="0"/>
          <a:chOff x="0" y="0"/>
          <a:chExt cx="0" cy="0"/>
        </a:xfrm>
      </p:grpSpPr>
      <p:grpSp>
        <p:nvGrpSpPr>
          <p:cNvPr id="7805" name="Google Shape;7805;p121"/>
          <p:cNvGrpSpPr/>
          <p:nvPr/>
        </p:nvGrpSpPr>
        <p:grpSpPr>
          <a:xfrm>
            <a:off x="9193161" y="2984089"/>
            <a:ext cx="357600" cy="634183"/>
            <a:chOff x="10910965" y="2513124"/>
            <a:chExt cx="586768" cy="904023"/>
          </a:xfrm>
        </p:grpSpPr>
        <p:sp>
          <p:nvSpPr>
            <p:cNvPr id="7806" name="Google Shape;7806;p121"/>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807" name="Google Shape;7807;p121"/>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08" name="Google Shape;7808;p121"/>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09" name="Google Shape;7809;p121"/>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10" name="Google Shape;7810;p121"/>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811" name="Google Shape;7811;p121"/>
          <p:cNvGrpSpPr/>
          <p:nvPr/>
        </p:nvGrpSpPr>
        <p:grpSpPr>
          <a:xfrm>
            <a:off x="6047012" y="2820091"/>
            <a:ext cx="357600" cy="634183"/>
            <a:chOff x="10910965" y="2513124"/>
            <a:chExt cx="586768" cy="904023"/>
          </a:xfrm>
        </p:grpSpPr>
        <p:sp>
          <p:nvSpPr>
            <p:cNvPr id="7812" name="Google Shape;7812;p121"/>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813" name="Google Shape;7813;p121"/>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14" name="Google Shape;7814;p121"/>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15" name="Google Shape;7815;p121"/>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16" name="Google Shape;7816;p121"/>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817" name="Google Shape;7817;p121"/>
          <p:cNvGrpSpPr/>
          <p:nvPr/>
        </p:nvGrpSpPr>
        <p:grpSpPr>
          <a:xfrm>
            <a:off x="7166228" y="1579986"/>
            <a:ext cx="357600" cy="634183"/>
            <a:chOff x="10910965" y="2513124"/>
            <a:chExt cx="586768" cy="904023"/>
          </a:xfrm>
        </p:grpSpPr>
        <p:sp>
          <p:nvSpPr>
            <p:cNvPr id="7818" name="Google Shape;7818;p121"/>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819" name="Google Shape;7819;p121"/>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0" name="Google Shape;7820;p121"/>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1" name="Google Shape;7821;p121"/>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2" name="Google Shape;7822;p121"/>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cxnSp>
        <p:nvCxnSpPr>
          <p:cNvPr id="7823" name="Google Shape;7823;p121"/>
          <p:cNvCxnSpPr/>
          <p:nvPr/>
        </p:nvCxnSpPr>
        <p:spPr>
          <a:xfrm rot="10800000">
            <a:off x="9257399" y="2242311"/>
            <a:ext cx="260376" cy="0"/>
          </a:xfrm>
          <a:prstGeom prst="straightConnector1">
            <a:avLst/>
          </a:prstGeom>
          <a:noFill/>
          <a:ln w="19050" cap="flat" cmpd="sng">
            <a:solidFill>
              <a:srgbClr val="000000"/>
            </a:solidFill>
            <a:prstDash val="solid"/>
            <a:round/>
            <a:headEnd type="none" w="med" len="med"/>
            <a:tailEnd type="none" w="med" len="med"/>
          </a:ln>
        </p:spPr>
      </p:cxnSp>
      <p:grpSp>
        <p:nvGrpSpPr>
          <p:cNvPr id="7824" name="Google Shape;7824;p121"/>
          <p:cNvGrpSpPr/>
          <p:nvPr/>
        </p:nvGrpSpPr>
        <p:grpSpPr>
          <a:xfrm>
            <a:off x="9453716" y="1637069"/>
            <a:ext cx="357600" cy="634183"/>
            <a:chOff x="10910965" y="2513124"/>
            <a:chExt cx="586768" cy="904023"/>
          </a:xfrm>
        </p:grpSpPr>
        <p:sp>
          <p:nvSpPr>
            <p:cNvPr id="7825" name="Google Shape;7825;p121"/>
            <p:cNvSpPr/>
            <p:nvPr/>
          </p:nvSpPr>
          <p:spPr>
            <a:xfrm>
              <a:off x="10916736" y="2513124"/>
              <a:ext cx="574264" cy="904023"/>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826" name="Google Shape;7826;p121"/>
            <p:cNvCxnSpPr/>
            <p:nvPr/>
          </p:nvCxnSpPr>
          <p:spPr>
            <a:xfrm>
              <a:off x="10910965" y="2696064"/>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7" name="Google Shape;7827;p121"/>
            <p:cNvCxnSpPr/>
            <p:nvPr/>
          </p:nvCxnSpPr>
          <p:spPr>
            <a:xfrm>
              <a:off x="10914332" y="2881753"/>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8" name="Google Shape;7828;p121"/>
            <p:cNvCxnSpPr/>
            <p:nvPr/>
          </p:nvCxnSpPr>
          <p:spPr>
            <a:xfrm>
              <a:off x="10923469" y="3064677"/>
              <a:ext cx="574264" cy="0"/>
            </a:xfrm>
            <a:prstGeom prst="straightConnector1">
              <a:avLst/>
            </a:prstGeom>
            <a:noFill/>
            <a:ln w="19050" cap="flat" cmpd="sng">
              <a:solidFill>
                <a:schemeClr val="dk1"/>
              </a:solidFill>
              <a:prstDash val="solid"/>
              <a:miter lim="800000"/>
              <a:headEnd type="none" w="sm" len="sm"/>
              <a:tailEnd type="none" w="sm" len="sm"/>
            </a:ln>
          </p:spPr>
        </p:cxnSp>
        <p:cxnSp>
          <p:nvCxnSpPr>
            <p:cNvPr id="7829" name="Google Shape;7829;p121"/>
            <p:cNvCxnSpPr/>
            <p:nvPr/>
          </p:nvCxnSpPr>
          <p:spPr>
            <a:xfrm>
              <a:off x="10915293" y="3242073"/>
              <a:ext cx="57426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7830" name="Google Shape;7830;p121"/>
          <p:cNvGrpSpPr/>
          <p:nvPr/>
        </p:nvGrpSpPr>
        <p:grpSpPr>
          <a:xfrm>
            <a:off x="6869826" y="2671431"/>
            <a:ext cx="660225" cy="290099"/>
            <a:chOff x="7493876" y="2774731"/>
            <a:chExt cx="1481958" cy="894622"/>
          </a:xfrm>
        </p:grpSpPr>
        <p:sp>
          <p:nvSpPr>
            <p:cNvPr id="7831" name="Google Shape;7831;p12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32" name="Google Shape;7832;p12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833" name="Google Shape;7833;p121"/>
            <p:cNvGrpSpPr/>
            <p:nvPr/>
          </p:nvGrpSpPr>
          <p:grpSpPr>
            <a:xfrm>
              <a:off x="7713663" y="2848339"/>
              <a:ext cx="1042107" cy="425543"/>
              <a:chOff x="7786941" y="2884917"/>
              <a:chExt cx="897649" cy="353919"/>
            </a:xfrm>
          </p:grpSpPr>
          <p:sp>
            <p:nvSpPr>
              <p:cNvPr id="7834" name="Google Shape;7834;p12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35" name="Google Shape;7835;p12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36" name="Google Shape;7836;p12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37" name="Google Shape;7837;p12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7838" name="Google Shape;7838;p121"/>
          <p:cNvGrpSpPr/>
          <p:nvPr/>
        </p:nvGrpSpPr>
        <p:grpSpPr>
          <a:xfrm>
            <a:off x="7928680" y="2356760"/>
            <a:ext cx="660225" cy="290099"/>
            <a:chOff x="7493876" y="2774731"/>
            <a:chExt cx="1481958" cy="894622"/>
          </a:xfrm>
        </p:grpSpPr>
        <p:sp>
          <p:nvSpPr>
            <p:cNvPr id="7839" name="Google Shape;7839;p12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40" name="Google Shape;7840;p12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841" name="Google Shape;7841;p121"/>
            <p:cNvGrpSpPr/>
            <p:nvPr/>
          </p:nvGrpSpPr>
          <p:grpSpPr>
            <a:xfrm>
              <a:off x="7713663" y="2848339"/>
              <a:ext cx="1042107" cy="425543"/>
              <a:chOff x="7786941" y="2884917"/>
              <a:chExt cx="897649" cy="353919"/>
            </a:xfrm>
          </p:grpSpPr>
          <p:sp>
            <p:nvSpPr>
              <p:cNvPr id="7842" name="Google Shape;7842;p12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43" name="Google Shape;7843;p12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44" name="Google Shape;7844;p12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45" name="Google Shape;7845;p12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7846" name="Google Shape;7846;p121"/>
          <p:cNvGrpSpPr/>
          <p:nvPr/>
        </p:nvGrpSpPr>
        <p:grpSpPr>
          <a:xfrm>
            <a:off x="8246995" y="2882143"/>
            <a:ext cx="660225" cy="290099"/>
            <a:chOff x="7493876" y="2774731"/>
            <a:chExt cx="1481958" cy="894622"/>
          </a:xfrm>
        </p:grpSpPr>
        <p:sp>
          <p:nvSpPr>
            <p:cNvPr id="7847" name="Google Shape;7847;p12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48" name="Google Shape;7848;p12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849" name="Google Shape;7849;p121"/>
            <p:cNvGrpSpPr/>
            <p:nvPr/>
          </p:nvGrpSpPr>
          <p:grpSpPr>
            <a:xfrm>
              <a:off x="7713663" y="2848339"/>
              <a:ext cx="1042107" cy="425543"/>
              <a:chOff x="7786941" y="2884917"/>
              <a:chExt cx="897649" cy="353919"/>
            </a:xfrm>
          </p:grpSpPr>
          <p:sp>
            <p:nvSpPr>
              <p:cNvPr id="7850" name="Google Shape;7850;p12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51" name="Google Shape;7851;p12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52" name="Google Shape;7852;p12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53" name="Google Shape;7853;p12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7854" name="Google Shape;7854;p121"/>
          <p:cNvGrpSpPr/>
          <p:nvPr/>
        </p:nvGrpSpPr>
        <p:grpSpPr>
          <a:xfrm>
            <a:off x="7203643" y="3367614"/>
            <a:ext cx="660225" cy="290099"/>
            <a:chOff x="7493876" y="2774731"/>
            <a:chExt cx="1481958" cy="894622"/>
          </a:xfrm>
        </p:grpSpPr>
        <p:sp>
          <p:nvSpPr>
            <p:cNvPr id="7855" name="Google Shape;7855;p12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56" name="Google Shape;7856;p12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857" name="Google Shape;7857;p121"/>
            <p:cNvGrpSpPr/>
            <p:nvPr/>
          </p:nvGrpSpPr>
          <p:grpSpPr>
            <a:xfrm>
              <a:off x="7713663" y="2848339"/>
              <a:ext cx="1042107" cy="425543"/>
              <a:chOff x="7786941" y="2884917"/>
              <a:chExt cx="897649" cy="353919"/>
            </a:xfrm>
          </p:grpSpPr>
          <p:sp>
            <p:nvSpPr>
              <p:cNvPr id="7858" name="Google Shape;7858;p12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59" name="Google Shape;7859;p12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60" name="Google Shape;7860;p12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61" name="Google Shape;7861;p12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7862" name="Google Shape;7862;p121"/>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scenario 3</a:t>
            </a:r>
            <a:endParaRPr sz="4400" b="0"/>
          </a:p>
        </p:txBody>
      </p:sp>
      <p:sp>
        <p:nvSpPr>
          <p:cNvPr id="7863" name="Google Shape;7863;p121"/>
          <p:cNvSpPr/>
          <p:nvPr/>
        </p:nvSpPr>
        <p:spPr>
          <a:xfrm>
            <a:off x="1206500" y="5114925"/>
            <a:ext cx="8267700" cy="4095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864" name="Google Shape;7864;p121"/>
          <p:cNvSpPr/>
          <p:nvPr/>
        </p:nvSpPr>
        <p:spPr>
          <a:xfrm>
            <a:off x="1639888" y="4329113"/>
            <a:ext cx="9650409" cy="990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080"/>
              <a:buFont typeface="Noto Sans Symbols"/>
              <a:buNone/>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another “cost” of congestion: </a:t>
            </a:r>
            <a:endPar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when packet dropped, any upstream transmission capacity and buffering used for that packet was wasted!</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7865" name="Google Shape;7865;p121"/>
          <p:cNvCxnSpPr/>
          <p:nvPr/>
        </p:nvCxnSpPr>
        <p:spPr>
          <a:xfrm flipH="1">
            <a:off x="7206675" y="2219117"/>
            <a:ext cx="546573" cy="550850"/>
          </a:xfrm>
          <a:prstGeom prst="straightConnector1">
            <a:avLst/>
          </a:prstGeom>
          <a:noFill/>
          <a:ln w="19050" cap="flat" cmpd="sng">
            <a:solidFill>
              <a:srgbClr val="000000"/>
            </a:solidFill>
            <a:prstDash val="solid"/>
            <a:round/>
            <a:headEnd type="none" w="med" len="med"/>
            <a:tailEnd type="none" w="med" len="med"/>
          </a:ln>
        </p:spPr>
      </p:cxnSp>
      <p:cxnSp>
        <p:nvCxnSpPr>
          <p:cNvPr id="7866" name="Google Shape;7866;p121"/>
          <p:cNvCxnSpPr/>
          <p:nvPr/>
        </p:nvCxnSpPr>
        <p:spPr>
          <a:xfrm rot="10800000">
            <a:off x="7492872" y="2219117"/>
            <a:ext cx="260376" cy="0"/>
          </a:xfrm>
          <a:prstGeom prst="straightConnector1">
            <a:avLst/>
          </a:prstGeom>
          <a:noFill/>
          <a:ln w="19050" cap="flat" cmpd="sng">
            <a:solidFill>
              <a:srgbClr val="000000"/>
            </a:solidFill>
            <a:prstDash val="solid"/>
            <a:round/>
            <a:headEnd type="none" w="med" len="med"/>
            <a:tailEnd type="none" w="med" len="med"/>
          </a:ln>
        </p:spPr>
      </p:cxnSp>
      <p:cxnSp>
        <p:nvCxnSpPr>
          <p:cNvPr id="7867" name="Google Shape;7867;p121"/>
          <p:cNvCxnSpPr/>
          <p:nvPr/>
        </p:nvCxnSpPr>
        <p:spPr>
          <a:xfrm flipH="1">
            <a:off x="6404029" y="3477375"/>
            <a:ext cx="865049" cy="7731"/>
          </a:xfrm>
          <a:prstGeom prst="straightConnector1">
            <a:avLst/>
          </a:prstGeom>
          <a:noFill/>
          <a:ln w="19050" cap="flat" cmpd="sng">
            <a:solidFill>
              <a:srgbClr val="000000"/>
            </a:solidFill>
            <a:prstDash val="solid"/>
            <a:round/>
            <a:headEnd type="none" w="med" len="med"/>
            <a:tailEnd type="none" w="med" len="med"/>
          </a:ln>
        </p:spPr>
      </p:cxnSp>
      <p:cxnSp>
        <p:nvCxnSpPr>
          <p:cNvPr id="7868" name="Google Shape;7868;p121"/>
          <p:cNvCxnSpPr/>
          <p:nvPr/>
        </p:nvCxnSpPr>
        <p:spPr>
          <a:xfrm rot="10800000">
            <a:off x="7492872" y="2491642"/>
            <a:ext cx="430372" cy="0"/>
          </a:xfrm>
          <a:prstGeom prst="straightConnector1">
            <a:avLst/>
          </a:prstGeom>
          <a:noFill/>
          <a:ln w="19050" cap="flat" cmpd="sng">
            <a:solidFill>
              <a:srgbClr val="000000"/>
            </a:solidFill>
            <a:prstDash val="solid"/>
            <a:round/>
            <a:headEnd type="none" w="med" len="med"/>
            <a:tailEnd type="none" w="med" len="med"/>
          </a:ln>
        </p:spPr>
      </p:cxnSp>
      <p:cxnSp>
        <p:nvCxnSpPr>
          <p:cNvPr id="7869" name="Google Shape;7869;p121"/>
          <p:cNvCxnSpPr/>
          <p:nvPr/>
        </p:nvCxnSpPr>
        <p:spPr>
          <a:xfrm rot="10800000">
            <a:off x="8549437" y="2503239"/>
            <a:ext cx="460499" cy="5799"/>
          </a:xfrm>
          <a:prstGeom prst="straightConnector1">
            <a:avLst/>
          </a:prstGeom>
          <a:noFill/>
          <a:ln w="19050" cap="flat" cmpd="sng">
            <a:solidFill>
              <a:srgbClr val="000000"/>
            </a:solidFill>
            <a:prstDash val="solid"/>
            <a:round/>
            <a:headEnd type="none" w="med" len="med"/>
            <a:tailEnd type="none" w="med" len="med"/>
          </a:ln>
        </p:spPr>
      </p:cxnSp>
      <p:cxnSp>
        <p:nvCxnSpPr>
          <p:cNvPr id="7870" name="Google Shape;7870;p121"/>
          <p:cNvCxnSpPr/>
          <p:nvPr/>
        </p:nvCxnSpPr>
        <p:spPr>
          <a:xfrm flipH="1">
            <a:off x="8515007" y="2230714"/>
            <a:ext cx="768214" cy="823377"/>
          </a:xfrm>
          <a:prstGeom prst="straightConnector1">
            <a:avLst/>
          </a:prstGeom>
          <a:noFill/>
          <a:ln w="19050" cap="flat" cmpd="sng">
            <a:solidFill>
              <a:srgbClr val="000000"/>
            </a:solidFill>
            <a:prstDash val="solid"/>
            <a:round/>
            <a:headEnd type="none" w="med" len="med"/>
            <a:tailEnd type="none" w="med" len="med"/>
          </a:ln>
        </p:spPr>
      </p:cxnSp>
      <p:grpSp>
        <p:nvGrpSpPr>
          <p:cNvPr id="7871" name="Google Shape;7871;p121"/>
          <p:cNvGrpSpPr/>
          <p:nvPr/>
        </p:nvGrpSpPr>
        <p:grpSpPr>
          <a:xfrm>
            <a:off x="8295103" y="2407263"/>
            <a:ext cx="186693" cy="155869"/>
            <a:chOff x="11283" y="10423"/>
            <a:chExt cx="475" cy="374"/>
          </a:xfrm>
        </p:grpSpPr>
        <p:sp>
          <p:nvSpPr>
            <p:cNvPr id="7872" name="Google Shape;7872;p121"/>
            <p:cNvSpPr/>
            <p:nvPr/>
          </p:nvSpPr>
          <p:spPr>
            <a:xfrm>
              <a:off x="11283" y="10423"/>
              <a:ext cx="475" cy="37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873" name="Google Shape;7873;p121"/>
            <p:cNvCxnSpPr/>
            <p:nvPr/>
          </p:nvCxnSpPr>
          <p:spPr>
            <a:xfrm>
              <a:off x="1168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74" name="Google Shape;7874;p121"/>
            <p:cNvCxnSpPr/>
            <p:nvPr/>
          </p:nvCxnSpPr>
          <p:spPr>
            <a:xfrm>
              <a:off x="11621"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75" name="Google Shape;7875;p121"/>
            <p:cNvCxnSpPr/>
            <p:nvPr/>
          </p:nvCxnSpPr>
          <p:spPr>
            <a:xfrm>
              <a:off x="1155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76" name="Google Shape;7876;p121"/>
            <p:cNvCxnSpPr/>
            <p:nvPr/>
          </p:nvCxnSpPr>
          <p:spPr>
            <a:xfrm>
              <a:off x="11491" y="10495"/>
              <a:ext cx="1" cy="231"/>
            </a:xfrm>
            <a:prstGeom prst="straightConnector1">
              <a:avLst/>
            </a:prstGeom>
            <a:noFill/>
            <a:ln w="9525" cap="flat" cmpd="sng">
              <a:solidFill>
                <a:srgbClr val="000000"/>
              </a:solidFill>
              <a:prstDash val="solid"/>
              <a:round/>
              <a:headEnd type="none" w="med" len="med"/>
              <a:tailEnd type="none" w="med" len="med"/>
            </a:ln>
          </p:spPr>
        </p:cxnSp>
        <p:cxnSp>
          <p:nvCxnSpPr>
            <p:cNvPr id="7877" name="Google Shape;7877;p121"/>
            <p:cNvCxnSpPr/>
            <p:nvPr/>
          </p:nvCxnSpPr>
          <p:spPr>
            <a:xfrm>
              <a:off x="11426" y="10495"/>
              <a:ext cx="2" cy="231"/>
            </a:xfrm>
            <a:prstGeom prst="straightConnector1">
              <a:avLst/>
            </a:prstGeom>
            <a:noFill/>
            <a:ln w="9525" cap="flat" cmpd="sng">
              <a:solidFill>
                <a:srgbClr val="000000"/>
              </a:solidFill>
              <a:prstDash val="solid"/>
              <a:round/>
              <a:headEnd type="none" w="med" len="med"/>
              <a:tailEnd type="none" w="med" len="med"/>
            </a:ln>
          </p:spPr>
        </p:cxnSp>
        <p:cxnSp>
          <p:nvCxnSpPr>
            <p:cNvPr id="7878" name="Google Shape;7878;p121"/>
            <p:cNvCxnSpPr/>
            <p:nvPr/>
          </p:nvCxnSpPr>
          <p:spPr>
            <a:xfrm>
              <a:off x="11360" y="10495"/>
              <a:ext cx="3" cy="231"/>
            </a:xfrm>
            <a:prstGeom prst="straightConnector1">
              <a:avLst/>
            </a:prstGeom>
            <a:noFill/>
            <a:ln w="9525" cap="flat" cmpd="sng">
              <a:solidFill>
                <a:srgbClr val="000000"/>
              </a:solidFill>
              <a:prstDash val="solid"/>
              <a:round/>
              <a:headEnd type="none" w="med" len="med"/>
              <a:tailEnd type="none" w="med" len="med"/>
            </a:ln>
          </p:spPr>
        </p:cxnSp>
      </p:grpSp>
      <p:cxnSp>
        <p:nvCxnSpPr>
          <p:cNvPr id="7879" name="Google Shape;7879;p121"/>
          <p:cNvCxnSpPr/>
          <p:nvPr/>
        </p:nvCxnSpPr>
        <p:spPr>
          <a:xfrm>
            <a:off x="8577410" y="1813227"/>
            <a:ext cx="163542" cy="1932"/>
          </a:xfrm>
          <a:prstGeom prst="straightConnector1">
            <a:avLst/>
          </a:prstGeom>
          <a:noFill/>
          <a:ln w="38100" cap="flat" cmpd="sng">
            <a:solidFill>
              <a:srgbClr val="FFFFFF"/>
            </a:solidFill>
            <a:prstDash val="dot"/>
            <a:round/>
            <a:headEnd type="none" w="med" len="med"/>
            <a:tailEnd type="none" w="med" len="med"/>
          </a:ln>
        </p:spPr>
      </p:cxnSp>
      <p:grpSp>
        <p:nvGrpSpPr>
          <p:cNvPr id="7880" name="Google Shape;7880;p121"/>
          <p:cNvGrpSpPr/>
          <p:nvPr/>
        </p:nvGrpSpPr>
        <p:grpSpPr>
          <a:xfrm>
            <a:off x="7363760" y="1608349"/>
            <a:ext cx="53797" cy="172019"/>
            <a:chOff x="10104" y="10005"/>
            <a:chExt cx="137" cy="411"/>
          </a:xfrm>
        </p:grpSpPr>
        <p:sp>
          <p:nvSpPr>
            <p:cNvPr id="7881" name="Google Shape;7881;p121"/>
            <p:cNvSpPr/>
            <p:nvPr/>
          </p:nvSpPr>
          <p:spPr>
            <a:xfrm>
              <a:off x="10104" y="10005"/>
              <a:ext cx="137" cy="13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882" name="Google Shape;7882;p121"/>
            <p:cNvSpPr/>
            <p:nvPr/>
          </p:nvSpPr>
          <p:spPr>
            <a:xfrm>
              <a:off x="10104" y="10278"/>
              <a:ext cx="137" cy="13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883" name="Google Shape;7883;p121"/>
          <p:cNvGrpSpPr/>
          <p:nvPr/>
        </p:nvGrpSpPr>
        <p:grpSpPr>
          <a:xfrm rot="7844936">
            <a:off x="8457757" y="2928960"/>
            <a:ext cx="204878" cy="142023"/>
            <a:chOff x="11283" y="10423"/>
            <a:chExt cx="475" cy="374"/>
          </a:xfrm>
        </p:grpSpPr>
        <p:sp>
          <p:nvSpPr>
            <p:cNvPr id="7884" name="Google Shape;7884;p121"/>
            <p:cNvSpPr/>
            <p:nvPr/>
          </p:nvSpPr>
          <p:spPr>
            <a:xfrm>
              <a:off x="11283" y="10423"/>
              <a:ext cx="475" cy="37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885" name="Google Shape;7885;p121"/>
            <p:cNvCxnSpPr/>
            <p:nvPr/>
          </p:nvCxnSpPr>
          <p:spPr>
            <a:xfrm>
              <a:off x="1168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86" name="Google Shape;7886;p121"/>
            <p:cNvCxnSpPr/>
            <p:nvPr/>
          </p:nvCxnSpPr>
          <p:spPr>
            <a:xfrm>
              <a:off x="11621"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87" name="Google Shape;7887;p121"/>
            <p:cNvCxnSpPr/>
            <p:nvPr/>
          </p:nvCxnSpPr>
          <p:spPr>
            <a:xfrm>
              <a:off x="1155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88" name="Google Shape;7888;p121"/>
            <p:cNvCxnSpPr/>
            <p:nvPr/>
          </p:nvCxnSpPr>
          <p:spPr>
            <a:xfrm>
              <a:off x="11491" y="10495"/>
              <a:ext cx="1" cy="231"/>
            </a:xfrm>
            <a:prstGeom prst="straightConnector1">
              <a:avLst/>
            </a:prstGeom>
            <a:noFill/>
            <a:ln w="9525" cap="flat" cmpd="sng">
              <a:solidFill>
                <a:srgbClr val="000000"/>
              </a:solidFill>
              <a:prstDash val="solid"/>
              <a:round/>
              <a:headEnd type="none" w="med" len="med"/>
              <a:tailEnd type="none" w="med" len="med"/>
            </a:ln>
          </p:spPr>
        </p:cxnSp>
        <p:cxnSp>
          <p:nvCxnSpPr>
            <p:cNvPr id="7889" name="Google Shape;7889;p121"/>
            <p:cNvCxnSpPr/>
            <p:nvPr/>
          </p:nvCxnSpPr>
          <p:spPr>
            <a:xfrm>
              <a:off x="11426" y="10495"/>
              <a:ext cx="2" cy="231"/>
            </a:xfrm>
            <a:prstGeom prst="straightConnector1">
              <a:avLst/>
            </a:prstGeom>
            <a:noFill/>
            <a:ln w="9525" cap="flat" cmpd="sng">
              <a:solidFill>
                <a:srgbClr val="000000"/>
              </a:solidFill>
              <a:prstDash val="solid"/>
              <a:round/>
              <a:headEnd type="none" w="med" len="med"/>
              <a:tailEnd type="none" w="med" len="med"/>
            </a:ln>
          </p:spPr>
        </p:cxnSp>
        <p:cxnSp>
          <p:nvCxnSpPr>
            <p:cNvPr id="7890" name="Google Shape;7890;p121"/>
            <p:cNvCxnSpPr/>
            <p:nvPr/>
          </p:nvCxnSpPr>
          <p:spPr>
            <a:xfrm>
              <a:off x="11360" y="10495"/>
              <a:ext cx="3" cy="231"/>
            </a:xfrm>
            <a:prstGeom prst="straightConnector1">
              <a:avLst/>
            </a:prstGeom>
            <a:noFill/>
            <a:ln w="9525" cap="flat" cmpd="sng">
              <a:solidFill>
                <a:srgbClr val="000000"/>
              </a:solidFill>
              <a:prstDash val="solid"/>
              <a:round/>
              <a:headEnd type="none" w="med" len="med"/>
              <a:tailEnd type="none" w="med" len="med"/>
            </a:ln>
          </p:spPr>
        </p:cxnSp>
      </p:grpSp>
      <p:cxnSp>
        <p:nvCxnSpPr>
          <p:cNvPr id="7891" name="Google Shape;7891;p121"/>
          <p:cNvCxnSpPr/>
          <p:nvPr/>
        </p:nvCxnSpPr>
        <p:spPr>
          <a:xfrm rot="10800000">
            <a:off x="7764006" y="3471578"/>
            <a:ext cx="1172766" cy="11597"/>
          </a:xfrm>
          <a:prstGeom prst="straightConnector1">
            <a:avLst/>
          </a:prstGeom>
          <a:noFill/>
          <a:ln w="19050" cap="flat" cmpd="sng">
            <a:solidFill>
              <a:srgbClr val="000000"/>
            </a:solidFill>
            <a:prstDash val="solid"/>
            <a:round/>
            <a:headEnd type="none" w="med" len="med"/>
            <a:tailEnd type="none" w="med" len="med"/>
          </a:ln>
        </p:spPr>
      </p:cxnSp>
      <p:cxnSp>
        <p:nvCxnSpPr>
          <p:cNvPr id="7892" name="Google Shape;7892;p121"/>
          <p:cNvCxnSpPr/>
          <p:nvPr/>
        </p:nvCxnSpPr>
        <p:spPr>
          <a:xfrm flipH="1">
            <a:off x="8129823" y="3059889"/>
            <a:ext cx="367969" cy="417487"/>
          </a:xfrm>
          <a:prstGeom prst="straightConnector1">
            <a:avLst/>
          </a:prstGeom>
          <a:noFill/>
          <a:ln w="19050" cap="flat" cmpd="sng">
            <a:solidFill>
              <a:srgbClr val="000000"/>
            </a:solidFill>
            <a:prstDash val="solid"/>
            <a:round/>
            <a:headEnd type="none" w="med" len="med"/>
            <a:tailEnd type="none" w="med" len="med"/>
          </a:ln>
        </p:spPr>
      </p:cxnSp>
      <p:sp>
        <p:nvSpPr>
          <p:cNvPr id="7893" name="Google Shape;7893;p121"/>
          <p:cNvSpPr/>
          <p:nvPr/>
        </p:nvSpPr>
        <p:spPr>
          <a:xfrm>
            <a:off x="7391735" y="1631543"/>
            <a:ext cx="1956042" cy="1814908"/>
          </a:xfrm>
          <a:custGeom>
            <a:avLst/>
            <a:gdLst/>
            <a:ahLst/>
            <a:cxnLst/>
            <a:rect l="l" t="t" r="r" b="b"/>
            <a:pathLst>
              <a:path w="5205" h="4500" extrusionOk="0">
                <a:moveTo>
                  <a:pt x="0" y="0"/>
                </a:moveTo>
                <a:lnTo>
                  <a:pt x="0" y="1320"/>
                </a:lnTo>
                <a:lnTo>
                  <a:pt x="1230" y="1350"/>
                </a:lnTo>
                <a:lnTo>
                  <a:pt x="495" y="2040"/>
                </a:lnTo>
                <a:lnTo>
                  <a:pt x="4515" y="2115"/>
                </a:lnTo>
                <a:lnTo>
                  <a:pt x="2220" y="4500"/>
                </a:lnTo>
                <a:lnTo>
                  <a:pt x="5205" y="4500"/>
                </a:lnTo>
                <a:lnTo>
                  <a:pt x="5205" y="3405"/>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894" name="Google Shape;7894;p121"/>
          <p:cNvGrpSpPr/>
          <p:nvPr/>
        </p:nvGrpSpPr>
        <p:grpSpPr>
          <a:xfrm>
            <a:off x="7312115" y="3392332"/>
            <a:ext cx="187213" cy="156558"/>
            <a:chOff x="11283" y="10423"/>
            <a:chExt cx="475" cy="374"/>
          </a:xfrm>
        </p:grpSpPr>
        <p:sp>
          <p:nvSpPr>
            <p:cNvPr id="7895" name="Google Shape;7895;p121"/>
            <p:cNvSpPr/>
            <p:nvPr/>
          </p:nvSpPr>
          <p:spPr>
            <a:xfrm>
              <a:off x="11283" y="10423"/>
              <a:ext cx="475" cy="37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896" name="Google Shape;7896;p121"/>
            <p:cNvCxnSpPr/>
            <p:nvPr/>
          </p:nvCxnSpPr>
          <p:spPr>
            <a:xfrm>
              <a:off x="1168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97" name="Google Shape;7897;p121"/>
            <p:cNvCxnSpPr/>
            <p:nvPr/>
          </p:nvCxnSpPr>
          <p:spPr>
            <a:xfrm>
              <a:off x="11621"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98" name="Google Shape;7898;p121"/>
            <p:cNvCxnSpPr/>
            <p:nvPr/>
          </p:nvCxnSpPr>
          <p:spPr>
            <a:xfrm>
              <a:off x="1155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899" name="Google Shape;7899;p121"/>
            <p:cNvCxnSpPr/>
            <p:nvPr/>
          </p:nvCxnSpPr>
          <p:spPr>
            <a:xfrm>
              <a:off x="11491" y="10495"/>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0" name="Google Shape;7900;p121"/>
            <p:cNvCxnSpPr/>
            <p:nvPr/>
          </p:nvCxnSpPr>
          <p:spPr>
            <a:xfrm>
              <a:off x="11426" y="10495"/>
              <a:ext cx="2" cy="231"/>
            </a:xfrm>
            <a:prstGeom prst="straightConnector1">
              <a:avLst/>
            </a:prstGeom>
            <a:noFill/>
            <a:ln w="9525" cap="flat" cmpd="sng">
              <a:solidFill>
                <a:srgbClr val="000000"/>
              </a:solidFill>
              <a:prstDash val="solid"/>
              <a:round/>
              <a:headEnd type="none" w="med" len="med"/>
              <a:tailEnd type="none" w="med" len="med"/>
            </a:ln>
          </p:spPr>
        </p:cxnSp>
        <p:cxnSp>
          <p:nvCxnSpPr>
            <p:cNvPr id="7901" name="Google Shape;7901;p121"/>
            <p:cNvCxnSpPr/>
            <p:nvPr/>
          </p:nvCxnSpPr>
          <p:spPr>
            <a:xfrm>
              <a:off x="11360" y="10495"/>
              <a:ext cx="3" cy="231"/>
            </a:xfrm>
            <a:prstGeom prst="straightConnector1">
              <a:avLst/>
            </a:prstGeom>
            <a:noFill/>
            <a:ln w="9525" cap="flat" cmpd="sng">
              <a:solidFill>
                <a:srgbClr val="000000"/>
              </a:solidFill>
              <a:prstDash val="solid"/>
              <a:round/>
              <a:headEnd type="none" w="med" len="med"/>
              <a:tailEnd type="none" w="med" len="med"/>
            </a:ln>
          </p:spPr>
        </p:cxnSp>
      </p:grpSp>
      <p:cxnSp>
        <p:nvCxnSpPr>
          <p:cNvPr id="7902" name="Google Shape;7902;p121"/>
          <p:cNvCxnSpPr/>
          <p:nvPr/>
        </p:nvCxnSpPr>
        <p:spPr>
          <a:xfrm flipH="1">
            <a:off x="6515926" y="2963248"/>
            <a:ext cx="514296" cy="514127"/>
          </a:xfrm>
          <a:prstGeom prst="straightConnector1">
            <a:avLst/>
          </a:prstGeom>
          <a:noFill/>
          <a:ln w="19050" cap="flat" cmpd="sng">
            <a:solidFill>
              <a:srgbClr val="000000"/>
            </a:solidFill>
            <a:prstDash val="solid"/>
            <a:round/>
            <a:headEnd type="none" w="med" len="med"/>
            <a:tailEnd type="none" w="med" len="med"/>
          </a:ln>
        </p:spPr>
      </p:cxnSp>
      <p:grpSp>
        <p:nvGrpSpPr>
          <p:cNvPr id="7903" name="Google Shape;7903;p121"/>
          <p:cNvGrpSpPr/>
          <p:nvPr/>
        </p:nvGrpSpPr>
        <p:grpSpPr>
          <a:xfrm rot="8027572">
            <a:off x="7091324" y="2716351"/>
            <a:ext cx="204878" cy="142023"/>
            <a:chOff x="11283" y="10423"/>
            <a:chExt cx="475" cy="374"/>
          </a:xfrm>
        </p:grpSpPr>
        <p:sp>
          <p:nvSpPr>
            <p:cNvPr id="7904" name="Google Shape;7904;p121"/>
            <p:cNvSpPr/>
            <p:nvPr/>
          </p:nvSpPr>
          <p:spPr>
            <a:xfrm>
              <a:off x="11283" y="10423"/>
              <a:ext cx="475" cy="37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905" name="Google Shape;7905;p121"/>
            <p:cNvCxnSpPr/>
            <p:nvPr/>
          </p:nvCxnSpPr>
          <p:spPr>
            <a:xfrm>
              <a:off x="1168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6" name="Google Shape;7906;p121"/>
            <p:cNvCxnSpPr/>
            <p:nvPr/>
          </p:nvCxnSpPr>
          <p:spPr>
            <a:xfrm>
              <a:off x="11621"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7" name="Google Shape;7907;p121"/>
            <p:cNvCxnSpPr/>
            <p:nvPr/>
          </p:nvCxnSpPr>
          <p:spPr>
            <a:xfrm>
              <a:off x="11556" y="10502"/>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8" name="Google Shape;7908;p121"/>
            <p:cNvCxnSpPr/>
            <p:nvPr/>
          </p:nvCxnSpPr>
          <p:spPr>
            <a:xfrm>
              <a:off x="11491" y="10495"/>
              <a:ext cx="1" cy="231"/>
            </a:xfrm>
            <a:prstGeom prst="straightConnector1">
              <a:avLst/>
            </a:prstGeom>
            <a:noFill/>
            <a:ln w="9525" cap="flat" cmpd="sng">
              <a:solidFill>
                <a:srgbClr val="000000"/>
              </a:solidFill>
              <a:prstDash val="solid"/>
              <a:round/>
              <a:headEnd type="none" w="med" len="med"/>
              <a:tailEnd type="none" w="med" len="med"/>
            </a:ln>
          </p:spPr>
        </p:cxnSp>
        <p:cxnSp>
          <p:nvCxnSpPr>
            <p:cNvPr id="7909" name="Google Shape;7909;p121"/>
            <p:cNvCxnSpPr/>
            <p:nvPr/>
          </p:nvCxnSpPr>
          <p:spPr>
            <a:xfrm>
              <a:off x="11426" y="10495"/>
              <a:ext cx="2" cy="231"/>
            </a:xfrm>
            <a:prstGeom prst="straightConnector1">
              <a:avLst/>
            </a:prstGeom>
            <a:noFill/>
            <a:ln w="9525" cap="flat" cmpd="sng">
              <a:solidFill>
                <a:srgbClr val="000000"/>
              </a:solidFill>
              <a:prstDash val="solid"/>
              <a:round/>
              <a:headEnd type="none" w="med" len="med"/>
              <a:tailEnd type="none" w="med" len="med"/>
            </a:ln>
          </p:spPr>
        </p:cxnSp>
        <p:cxnSp>
          <p:nvCxnSpPr>
            <p:cNvPr id="7910" name="Google Shape;7910;p121"/>
            <p:cNvCxnSpPr/>
            <p:nvPr/>
          </p:nvCxnSpPr>
          <p:spPr>
            <a:xfrm>
              <a:off x="11360" y="10495"/>
              <a:ext cx="3" cy="231"/>
            </a:xfrm>
            <a:prstGeom prst="straightConnector1">
              <a:avLst/>
            </a:prstGeom>
            <a:noFill/>
            <a:ln w="9525" cap="flat" cmpd="sng">
              <a:solidFill>
                <a:srgbClr val="000000"/>
              </a:solidFill>
              <a:prstDash val="solid"/>
              <a:round/>
              <a:headEnd type="none" w="med" len="med"/>
              <a:tailEnd type="none" w="med" len="med"/>
            </a:ln>
          </p:spPr>
        </p:cxnSp>
      </p:grpSp>
      <p:sp>
        <p:nvSpPr>
          <p:cNvPr id="7911" name="Google Shape;7911;p121"/>
          <p:cNvSpPr/>
          <p:nvPr/>
        </p:nvSpPr>
        <p:spPr>
          <a:xfrm>
            <a:off x="6421244" y="1656669"/>
            <a:ext cx="2999696" cy="1863229"/>
          </a:xfrm>
          <a:custGeom>
            <a:avLst/>
            <a:gdLst/>
            <a:ahLst/>
            <a:cxnLst/>
            <a:rect l="l" t="t" r="r" b="b"/>
            <a:pathLst>
              <a:path w="7980" h="4620" extrusionOk="0">
                <a:moveTo>
                  <a:pt x="7965" y="3420"/>
                </a:moveTo>
                <a:lnTo>
                  <a:pt x="7980" y="4620"/>
                </a:lnTo>
                <a:lnTo>
                  <a:pt x="0" y="4605"/>
                </a:lnTo>
                <a:lnTo>
                  <a:pt x="3315" y="1485"/>
                </a:lnTo>
                <a:lnTo>
                  <a:pt x="2355" y="1455"/>
                </a:lnTo>
                <a:lnTo>
                  <a:pt x="2355" y="0"/>
                </a:lnTo>
              </a:path>
            </a:pathLst>
          </a:custGeom>
          <a:noFill/>
          <a:ln w="38100" cap="flat" cmpd="sng">
            <a:solidFill>
              <a:srgbClr val="FF00FF"/>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12" name="Google Shape;7912;p121"/>
          <p:cNvSpPr/>
          <p:nvPr/>
        </p:nvSpPr>
        <p:spPr>
          <a:xfrm>
            <a:off x="6184539" y="1716586"/>
            <a:ext cx="3399942" cy="1832304"/>
          </a:xfrm>
          <a:custGeom>
            <a:avLst/>
            <a:gdLst/>
            <a:ahLst/>
            <a:cxnLst/>
            <a:rect l="l" t="t" r="r" b="b"/>
            <a:pathLst>
              <a:path w="9045" h="4545" extrusionOk="0">
                <a:moveTo>
                  <a:pt x="0" y="2880"/>
                </a:moveTo>
                <a:lnTo>
                  <a:pt x="0" y="4530"/>
                </a:lnTo>
                <a:lnTo>
                  <a:pt x="885" y="4545"/>
                </a:lnTo>
                <a:lnTo>
                  <a:pt x="3510" y="2010"/>
                </a:lnTo>
                <a:lnTo>
                  <a:pt x="7140" y="2055"/>
                </a:lnTo>
                <a:lnTo>
                  <a:pt x="8145" y="1020"/>
                </a:lnTo>
                <a:lnTo>
                  <a:pt x="9045" y="1020"/>
                </a:lnTo>
                <a:lnTo>
                  <a:pt x="9015" y="0"/>
                </a:lnTo>
              </a:path>
            </a:pathLst>
          </a:custGeom>
          <a:noFill/>
          <a:ln w="38100" cap="flat" cmpd="sng">
            <a:solidFill>
              <a:srgbClr val="0000FF"/>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13" name="Google Shape;7913;p121"/>
          <p:cNvSpPr/>
          <p:nvPr/>
        </p:nvSpPr>
        <p:spPr>
          <a:xfrm>
            <a:off x="6257703" y="1747511"/>
            <a:ext cx="3430069" cy="1693141"/>
          </a:xfrm>
          <a:custGeom>
            <a:avLst/>
            <a:gdLst/>
            <a:ahLst/>
            <a:cxnLst/>
            <a:rect l="l" t="t" r="r" b="b"/>
            <a:pathLst>
              <a:path w="9120" h="4201" extrusionOk="0">
                <a:moveTo>
                  <a:pt x="0" y="2821"/>
                </a:moveTo>
                <a:lnTo>
                  <a:pt x="0" y="4201"/>
                </a:lnTo>
                <a:lnTo>
                  <a:pt x="4890" y="4201"/>
                </a:lnTo>
                <a:lnTo>
                  <a:pt x="8055" y="1051"/>
                </a:lnTo>
                <a:lnTo>
                  <a:pt x="9120" y="1080"/>
                </a:lnTo>
                <a:lnTo>
                  <a:pt x="9105" y="0"/>
                </a:lnTo>
              </a:path>
            </a:pathLst>
          </a:custGeom>
          <a:noFill/>
          <a:ln w="38100" cap="flat" cmpd="sng">
            <a:solidFill>
              <a:srgbClr val="00B05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914" name="Google Shape;7914;p121"/>
          <p:cNvGrpSpPr/>
          <p:nvPr/>
        </p:nvGrpSpPr>
        <p:grpSpPr>
          <a:xfrm>
            <a:off x="6156566" y="2860810"/>
            <a:ext cx="53796" cy="172019"/>
            <a:chOff x="10104" y="10005"/>
            <a:chExt cx="137" cy="411"/>
          </a:xfrm>
        </p:grpSpPr>
        <p:sp>
          <p:nvSpPr>
            <p:cNvPr id="7915" name="Google Shape;7915;p121"/>
            <p:cNvSpPr/>
            <p:nvPr/>
          </p:nvSpPr>
          <p:spPr>
            <a:xfrm>
              <a:off x="10104" y="10005"/>
              <a:ext cx="137" cy="138"/>
            </a:xfrm>
            <a:prstGeom prst="ellipse">
              <a:avLst/>
            </a:prstGeom>
            <a:solidFill>
              <a:srgbClr val="00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16" name="Google Shape;7916;p121"/>
            <p:cNvSpPr/>
            <p:nvPr/>
          </p:nvSpPr>
          <p:spPr>
            <a:xfrm>
              <a:off x="10104" y="10278"/>
              <a:ext cx="137" cy="138"/>
            </a:xfrm>
            <a:prstGeom prst="ellipse">
              <a:avLst/>
            </a:prstGeom>
            <a:solidFill>
              <a:srgbClr val="00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917" name="Google Shape;7917;p121"/>
          <p:cNvGrpSpPr/>
          <p:nvPr/>
        </p:nvGrpSpPr>
        <p:grpSpPr>
          <a:xfrm>
            <a:off x="9388663" y="3009635"/>
            <a:ext cx="53796" cy="173953"/>
            <a:chOff x="10104" y="10005"/>
            <a:chExt cx="137" cy="411"/>
          </a:xfrm>
        </p:grpSpPr>
        <p:sp>
          <p:nvSpPr>
            <p:cNvPr id="7918" name="Google Shape;7918;p121"/>
            <p:cNvSpPr/>
            <p:nvPr/>
          </p:nvSpPr>
          <p:spPr>
            <a:xfrm>
              <a:off x="10104" y="10005"/>
              <a:ext cx="137" cy="138"/>
            </a:xfrm>
            <a:prstGeom prst="ellipse">
              <a:avLst/>
            </a:prstGeom>
            <a:solidFill>
              <a:srgbClr val="FF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19" name="Google Shape;7919;p121"/>
            <p:cNvSpPr/>
            <p:nvPr/>
          </p:nvSpPr>
          <p:spPr>
            <a:xfrm>
              <a:off x="10104" y="10278"/>
              <a:ext cx="137" cy="138"/>
            </a:xfrm>
            <a:prstGeom prst="ellipse">
              <a:avLst/>
            </a:prstGeom>
            <a:solidFill>
              <a:srgbClr val="FF00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920" name="Google Shape;7920;p121"/>
          <p:cNvGrpSpPr/>
          <p:nvPr/>
        </p:nvGrpSpPr>
        <p:grpSpPr>
          <a:xfrm>
            <a:off x="9653341" y="1703056"/>
            <a:ext cx="53797" cy="173953"/>
            <a:chOff x="10104" y="10005"/>
            <a:chExt cx="137" cy="411"/>
          </a:xfrm>
        </p:grpSpPr>
        <p:sp>
          <p:nvSpPr>
            <p:cNvPr id="7921" name="Google Shape;7921;p121"/>
            <p:cNvSpPr/>
            <p:nvPr/>
          </p:nvSpPr>
          <p:spPr>
            <a:xfrm>
              <a:off x="10104" y="10005"/>
              <a:ext cx="137" cy="138"/>
            </a:xfrm>
            <a:prstGeom prst="ellipse">
              <a:avLst/>
            </a:prstGeom>
            <a:solidFill>
              <a:srgbClr val="00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22" name="Google Shape;7922;p121"/>
            <p:cNvSpPr/>
            <p:nvPr/>
          </p:nvSpPr>
          <p:spPr>
            <a:xfrm>
              <a:off x="10104" y="10278"/>
              <a:ext cx="137" cy="138"/>
            </a:xfrm>
            <a:prstGeom prst="ellipse">
              <a:avLst/>
            </a:prstGeom>
            <a:solidFill>
              <a:srgbClr val="00FF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923" name="Google Shape;7923;p121"/>
          <p:cNvGrpSpPr/>
          <p:nvPr/>
        </p:nvGrpSpPr>
        <p:grpSpPr>
          <a:xfrm>
            <a:off x="1505725" y="1423988"/>
            <a:ext cx="3115488" cy="2380952"/>
            <a:chOff x="1505725" y="1423988"/>
            <a:chExt cx="3115488" cy="2380952"/>
          </a:xfrm>
        </p:grpSpPr>
        <p:cxnSp>
          <p:nvCxnSpPr>
            <p:cNvPr id="7924" name="Google Shape;7924;p121"/>
            <p:cNvCxnSpPr/>
            <p:nvPr/>
          </p:nvCxnSpPr>
          <p:spPr>
            <a:xfrm>
              <a:off x="2143125" y="1520825"/>
              <a:ext cx="0" cy="1860550"/>
            </a:xfrm>
            <a:prstGeom prst="straightConnector1">
              <a:avLst/>
            </a:prstGeom>
            <a:noFill/>
            <a:ln w="19050" cap="flat" cmpd="sng">
              <a:solidFill>
                <a:srgbClr val="000000"/>
              </a:solidFill>
              <a:prstDash val="solid"/>
              <a:round/>
              <a:headEnd type="none" w="med" len="med"/>
              <a:tailEnd type="none" w="med" len="med"/>
            </a:ln>
          </p:spPr>
        </p:cxnSp>
        <p:cxnSp>
          <p:nvCxnSpPr>
            <p:cNvPr id="7925" name="Google Shape;7925;p121"/>
            <p:cNvCxnSpPr/>
            <p:nvPr/>
          </p:nvCxnSpPr>
          <p:spPr>
            <a:xfrm rot="10800000" flipH="1">
              <a:off x="2127250" y="3373438"/>
              <a:ext cx="2333625" cy="4762"/>
            </a:xfrm>
            <a:prstGeom prst="straightConnector1">
              <a:avLst/>
            </a:prstGeom>
            <a:noFill/>
            <a:ln w="19050" cap="flat" cmpd="sng">
              <a:solidFill>
                <a:srgbClr val="000000"/>
              </a:solidFill>
              <a:prstDash val="solid"/>
              <a:round/>
              <a:headEnd type="none" w="med" len="med"/>
              <a:tailEnd type="none" w="med" len="med"/>
            </a:ln>
          </p:spPr>
        </p:cxnSp>
        <p:sp>
          <p:nvSpPr>
            <p:cNvPr id="7926" name="Google Shape;7926;p121"/>
            <p:cNvSpPr/>
            <p:nvPr/>
          </p:nvSpPr>
          <p:spPr>
            <a:xfrm>
              <a:off x="2132013" y="2607303"/>
              <a:ext cx="2489200" cy="759348"/>
            </a:xfrm>
            <a:custGeom>
              <a:avLst/>
              <a:gdLst/>
              <a:ahLst/>
              <a:cxnLst/>
              <a:rect l="l" t="t" r="r" b="b"/>
              <a:pathLst>
                <a:path w="10000" h="10001" extrusionOk="0">
                  <a:moveTo>
                    <a:pt x="0" y="9992"/>
                  </a:moveTo>
                  <a:cubicBezTo>
                    <a:pt x="695" y="8315"/>
                    <a:pt x="3984" y="235"/>
                    <a:pt x="5094" y="5"/>
                  </a:cubicBezTo>
                  <a:cubicBezTo>
                    <a:pt x="6204" y="-225"/>
                    <a:pt x="5488" y="6933"/>
                    <a:pt x="6661" y="8610"/>
                  </a:cubicBezTo>
                  <a:cubicBezTo>
                    <a:pt x="7835" y="10287"/>
                    <a:pt x="8882" y="9997"/>
                    <a:pt x="10000" y="996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927" name="Google Shape;7927;p121"/>
            <p:cNvCxnSpPr/>
            <p:nvPr/>
          </p:nvCxnSpPr>
          <p:spPr>
            <a:xfrm>
              <a:off x="2011363" y="1673225"/>
              <a:ext cx="125412" cy="0"/>
            </a:xfrm>
            <a:prstGeom prst="straightConnector1">
              <a:avLst/>
            </a:prstGeom>
            <a:noFill/>
            <a:ln w="19050" cap="flat" cmpd="sng">
              <a:solidFill>
                <a:srgbClr val="000000"/>
              </a:solidFill>
              <a:prstDash val="solid"/>
              <a:round/>
              <a:headEnd type="none" w="med" len="med"/>
              <a:tailEnd type="none" w="med" len="med"/>
            </a:ln>
          </p:spPr>
        </p:cxnSp>
        <p:cxnSp>
          <p:nvCxnSpPr>
            <p:cNvPr id="7928" name="Google Shape;7928;p121"/>
            <p:cNvCxnSpPr/>
            <p:nvPr/>
          </p:nvCxnSpPr>
          <p:spPr>
            <a:xfrm>
              <a:off x="3944938" y="3381375"/>
              <a:ext cx="0" cy="134938"/>
            </a:xfrm>
            <a:prstGeom prst="straightConnector1">
              <a:avLst/>
            </a:prstGeom>
            <a:noFill/>
            <a:ln w="19050" cap="flat" cmpd="sng">
              <a:solidFill>
                <a:srgbClr val="000000"/>
              </a:solidFill>
              <a:prstDash val="solid"/>
              <a:round/>
              <a:headEnd type="none" w="med" len="med"/>
              <a:tailEnd type="none" w="med" len="med"/>
            </a:ln>
          </p:spPr>
        </p:cxnSp>
        <p:sp>
          <p:nvSpPr>
            <p:cNvPr id="7929" name="Google Shape;7929;p121"/>
            <p:cNvSpPr txBox="1"/>
            <p:nvPr/>
          </p:nvSpPr>
          <p:spPr>
            <a:xfrm>
              <a:off x="1505725" y="1423988"/>
              <a:ext cx="46358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30" name="Google Shape;7930;p121"/>
            <p:cNvSpPr txBox="1"/>
            <p:nvPr/>
          </p:nvSpPr>
          <p:spPr>
            <a:xfrm>
              <a:off x="3742512" y="3433763"/>
              <a:ext cx="46358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31" name="Google Shape;7931;p121"/>
            <p:cNvSpPr txBox="1"/>
            <p:nvPr/>
          </p:nvSpPr>
          <p:spPr>
            <a:xfrm rot="-5400000">
              <a:off x="1416844" y="2351882"/>
              <a:ext cx="808037"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Noto Sans Symbols"/>
                  <a:ea typeface="Noto Sans Symbols"/>
                  <a:cs typeface="Noto Sans Symbols"/>
                  <a:sym typeface="Noto Sans Symbols"/>
                </a:rPr>
                <a:t>λ</a:t>
              </a:r>
              <a:r>
                <a:rPr lang="en-US" sz="24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out</a:t>
              </a:r>
              <a:endParaRPr lang="en-US" sz="2400" b="0" i="0" u="none" strike="noStrike" cap="none" baseline="-25000">
                <a:solidFill>
                  <a:srgbClr val="000000"/>
                </a:solidFill>
                <a:latin typeface="Arial" panose="020B0604020202020204"/>
                <a:ea typeface="Arial" panose="020B0604020202020204"/>
                <a:cs typeface="Arial" panose="020B0604020202020204"/>
                <a:sym typeface="Arial" panose="020B0604020202020204"/>
              </a:endParaRPr>
            </a:p>
          </p:txBody>
        </p:sp>
        <p:sp>
          <p:nvSpPr>
            <p:cNvPr id="7932" name="Google Shape;7932;p121"/>
            <p:cNvSpPr txBox="1"/>
            <p:nvPr/>
          </p:nvSpPr>
          <p:spPr>
            <a:xfrm>
              <a:off x="2857001" y="3343275"/>
              <a:ext cx="56297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Noto Sans Symbols"/>
                  <a:ea typeface="Noto Sans Symbols"/>
                  <a:cs typeface="Noto Sans Symbols"/>
                  <a:sym typeface="Noto Sans Symbols"/>
                </a:rPr>
                <a:t>λ</a:t>
              </a:r>
              <a:r>
                <a:rPr lang="en-US" sz="2400" b="0" i="0" u="none" strike="noStrike" cap="none" baseline="-25000">
                  <a:solidFill>
                    <a:srgbClr val="000000"/>
                  </a:solidFill>
                  <a:latin typeface="Arial" panose="020B0604020202020204"/>
                  <a:ea typeface="Arial" panose="020B0604020202020204"/>
                  <a:cs typeface="Arial" panose="020B0604020202020204"/>
                  <a:sym typeface="Arial" panose="020B0604020202020204"/>
                </a:rPr>
                <a:t>in</a:t>
              </a:r>
              <a:r>
                <a:rPr lang="en-US" sz="2400" b="0" i="0" u="none" strike="noStrike" cap="none" baseline="30000">
                  <a:solidFill>
                    <a:srgbClr val="000000"/>
                  </a:solidFill>
                  <a:latin typeface="Calibri" panose="020F0502020204030204"/>
                  <a:ea typeface="Calibri" panose="020F0502020204030204"/>
                  <a:cs typeface="Calibri" panose="020F0502020204030204"/>
                  <a:sym typeface="Calibri" panose="020F0502020204030204"/>
                </a:rPr>
                <a:t>’</a:t>
              </a:r>
              <a:endParaRPr sz="2400" b="0" i="0" u="none" strike="noStrike" cap="none" baseline="300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933" name="Google Shape;7933;p12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938"/>
        <p:cNvGrpSpPr/>
        <p:nvPr/>
      </p:nvGrpSpPr>
      <p:grpSpPr>
        <a:xfrm>
          <a:off x="0" y="0"/>
          <a:ext cx="0" cy="0"/>
          <a:chOff x="0" y="0"/>
          <a:chExt cx="0" cy="0"/>
        </a:xfrm>
      </p:grpSpPr>
      <p:sp>
        <p:nvSpPr>
          <p:cNvPr id="7939" name="Google Shape;7939;p122"/>
          <p:cNvSpPr txBox="1">
            <a:spLocks noGrp="1"/>
          </p:cNvSpPr>
          <p:nvPr>
            <p:ph type="title"/>
          </p:nvPr>
        </p:nvSpPr>
        <p:spPr>
          <a:xfrm>
            <a:off x="798690" y="2086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Causes/costs of congestion: insights</a:t>
            </a:r>
            <a:endParaRPr sz="4400" b="0"/>
          </a:p>
        </p:txBody>
      </p:sp>
      <p:grpSp>
        <p:nvGrpSpPr>
          <p:cNvPr id="7940" name="Google Shape;7940;p122"/>
          <p:cNvGrpSpPr/>
          <p:nvPr/>
        </p:nvGrpSpPr>
        <p:grpSpPr>
          <a:xfrm>
            <a:off x="1054099" y="5185696"/>
            <a:ext cx="8420101" cy="1336368"/>
            <a:chOff x="1054099" y="4728508"/>
            <a:chExt cx="8420101" cy="1336368"/>
          </a:xfrm>
        </p:grpSpPr>
        <p:sp>
          <p:nvSpPr>
            <p:cNvPr id="7941" name="Google Shape;7941;p122"/>
            <p:cNvSpPr/>
            <p:nvPr/>
          </p:nvSpPr>
          <p:spPr>
            <a:xfrm>
              <a:off x="1206500" y="5114925"/>
              <a:ext cx="8267700" cy="4095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42" name="Google Shape;7942;p122"/>
            <p:cNvSpPr/>
            <p:nvPr/>
          </p:nvSpPr>
          <p:spPr>
            <a:xfrm>
              <a:off x="1054099" y="4926013"/>
              <a:ext cx="6735751" cy="808194"/>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upstream transmission capacity / buffering wasted for packets lost downstream</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943" name="Google Shape;7943;p122"/>
            <p:cNvPicPr preferRelativeResize="0"/>
            <p:nvPr/>
          </p:nvPicPr>
          <p:blipFill rotWithShape="1">
            <a:blip r:embed="rId1"/>
            <a:srcRect/>
            <a:stretch>
              <a:fillRect/>
            </a:stretch>
          </p:blipFill>
          <p:spPr>
            <a:xfrm>
              <a:off x="7734126" y="4728508"/>
              <a:ext cx="1657096" cy="1336368"/>
            </a:xfrm>
            <a:prstGeom prst="rect">
              <a:avLst/>
            </a:prstGeom>
            <a:noFill/>
            <a:ln>
              <a:noFill/>
            </a:ln>
          </p:spPr>
        </p:pic>
      </p:grpSp>
      <p:grpSp>
        <p:nvGrpSpPr>
          <p:cNvPr id="7944" name="Google Shape;7944;p122"/>
          <p:cNvGrpSpPr/>
          <p:nvPr/>
        </p:nvGrpSpPr>
        <p:grpSpPr>
          <a:xfrm>
            <a:off x="1028700" y="2052023"/>
            <a:ext cx="10080734" cy="1334789"/>
            <a:chOff x="1028700" y="1860299"/>
            <a:chExt cx="10080734" cy="1334789"/>
          </a:xfrm>
        </p:grpSpPr>
        <p:sp>
          <p:nvSpPr>
            <p:cNvPr id="7945" name="Google Shape;7945;p122"/>
            <p:cNvSpPr/>
            <p:nvPr/>
          </p:nvSpPr>
          <p:spPr>
            <a:xfrm>
              <a:off x="1028700" y="2139156"/>
              <a:ext cx="10080734" cy="4714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delay increases as capacity approached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946" name="Google Shape;7946;p122"/>
            <p:cNvPicPr preferRelativeResize="0"/>
            <p:nvPr/>
          </p:nvPicPr>
          <p:blipFill rotWithShape="1">
            <a:blip r:embed="rId2"/>
            <a:srcRect/>
            <a:stretch>
              <a:fillRect/>
            </a:stretch>
          </p:blipFill>
          <p:spPr>
            <a:xfrm>
              <a:off x="9451601" y="1860299"/>
              <a:ext cx="1402990" cy="1334789"/>
            </a:xfrm>
            <a:prstGeom prst="rect">
              <a:avLst/>
            </a:prstGeom>
            <a:noFill/>
            <a:ln>
              <a:noFill/>
            </a:ln>
          </p:spPr>
        </p:pic>
      </p:grpSp>
      <p:grpSp>
        <p:nvGrpSpPr>
          <p:cNvPr id="7947" name="Google Shape;7947;p122"/>
          <p:cNvGrpSpPr/>
          <p:nvPr/>
        </p:nvGrpSpPr>
        <p:grpSpPr>
          <a:xfrm>
            <a:off x="1041400" y="4167737"/>
            <a:ext cx="9952137" cy="1463041"/>
            <a:chOff x="1041400" y="4167737"/>
            <a:chExt cx="9952137" cy="1463041"/>
          </a:xfrm>
        </p:grpSpPr>
        <p:sp>
          <p:nvSpPr>
            <p:cNvPr id="7948" name="Google Shape;7948;p122"/>
            <p:cNvSpPr/>
            <p:nvPr/>
          </p:nvSpPr>
          <p:spPr>
            <a:xfrm>
              <a:off x="1041400" y="4352873"/>
              <a:ext cx="6769100" cy="762273"/>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un-needed duplicates further decreases effective throughput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949" name="Google Shape;7949;p122"/>
            <p:cNvPicPr preferRelativeResize="0"/>
            <p:nvPr/>
          </p:nvPicPr>
          <p:blipFill rotWithShape="1">
            <a:blip r:embed="rId3"/>
            <a:srcRect/>
            <a:stretch>
              <a:fillRect/>
            </a:stretch>
          </p:blipFill>
          <p:spPr>
            <a:xfrm>
              <a:off x="9364995" y="4167737"/>
              <a:ext cx="1628542" cy="1463041"/>
            </a:xfrm>
            <a:prstGeom prst="rect">
              <a:avLst/>
            </a:prstGeom>
            <a:noFill/>
            <a:ln>
              <a:noFill/>
            </a:ln>
          </p:spPr>
        </p:pic>
      </p:grpSp>
      <p:grpSp>
        <p:nvGrpSpPr>
          <p:cNvPr id="7950" name="Google Shape;7950;p122"/>
          <p:cNvGrpSpPr/>
          <p:nvPr/>
        </p:nvGrpSpPr>
        <p:grpSpPr>
          <a:xfrm>
            <a:off x="1041400" y="2983830"/>
            <a:ext cx="8301120" cy="1447533"/>
            <a:chOff x="1041400" y="2983830"/>
            <a:chExt cx="8301120" cy="1447533"/>
          </a:xfrm>
        </p:grpSpPr>
        <p:sp>
          <p:nvSpPr>
            <p:cNvPr id="7951" name="Google Shape;7951;p122"/>
            <p:cNvSpPr/>
            <p:nvPr/>
          </p:nvSpPr>
          <p:spPr>
            <a:xfrm>
              <a:off x="1041400" y="3256108"/>
              <a:ext cx="6332794" cy="427258"/>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loss/retransmission decreases effective throughput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952" name="Google Shape;7952;p122"/>
            <p:cNvPicPr preferRelativeResize="0"/>
            <p:nvPr/>
          </p:nvPicPr>
          <p:blipFill rotWithShape="1">
            <a:blip r:embed="rId4"/>
            <a:srcRect/>
            <a:stretch>
              <a:fillRect/>
            </a:stretch>
          </p:blipFill>
          <p:spPr>
            <a:xfrm>
              <a:off x="7723915" y="2983830"/>
              <a:ext cx="1618605" cy="1447533"/>
            </a:xfrm>
            <a:prstGeom prst="rect">
              <a:avLst/>
            </a:prstGeom>
            <a:noFill/>
            <a:ln>
              <a:noFill/>
            </a:ln>
          </p:spPr>
        </p:pic>
      </p:grpSp>
      <p:grpSp>
        <p:nvGrpSpPr>
          <p:cNvPr id="7953" name="Google Shape;7953;p122"/>
          <p:cNvGrpSpPr/>
          <p:nvPr/>
        </p:nvGrpSpPr>
        <p:grpSpPr>
          <a:xfrm>
            <a:off x="1041400" y="1190115"/>
            <a:ext cx="8210815" cy="1330482"/>
            <a:chOff x="1041400" y="1190115"/>
            <a:chExt cx="8210815" cy="1330482"/>
          </a:xfrm>
        </p:grpSpPr>
        <p:sp>
          <p:nvSpPr>
            <p:cNvPr id="7954" name="Google Shape;7954;p122"/>
            <p:cNvSpPr/>
            <p:nvPr/>
          </p:nvSpPr>
          <p:spPr>
            <a:xfrm>
              <a:off x="1041400" y="1395413"/>
              <a:ext cx="6538912" cy="4714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throughput can never exceed capacity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955" name="Google Shape;7955;p122"/>
            <p:cNvPicPr preferRelativeResize="0"/>
            <p:nvPr/>
          </p:nvPicPr>
          <p:blipFill rotWithShape="1">
            <a:blip r:embed="rId5"/>
            <a:srcRect/>
            <a:stretch>
              <a:fillRect/>
            </a:stretch>
          </p:blipFill>
          <p:spPr>
            <a:xfrm>
              <a:off x="7729084" y="1190115"/>
              <a:ext cx="1523131" cy="1330482"/>
            </a:xfrm>
            <a:prstGeom prst="rect">
              <a:avLst/>
            </a:prstGeom>
            <a:noFill/>
            <a:ln>
              <a:noFill/>
            </a:ln>
          </p:spPr>
        </p:pic>
      </p:grpSp>
      <p:sp>
        <p:nvSpPr>
          <p:cNvPr id="7956" name="Google Shape;7956;p12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53"/>
                                        </p:tgtEl>
                                        <p:attrNameLst>
                                          <p:attrName>style.visibility</p:attrName>
                                        </p:attrNameLst>
                                      </p:cBhvr>
                                      <p:to>
                                        <p:strVal val="visible"/>
                                      </p:to>
                                    </p:set>
                                    <p:animEffect transition="in" filter="fade">
                                      <p:cBhvr>
                                        <p:cTn id="7" dur="500"/>
                                        <p:tgtEl>
                                          <p:spTgt spid="79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44"/>
                                        </p:tgtEl>
                                        <p:attrNameLst>
                                          <p:attrName>style.visibility</p:attrName>
                                        </p:attrNameLst>
                                      </p:cBhvr>
                                      <p:to>
                                        <p:strVal val="visible"/>
                                      </p:to>
                                    </p:set>
                                    <p:animEffect transition="in" filter="fade">
                                      <p:cBhvr>
                                        <p:cTn id="12" dur="500"/>
                                        <p:tgtEl>
                                          <p:spTgt spid="79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50"/>
                                        </p:tgtEl>
                                        <p:attrNameLst>
                                          <p:attrName>style.visibility</p:attrName>
                                        </p:attrNameLst>
                                      </p:cBhvr>
                                      <p:to>
                                        <p:strVal val="visible"/>
                                      </p:to>
                                    </p:set>
                                    <p:animEffect transition="in" filter="fade">
                                      <p:cBhvr>
                                        <p:cTn id="17" dur="500"/>
                                        <p:tgtEl>
                                          <p:spTgt spid="79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47"/>
                                        </p:tgtEl>
                                        <p:attrNameLst>
                                          <p:attrName>style.visibility</p:attrName>
                                        </p:attrNameLst>
                                      </p:cBhvr>
                                      <p:to>
                                        <p:strVal val="visible"/>
                                      </p:to>
                                    </p:set>
                                    <p:animEffect transition="in" filter="fade">
                                      <p:cBhvr>
                                        <p:cTn id="22" dur="500"/>
                                        <p:tgtEl>
                                          <p:spTgt spid="79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40"/>
                                        </p:tgtEl>
                                        <p:attrNameLst>
                                          <p:attrName>style.visibility</p:attrName>
                                        </p:attrNameLst>
                                      </p:cBhvr>
                                      <p:to>
                                        <p:strVal val="visible"/>
                                      </p:to>
                                    </p:set>
                                    <p:animEffect transition="in" filter="fade">
                                      <p:cBhvr>
                                        <p:cTn id="27" dur="500"/>
                                        <p:tgtEl>
                                          <p:spTgt spid="7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961"/>
        <p:cNvGrpSpPr/>
        <p:nvPr/>
      </p:nvGrpSpPr>
      <p:grpSpPr>
        <a:xfrm>
          <a:off x="0" y="0"/>
          <a:ext cx="0" cy="0"/>
          <a:chOff x="0" y="0"/>
          <a:chExt cx="0" cy="0"/>
        </a:xfrm>
      </p:grpSpPr>
      <p:grpSp>
        <p:nvGrpSpPr>
          <p:cNvPr id="7962" name="Google Shape;7962;p123"/>
          <p:cNvGrpSpPr/>
          <p:nvPr/>
        </p:nvGrpSpPr>
        <p:grpSpPr>
          <a:xfrm>
            <a:off x="10476914" y="2368655"/>
            <a:ext cx="717868" cy="1154474"/>
            <a:chOff x="7664720" y="2795550"/>
            <a:chExt cx="717868" cy="1154474"/>
          </a:xfrm>
        </p:grpSpPr>
        <p:sp>
          <p:nvSpPr>
            <p:cNvPr id="7963" name="Google Shape;7963;p123"/>
            <p:cNvSpPr/>
            <p:nvPr/>
          </p:nvSpPr>
          <p:spPr>
            <a:xfrm>
              <a:off x="7671781" y="2795550"/>
              <a:ext cx="702570" cy="1154474"/>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A3">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964" name="Google Shape;7964;p123"/>
            <p:cNvCxnSpPr/>
            <p:nvPr/>
          </p:nvCxnSpPr>
          <p:spPr>
            <a:xfrm>
              <a:off x="7664720" y="3029172"/>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65" name="Google Shape;7965;p123"/>
            <p:cNvCxnSpPr/>
            <p:nvPr/>
          </p:nvCxnSpPr>
          <p:spPr>
            <a:xfrm>
              <a:off x="7668839" y="3266304"/>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66" name="Google Shape;7966;p123"/>
            <p:cNvCxnSpPr/>
            <p:nvPr/>
          </p:nvCxnSpPr>
          <p:spPr>
            <a:xfrm>
              <a:off x="7680018" y="3499906"/>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67" name="Google Shape;7967;p123"/>
            <p:cNvCxnSpPr/>
            <p:nvPr/>
          </p:nvCxnSpPr>
          <p:spPr>
            <a:xfrm>
              <a:off x="7670015" y="3726448"/>
              <a:ext cx="702570" cy="0"/>
            </a:xfrm>
            <a:prstGeom prst="straightConnector1">
              <a:avLst/>
            </a:prstGeom>
            <a:noFill/>
            <a:ln w="19050" cap="flat" cmpd="sng">
              <a:solidFill>
                <a:schemeClr val="dk1"/>
              </a:solidFill>
              <a:prstDash val="solid"/>
              <a:miter lim="800000"/>
              <a:headEnd type="none" w="sm" len="sm"/>
              <a:tailEnd type="none" w="sm" len="sm"/>
            </a:ln>
          </p:spPr>
        </p:cxnSp>
      </p:grpSp>
      <p:sp>
        <p:nvSpPr>
          <p:cNvPr id="7968" name="Google Shape;7968;p123"/>
          <p:cNvSpPr/>
          <p:nvPr/>
        </p:nvSpPr>
        <p:spPr>
          <a:xfrm flipH="1">
            <a:off x="6810066" y="2305050"/>
            <a:ext cx="250825" cy="120173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969" name="Google Shape;7969;p123"/>
          <p:cNvGrpSpPr/>
          <p:nvPr/>
        </p:nvGrpSpPr>
        <p:grpSpPr>
          <a:xfrm>
            <a:off x="6405254" y="3243263"/>
            <a:ext cx="525462" cy="434975"/>
            <a:chOff x="-44" y="1473"/>
            <a:chExt cx="981" cy="1105"/>
          </a:xfrm>
        </p:grpSpPr>
        <p:pic>
          <p:nvPicPr>
            <p:cNvPr id="7970" name="Google Shape;7970;p12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7971" name="Google Shape;7971;p12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972" name="Google Shape;7972;p123"/>
          <p:cNvGrpSpPr/>
          <p:nvPr/>
        </p:nvGrpSpPr>
        <p:grpSpPr>
          <a:xfrm>
            <a:off x="7045286" y="2362077"/>
            <a:ext cx="717868" cy="1154474"/>
            <a:chOff x="7664720" y="2799688"/>
            <a:chExt cx="717868" cy="1154474"/>
          </a:xfrm>
        </p:grpSpPr>
        <p:sp>
          <p:nvSpPr>
            <p:cNvPr id="7973" name="Google Shape;7973;p123"/>
            <p:cNvSpPr/>
            <p:nvPr/>
          </p:nvSpPr>
          <p:spPr>
            <a:xfrm>
              <a:off x="7671781" y="2799688"/>
              <a:ext cx="702570" cy="1154474"/>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A3">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974" name="Google Shape;7974;p123"/>
            <p:cNvCxnSpPr/>
            <p:nvPr/>
          </p:nvCxnSpPr>
          <p:spPr>
            <a:xfrm>
              <a:off x="7664720" y="3029172"/>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75" name="Google Shape;7975;p123"/>
            <p:cNvCxnSpPr/>
            <p:nvPr/>
          </p:nvCxnSpPr>
          <p:spPr>
            <a:xfrm>
              <a:off x="7668839" y="3266304"/>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76" name="Google Shape;7976;p123"/>
            <p:cNvCxnSpPr/>
            <p:nvPr/>
          </p:nvCxnSpPr>
          <p:spPr>
            <a:xfrm>
              <a:off x="7680018" y="3499906"/>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7977" name="Google Shape;7977;p123"/>
            <p:cNvCxnSpPr/>
            <p:nvPr/>
          </p:nvCxnSpPr>
          <p:spPr>
            <a:xfrm>
              <a:off x="7670015" y="3726448"/>
              <a:ext cx="702570" cy="0"/>
            </a:xfrm>
            <a:prstGeom prst="straightConnector1">
              <a:avLst/>
            </a:prstGeom>
            <a:noFill/>
            <a:ln w="19050" cap="flat" cmpd="sng">
              <a:solidFill>
                <a:schemeClr val="dk1"/>
              </a:solidFill>
              <a:prstDash val="solid"/>
              <a:miter lim="800000"/>
              <a:headEnd type="none" w="sm" len="sm"/>
              <a:tailEnd type="none" w="sm" len="sm"/>
            </a:ln>
          </p:spPr>
        </p:cxnSp>
      </p:grpSp>
      <p:sp>
        <p:nvSpPr>
          <p:cNvPr id="7978" name="Google Shape;7978;p123"/>
          <p:cNvSpPr txBox="1">
            <a:spLocks noGrp="1"/>
          </p:cNvSpPr>
          <p:nvPr>
            <p:ph type="body" idx="1"/>
          </p:nvPr>
        </p:nvSpPr>
        <p:spPr>
          <a:xfrm>
            <a:off x="884903" y="1939313"/>
            <a:ext cx="5562600" cy="2536434"/>
          </a:xfrm>
          <a:prstGeom prst="rect">
            <a:avLst/>
          </a:prstGeom>
          <a:noFill/>
          <a:ln>
            <a:noFill/>
          </a:ln>
        </p:spPr>
        <p:txBody>
          <a:bodyPr spcFirstLastPara="1" wrap="square" lIns="91425" tIns="45700" rIns="91425" bIns="45700" anchor="t" anchorCtr="0">
            <a:normAutofit lnSpcReduction="10000"/>
          </a:bodyPr>
          <a:lstStyle/>
          <a:p>
            <a:pPr marL="352425" lvl="0" indent="-222250" algn="l" rtl="0">
              <a:lnSpc>
                <a:spcPct val="90000"/>
              </a:lnSpc>
              <a:spcBef>
                <a:spcPts val="0"/>
              </a:spcBef>
              <a:spcAft>
                <a:spcPts val="0"/>
              </a:spcAft>
              <a:buSzPts val="3200"/>
              <a:buFont typeface="Noto Sans Symbols"/>
              <a:buNone/>
            </a:pPr>
            <a:r>
              <a:rPr lang="en-US" sz="3200">
                <a:solidFill>
                  <a:srgbClr val="C00000"/>
                </a:solidFill>
              </a:rPr>
              <a:t>End-end congestion control:</a:t>
            </a:r>
            <a:endParaRPr lang="en-US" sz="3200">
              <a:solidFill>
                <a:srgbClr val="C00000"/>
              </a:solidFill>
            </a:endParaRPr>
          </a:p>
          <a:p>
            <a:pPr marL="466725" lvl="0" indent="-336550" algn="l" rtl="0">
              <a:lnSpc>
                <a:spcPct val="90000"/>
              </a:lnSpc>
              <a:spcBef>
                <a:spcPts val="1000"/>
              </a:spcBef>
              <a:spcAft>
                <a:spcPts val="0"/>
              </a:spcAft>
              <a:buSzPts val="3200"/>
              <a:buChar char="▪"/>
            </a:pPr>
            <a:r>
              <a:rPr lang="en-US" sz="3200"/>
              <a:t>no explicit feedback from network</a:t>
            </a:r>
            <a:endParaRPr lang="en-US" sz="3200"/>
          </a:p>
          <a:p>
            <a:pPr marL="466725" lvl="0" indent="-336550" algn="l" rtl="0">
              <a:lnSpc>
                <a:spcPct val="90000"/>
              </a:lnSpc>
              <a:spcBef>
                <a:spcPts val="1000"/>
              </a:spcBef>
              <a:spcAft>
                <a:spcPts val="0"/>
              </a:spcAft>
              <a:buSzPts val="3200"/>
              <a:buChar char="▪"/>
            </a:pPr>
            <a:r>
              <a:rPr lang="en-US" sz="3200"/>
              <a:t>congestion </a:t>
            </a:r>
            <a:r>
              <a:rPr lang="en-US" sz="3200" i="1">
                <a:solidFill>
                  <a:srgbClr val="C00000"/>
                </a:solidFill>
              </a:rPr>
              <a:t>inferred</a:t>
            </a:r>
            <a:r>
              <a:rPr lang="en-US" sz="3200"/>
              <a:t> from observed loss, delay</a:t>
            </a:r>
            <a:endParaRPr lang="en-US" sz="3200"/>
          </a:p>
        </p:txBody>
      </p:sp>
      <p:sp>
        <p:nvSpPr>
          <p:cNvPr id="7979" name="Google Shape;7979;p12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Approaches towards congestion control</a:t>
            </a:r>
            <a:endParaRPr sz="5400"/>
          </a:p>
        </p:txBody>
      </p:sp>
      <p:sp>
        <p:nvSpPr>
          <p:cNvPr id="7980" name="Google Shape;7980;p123"/>
          <p:cNvSpPr/>
          <p:nvPr/>
        </p:nvSpPr>
        <p:spPr>
          <a:xfrm>
            <a:off x="7675918" y="3459066"/>
            <a:ext cx="2848871" cy="1480906"/>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1" name="Google Shape;7981;p123"/>
          <p:cNvSpPr/>
          <p:nvPr/>
        </p:nvSpPr>
        <p:spPr>
          <a:xfrm>
            <a:off x="8314293" y="3762231"/>
            <a:ext cx="543096" cy="295229"/>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2" name="Google Shape;7982;p123"/>
          <p:cNvSpPr/>
          <p:nvPr/>
        </p:nvSpPr>
        <p:spPr>
          <a:xfrm>
            <a:off x="9356021" y="3755882"/>
            <a:ext cx="504984" cy="307927"/>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3" name="Google Shape;7983;p123"/>
          <p:cNvSpPr/>
          <p:nvPr/>
        </p:nvSpPr>
        <p:spPr>
          <a:xfrm>
            <a:off x="8290473" y="4147933"/>
            <a:ext cx="481164" cy="238088"/>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4" name="Google Shape;7984;p123"/>
          <p:cNvSpPr/>
          <p:nvPr/>
        </p:nvSpPr>
        <p:spPr>
          <a:xfrm>
            <a:off x="9238509" y="4124124"/>
            <a:ext cx="628848" cy="247611"/>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5" name="Google Shape;7985;p123"/>
          <p:cNvSpPr/>
          <p:nvPr/>
        </p:nvSpPr>
        <p:spPr>
          <a:xfrm>
            <a:off x="9905469" y="4178091"/>
            <a:ext cx="206440" cy="50792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6" name="Google Shape;7986;p123"/>
          <p:cNvSpPr/>
          <p:nvPr/>
        </p:nvSpPr>
        <p:spPr>
          <a:xfrm>
            <a:off x="8670005" y="4711407"/>
            <a:ext cx="736832" cy="74601"/>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7" name="Google Shape;7987;p123"/>
          <p:cNvSpPr/>
          <p:nvPr/>
        </p:nvSpPr>
        <p:spPr>
          <a:xfrm>
            <a:off x="8133261" y="4171742"/>
            <a:ext cx="193736" cy="425383"/>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988" name="Google Shape;7988;p123"/>
          <p:cNvGrpSpPr/>
          <p:nvPr/>
        </p:nvGrpSpPr>
        <p:grpSpPr>
          <a:xfrm>
            <a:off x="9719734" y="3946352"/>
            <a:ext cx="578032" cy="285706"/>
            <a:chOff x="7493876" y="2774731"/>
            <a:chExt cx="1481958" cy="894622"/>
          </a:xfrm>
        </p:grpSpPr>
        <p:sp>
          <p:nvSpPr>
            <p:cNvPr id="7989" name="Google Shape;7989;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90" name="Google Shape;7990;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991" name="Google Shape;7991;p123"/>
            <p:cNvGrpSpPr/>
            <p:nvPr/>
          </p:nvGrpSpPr>
          <p:grpSpPr>
            <a:xfrm>
              <a:off x="7713663" y="2848339"/>
              <a:ext cx="1042107" cy="425543"/>
              <a:chOff x="7786941" y="2884917"/>
              <a:chExt cx="897649" cy="353919"/>
            </a:xfrm>
          </p:grpSpPr>
          <p:sp>
            <p:nvSpPr>
              <p:cNvPr id="7992" name="Google Shape;7992;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93" name="Google Shape;7993;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94" name="Google Shape;7994;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95" name="Google Shape;7995;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7996" name="Google Shape;7996;p123"/>
          <p:cNvGrpSpPr/>
          <p:nvPr/>
        </p:nvGrpSpPr>
        <p:grpSpPr>
          <a:xfrm>
            <a:off x="9351606" y="4600112"/>
            <a:ext cx="578032" cy="285706"/>
            <a:chOff x="7493876" y="2774731"/>
            <a:chExt cx="1481958" cy="894622"/>
          </a:xfrm>
        </p:grpSpPr>
        <p:sp>
          <p:nvSpPr>
            <p:cNvPr id="7997" name="Google Shape;7997;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98" name="Google Shape;7998;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999" name="Google Shape;7999;p123"/>
            <p:cNvGrpSpPr/>
            <p:nvPr/>
          </p:nvGrpSpPr>
          <p:grpSpPr>
            <a:xfrm>
              <a:off x="7713663" y="2848339"/>
              <a:ext cx="1042107" cy="425543"/>
              <a:chOff x="7786941" y="2884917"/>
              <a:chExt cx="897649" cy="353919"/>
            </a:xfrm>
          </p:grpSpPr>
          <p:sp>
            <p:nvSpPr>
              <p:cNvPr id="8000" name="Google Shape;8000;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01" name="Google Shape;8001;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02" name="Google Shape;8002;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03" name="Google Shape;8003;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004" name="Google Shape;8004;p123"/>
          <p:cNvGrpSpPr/>
          <p:nvPr/>
        </p:nvGrpSpPr>
        <p:grpSpPr>
          <a:xfrm>
            <a:off x="8195132" y="4551443"/>
            <a:ext cx="578032" cy="285706"/>
            <a:chOff x="7493876" y="2774731"/>
            <a:chExt cx="1481958" cy="894622"/>
          </a:xfrm>
        </p:grpSpPr>
        <p:sp>
          <p:nvSpPr>
            <p:cNvPr id="8005" name="Google Shape;8005;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06" name="Google Shape;8006;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007" name="Google Shape;8007;p123"/>
            <p:cNvGrpSpPr/>
            <p:nvPr/>
          </p:nvGrpSpPr>
          <p:grpSpPr>
            <a:xfrm>
              <a:off x="7713663" y="2848339"/>
              <a:ext cx="1042107" cy="425543"/>
              <a:chOff x="7786941" y="2884917"/>
              <a:chExt cx="897649" cy="353919"/>
            </a:xfrm>
          </p:grpSpPr>
          <p:sp>
            <p:nvSpPr>
              <p:cNvPr id="8008" name="Google Shape;8008;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09" name="Google Shape;8009;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10" name="Google Shape;8010;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11" name="Google Shape;8011;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012" name="Google Shape;8012;p123"/>
          <p:cNvGrpSpPr/>
          <p:nvPr/>
        </p:nvGrpSpPr>
        <p:grpSpPr>
          <a:xfrm>
            <a:off x="8800632" y="3636044"/>
            <a:ext cx="578032" cy="285706"/>
            <a:chOff x="7493876" y="2774731"/>
            <a:chExt cx="1481958" cy="894622"/>
          </a:xfrm>
        </p:grpSpPr>
        <p:sp>
          <p:nvSpPr>
            <p:cNvPr id="8013" name="Google Shape;8013;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14" name="Google Shape;8014;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015" name="Google Shape;8015;p123"/>
            <p:cNvGrpSpPr/>
            <p:nvPr/>
          </p:nvGrpSpPr>
          <p:grpSpPr>
            <a:xfrm>
              <a:off x="7713663" y="2848339"/>
              <a:ext cx="1042107" cy="425543"/>
              <a:chOff x="7786941" y="2884917"/>
              <a:chExt cx="897649" cy="353919"/>
            </a:xfrm>
          </p:grpSpPr>
          <p:sp>
            <p:nvSpPr>
              <p:cNvPr id="8016" name="Google Shape;8016;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17" name="Google Shape;8017;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18" name="Google Shape;8018;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19" name="Google Shape;8019;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020" name="Google Shape;8020;p123"/>
          <p:cNvGrpSpPr/>
          <p:nvPr/>
        </p:nvGrpSpPr>
        <p:grpSpPr>
          <a:xfrm>
            <a:off x="8711293" y="4233883"/>
            <a:ext cx="578032" cy="285706"/>
            <a:chOff x="7493876" y="2774731"/>
            <a:chExt cx="1481958" cy="894622"/>
          </a:xfrm>
        </p:grpSpPr>
        <p:sp>
          <p:nvSpPr>
            <p:cNvPr id="8021" name="Google Shape;8021;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22" name="Google Shape;8022;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023" name="Google Shape;8023;p123"/>
            <p:cNvGrpSpPr/>
            <p:nvPr/>
          </p:nvGrpSpPr>
          <p:grpSpPr>
            <a:xfrm>
              <a:off x="7713663" y="2848339"/>
              <a:ext cx="1042107" cy="425543"/>
              <a:chOff x="7786941" y="2884917"/>
              <a:chExt cx="897649" cy="353919"/>
            </a:xfrm>
          </p:grpSpPr>
          <p:sp>
            <p:nvSpPr>
              <p:cNvPr id="8024" name="Google Shape;8024;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25" name="Google Shape;8025;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26" name="Google Shape;8026;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27" name="Google Shape;8027;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028" name="Google Shape;8028;p123"/>
          <p:cNvGrpSpPr/>
          <p:nvPr/>
        </p:nvGrpSpPr>
        <p:grpSpPr>
          <a:xfrm>
            <a:off x="7764614" y="3944180"/>
            <a:ext cx="578032" cy="285706"/>
            <a:chOff x="7493876" y="2774731"/>
            <a:chExt cx="1481958" cy="894622"/>
          </a:xfrm>
        </p:grpSpPr>
        <p:sp>
          <p:nvSpPr>
            <p:cNvPr id="8029" name="Google Shape;8029;p12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30" name="Google Shape;8030;p12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031" name="Google Shape;8031;p123"/>
            <p:cNvGrpSpPr/>
            <p:nvPr/>
          </p:nvGrpSpPr>
          <p:grpSpPr>
            <a:xfrm>
              <a:off x="7713663" y="2848339"/>
              <a:ext cx="1042107" cy="425543"/>
              <a:chOff x="7786941" y="2884917"/>
              <a:chExt cx="897649" cy="353919"/>
            </a:xfrm>
          </p:grpSpPr>
          <p:sp>
            <p:nvSpPr>
              <p:cNvPr id="8032" name="Google Shape;8032;p12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33" name="Google Shape;8033;p12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34" name="Google Shape;8034;p12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35" name="Google Shape;8035;p12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036" name="Google Shape;8036;p123"/>
          <p:cNvGrpSpPr/>
          <p:nvPr/>
        </p:nvGrpSpPr>
        <p:grpSpPr>
          <a:xfrm>
            <a:off x="8867832" y="4245561"/>
            <a:ext cx="456701" cy="226548"/>
            <a:chOff x="6859123" y="5156933"/>
            <a:chExt cx="456701" cy="226548"/>
          </a:xfrm>
        </p:grpSpPr>
        <p:sp>
          <p:nvSpPr>
            <p:cNvPr id="8037" name="Google Shape;8037;p123"/>
            <p:cNvSpPr/>
            <p:nvPr/>
          </p:nvSpPr>
          <p:spPr>
            <a:xfrm>
              <a:off x="6859123" y="5156933"/>
              <a:ext cx="456701" cy="226548"/>
            </a:xfrm>
            <a:prstGeom prst="rect">
              <a:avLst/>
            </a:prstGeom>
            <a:solidFill>
              <a:srgbClr val="F989B2"/>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8038" name="Google Shape;8038;p123"/>
            <p:cNvCxnSpPr/>
            <p:nvPr/>
          </p:nvCxnSpPr>
          <p:spPr>
            <a:xfrm rot="10800000">
              <a:off x="7249115"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39" name="Google Shape;8039;p123"/>
            <p:cNvCxnSpPr/>
            <p:nvPr/>
          </p:nvCxnSpPr>
          <p:spPr>
            <a:xfrm rot="10800000">
              <a:off x="7197800"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0" name="Google Shape;8040;p123"/>
            <p:cNvCxnSpPr/>
            <p:nvPr/>
          </p:nvCxnSpPr>
          <p:spPr>
            <a:xfrm rot="10800000">
              <a:off x="7146485"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1" name="Google Shape;8041;p123"/>
            <p:cNvCxnSpPr/>
            <p:nvPr/>
          </p:nvCxnSpPr>
          <p:spPr>
            <a:xfrm rot="10800000">
              <a:off x="7095171"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2" name="Google Shape;8042;p123"/>
            <p:cNvCxnSpPr/>
            <p:nvPr/>
          </p:nvCxnSpPr>
          <p:spPr>
            <a:xfrm rot="10800000">
              <a:off x="7043856"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3" name="Google Shape;8043;p123"/>
            <p:cNvCxnSpPr/>
            <p:nvPr/>
          </p:nvCxnSpPr>
          <p:spPr>
            <a:xfrm rot="10800000">
              <a:off x="6992541"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044" name="Google Shape;8044;p123"/>
            <p:cNvCxnSpPr/>
            <p:nvPr/>
          </p:nvCxnSpPr>
          <p:spPr>
            <a:xfrm rot="10800000">
              <a:off x="6941227" y="5189971"/>
              <a:ext cx="0" cy="155752"/>
            </a:xfrm>
            <a:prstGeom prst="straightConnector1">
              <a:avLst/>
            </a:prstGeom>
            <a:noFill/>
            <a:ln w="12700" cap="flat" cmpd="sng">
              <a:solidFill>
                <a:srgbClr val="FF0000"/>
              </a:solidFill>
              <a:prstDash val="solid"/>
              <a:miter lim="800000"/>
              <a:headEnd type="none" w="sm" len="sm"/>
              <a:tailEnd type="none" w="sm" len="sm"/>
            </a:ln>
          </p:spPr>
        </p:cxnSp>
      </p:grpSp>
      <p:grpSp>
        <p:nvGrpSpPr>
          <p:cNvPr id="8045" name="Google Shape;8045;p123"/>
          <p:cNvGrpSpPr/>
          <p:nvPr/>
        </p:nvGrpSpPr>
        <p:grpSpPr>
          <a:xfrm>
            <a:off x="7428575" y="2677315"/>
            <a:ext cx="3355719" cy="1705017"/>
            <a:chOff x="7428575" y="2677315"/>
            <a:chExt cx="3355719" cy="1705017"/>
          </a:xfrm>
        </p:grpSpPr>
        <p:sp>
          <p:nvSpPr>
            <p:cNvPr id="8046" name="Google Shape;8046;p123"/>
            <p:cNvSpPr/>
            <p:nvPr/>
          </p:nvSpPr>
          <p:spPr>
            <a:xfrm>
              <a:off x="9335149" y="2701273"/>
              <a:ext cx="1406838" cy="1681059"/>
            </a:xfrm>
            <a:custGeom>
              <a:avLst/>
              <a:gdLst/>
              <a:ahLst/>
              <a:cxnLst/>
              <a:rect l="l" t="t" r="r" b="b"/>
              <a:pathLst>
                <a:path w="1541303" h="1681059" extrusionOk="0">
                  <a:moveTo>
                    <a:pt x="0" y="1681059"/>
                  </a:moveTo>
                  <a:lnTo>
                    <a:pt x="539056" y="1465436"/>
                  </a:lnTo>
                  <a:lnTo>
                    <a:pt x="1541303" y="1445471"/>
                  </a:lnTo>
                  <a:lnTo>
                    <a:pt x="1525331" y="0"/>
                  </a:lnTo>
                </a:path>
              </a:pathLst>
            </a:custGeom>
            <a:noFill/>
            <a:ln w="44450" cap="flat" cmpd="sng">
              <a:solidFill>
                <a:srgbClr val="2E75B5"/>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47" name="Google Shape;8047;p123"/>
            <p:cNvSpPr/>
            <p:nvPr/>
          </p:nvSpPr>
          <p:spPr>
            <a:xfrm>
              <a:off x="7473006" y="2677315"/>
              <a:ext cx="1446868" cy="1701024"/>
            </a:xfrm>
            <a:custGeom>
              <a:avLst/>
              <a:gdLst/>
              <a:ahLst/>
              <a:cxnLst/>
              <a:rect l="l" t="t" r="r" b="b"/>
              <a:pathLst>
                <a:path w="1549289" h="1701024" extrusionOk="0">
                  <a:moveTo>
                    <a:pt x="0" y="0"/>
                  </a:moveTo>
                  <a:lnTo>
                    <a:pt x="7986" y="1481408"/>
                  </a:lnTo>
                  <a:lnTo>
                    <a:pt x="1030198" y="1485401"/>
                  </a:lnTo>
                  <a:lnTo>
                    <a:pt x="1549289" y="1701024"/>
                  </a:lnTo>
                </a:path>
              </a:pathLst>
            </a:custGeom>
            <a:noFill/>
            <a:ln w="38100" cap="flat" cmpd="sng">
              <a:solidFill>
                <a:srgbClr val="2E75B5"/>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48" name="Google Shape;8048;p123"/>
            <p:cNvSpPr txBox="1"/>
            <p:nvPr/>
          </p:nvSpPr>
          <p:spPr>
            <a:xfrm>
              <a:off x="10184578" y="3556614"/>
              <a:ext cx="5997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75B5"/>
                </a:buClr>
                <a:buSzPts val="1800"/>
                <a:buFont typeface="Calibri" panose="020F0502020204030204"/>
                <a:buNone/>
              </a:pPr>
              <a:r>
                <a:rPr lang="en-US" sz="1800" b="0" i="0" u="none" strike="noStrike" cap="none">
                  <a:solidFill>
                    <a:srgbClr val="2E75B5"/>
                  </a:solidFill>
                  <a:latin typeface="Calibri" panose="020F0502020204030204"/>
                  <a:ea typeface="Calibri" panose="020F0502020204030204"/>
                  <a:cs typeface="Calibri" panose="020F0502020204030204"/>
                  <a:sym typeface="Calibri" panose="020F0502020204030204"/>
                </a:rPr>
                <a:t>data</a:t>
              </a:r>
              <a:endParaRPr lang="en-US" sz="1800" b="0" i="0" u="none" strike="noStrike" cap="none">
                <a:solidFill>
                  <a:srgbClr val="2E75B5"/>
                </a:solidFill>
                <a:latin typeface="Calibri" panose="020F0502020204030204"/>
                <a:ea typeface="Calibri" panose="020F0502020204030204"/>
                <a:cs typeface="Calibri" panose="020F0502020204030204"/>
                <a:sym typeface="Calibri" panose="020F0502020204030204"/>
              </a:endParaRPr>
            </a:p>
          </p:txBody>
        </p:sp>
        <p:sp>
          <p:nvSpPr>
            <p:cNvPr id="8049" name="Google Shape;8049;p123"/>
            <p:cNvSpPr txBox="1"/>
            <p:nvPr/>
          </p:nvSpPr>
          <p:spPr>
            <a:xfrm>
              <a:off x="7428575" y="3517694"/>
              <a:ext cx="5997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75B5"/>
                </a:buClr>
                <a:buSzPts val="1800"/>
                <a:buFont typeface="Calibri" panose="020F0502020204030204"/>
                <a:buNone/>
              </a:pPr>
              <a:r>
                <a:rPr lang="en-US" sz="1800" b="0" i="0" u="none" strike="noStrike" cap="none">
                  <a:solidFill>
                    <a:srgbClr val="2E75B5"/>
                  </a:solidFill>
                  <a:latin typeface="Calibri" panose="020F0502020204030204"/>
                  <a:ea typeface="Calibri" panose="020F0502020204030204"/>
                  <a:cs typeface="Calibri" panose="020F0502020204030204"/>
                  <a:sym typeface="Calibri" panose="020F0502020204030204"/>
                </a:rPr>
                <a:t>data</a:t>
              </a:r>
              <a:endParaRPr lang="en-US" sz="1800" b="0" i="0" u="none" strike="noStrike" cap="none">
                <a:solidFill>
                  <a:srgbClr val="2E75B5"/>
                </a:solidFill>
                <a:latin typeface="Calibri" panose="020F0502020204030204"/>
                <a:ea typeface="Calibri" panose="020F0502020204030204"/>
                <a:cs typeface="Calibri" panose="020F0502020204030204"/>
                <a:sym typeface="Calibri" panose="020F0502020204030204"/>
              </a:endParaRPr>
            </a:p>
          </p:txBody>
        </p:sp>
      </p:grpSp>
      <p:grpSp>
        <p:nvGrpSpPr>
          <p:cNvPr id="8050" name="Google Shape;8050;p123"/>
          <p:cNvGrpSpPr/>
          <p:nvPr/>
        </p:nvGrpSpPr>
        <p:grpSpPr>
          <a:xfrm>
            <a:off x="6799618" y="2691243"/>
            <a:ext cx="4657206" cy="1827509"/>
            <a:chOff x="6799618" y="2691243"/>
            <a:chExt cx="4657206" cy="1827509"/>
          </a:xfrm>
        </p:grpSpPr>
        <p:sp>
          <p:nvSpPr>
            <p:cNvPr id="8051" name="Google Shape;8051;p123"/>
            <p:cNvSpPr/>
            <p:nvPr/>
          </p:nvSpPr>
          <p:spPr>
            <a:xfrm>
              <a:off x="7353946" y="2691243"/>
              <a:ext cx="3498244" cy="1827509"/>
            </a:xfrm>
            <a:custGeom>
              <a:avLst/>
              <a:gdLst/>
              <a:ahLst/>
              <a:cxnLst/>
              <a:rect l="l" t="t" r="r" b="b"/>
              <a:pathLst>
                <a:path w="3832605" h="1827509" extrusionOk="0">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52" name="Google Shape;8052;p123"/>
            <p:cNvSpPr txBox="1"/>
            <p:nvPr/>
          </p:nvSpPr>
          <p:spPr>
            <a:xfrm>
              <a:off x="6799618" y="3650736"/>
              <a:ext cx="6474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Calibri" panose="020F0502020204030204"/>
                <a:buNone/>
              </a:pPr>
              <a:r>
                <a:rPr lang="en-US" sz="1800" b="0" i="0" u="none" strike="noStrike" cap="none">
                  <a:solidFill>
                    <a:srgbClr val="00B050"/>
                  </a:solidFill>
                  <a:latin typeface="Calibri" panose="020F0502020204030204"/>
                  <a:ea typeface="Calibri" panose="020F0502020204030204"/>
                  <a:cs typeface="Calibri" panose="020F0502020204030204"/>
                  <a:sym typeface="Calibri" panose="020F0502020204030204"/>
                </a:rPr>
                <a:t>ACKs</a:t>
              </a:r>
              <a:endParaRPr lang="en-US" sz="1800" b="0" i="0" u="none" strike="noStrike" cap="none">
                <a:solidFill>
                  <a:srgbClr val="00B050"/>
                </a:solidFill>
                <a:latin typeface="Calibri" panose="020F0502020204030204"/>
                <a:ea typeface="Calibri" panose="020F0502020204030204"/>
                <a:cs typeface="Calibri" panose="020F0502020204030204"/>
                <a:sym typeface="Calibri" panose="020F0502020204030204"/>
              </a:endParaRPr>
            </a:p>
          </p:txBody>
        </p:sp>
        <p:sp>
          <p:nvSpPr>
            <p:cNvPr id="8053" name="Google Shape;8053;p123"/>
            <p:cNvSpPr txBox="1"/>
            <p:nvPr/>
          </p:nvSpPr>
          <p:spPr>
            <a:xfrm>
              <a:off x="10809403" y="3772400"/>
              <a:ext cx="6474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Calibri" panose="020F0502020204030204"/>
                <a:buNone/>
              </a:pPr>
              <a:r>
                <a:rPr lang="en-US" sz="1800" b="0" i="0" u="none" strike="noStrike" cap="none">
                  <a:solidFill>
                    <a:srgbClr val="00B050"/>
                  </a:solidFill>
                  <a:latin typeface="Calibri" panose="020F0502020204030204"/>
                  <a:ea typeface="Calibri" panose="020F0502020204030204"/>
                  <a:cs typeface="Calibri" panose="020F0502020204030204"/>
                  <a:sym typeface="Calibri" panose="020F0502020204030204"/>
                </a:rPr>
                <a:t>ACKs</a:t>
              </a:r>
              <a:endParaRPr lang="en-US" sz="1800" b="0" i="0" u="none" strike="noStrike" cap="none">
                <a:solidFill>
                  <a:srgbClr val="00B050"/>
                </a:solidFill>
                <a:latin typeface="Calibri" panose="020F0502020204030204"/>
                <a:ea typeface="Calibri" panose="020F0502020204030204"/>
                <a:cs typeface="Calibri" panose="020F0502020204030204"/>
                <a:sym typeface="Calibri" panose="020F0502020204030204"/>
              </a:endParaRPr>
            </a:p>
          </p:txBody>
        </p:sp>
      </p:grpSp>
      <p:sp>
        <p:nvSpPr>
          <p:cNvPr id="8054" name="Google Shape;8054;p123"/>
          <p:cNvSpPr/>
          <p:nvPr/>
        </p:nvSpPr>
        <p:spPr>
          <a:xfrm>
            <a:off x="11178866" y="2363683"/>
            <a:ext cx="250825" cy="12128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055" name="Google Shape;8055;p123"/>
          <p:cNvGrpSpPr/>
          <p:nvPr/>
        </p:nvGrpSpPr>
        <p:grpSpPr>
          <a:xfrm>
            <a:off x="11355079" y="3260620"/>
            <a:ext cx="231775" cy="441325"/>
            <a:chOff x="4140" y="429"/>
            <a:chExt cx="1425" cy="2396"/>
          </a:xfrm>
        </p:grpSpPr>
        <p:sp>
          <p:nvSpPr>
            <p:cNvPr id="8056" name="Google Shape;8056;p12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57" name="Google Shape;8057;p123"/>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58" name="Google Shape;8058;p12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59" name="Google Shape;8059;p12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60" name="Google Shape;8060;p123"/>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061" name="Google Shape;8061;p123"/>
            <p:cNvGrpSpPr/>
            <p:nvPr/>
          </p:nvGrpSpPr>
          <p:grpSpPr>
            <a:xfrm>
              <a:off x="4745" y="670"/>
              <a:ext cx="586" cy="146"/>
              <a:chOff x="609" y="2570"/>
              <a:chExt cx="731" cy="140"/>
            </a:xfrm>
          </p:grpSpPr>
          <p:sp>
            <p:nvSpPr>
              <p:cNvPr id="8062" name="Google Shape;8062;p123"/>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63" name="Google Shape;8063;p123"/>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064" name="Google Shape;8064;p123"/>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065" name="Google Shape;8065;p123"/>
            <p:cNvGrpSpPr/>
            <p:nvPr/>
          </p:nvGrpSpPr>
          <p:grpSpPr>
            <a:xfrm>
              <a:off x="4745" y="998"/>
              <a:ext cx="586" cy="129"/>
              <a:chOff x="612" y="2572"/>
              <a:chExt cx="731" cy="134"/>
            </a:xfrm>
          </p:grpSpPr>
          <p:sp>
            <p:nvSpPr>
              <p:cNvPr id="8066" name="Google Shape;8066;p123"/>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67" name="Google Shape;8067;p123"/>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068" name="Google Shape;8068;p123"/>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69" name="Google Shape;8069;p123"/>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070" name="Google Shape;8070;p123"/>
            <p:cNvGrpSpPr/>
            <p:nvPr/>
          </p:nvGrpSpPr>
          <p:grpSpPr>
            <a:xfrm>
              <a:off x="4735" y="1627"/>
              <a:ext cx="586" cy="215"/>
              <a:chOff x="614" y="2568"/>
              <a:chExt cx="730" cy="198"/>
            </a:xfrm>
          </p:grpSpPr>
          <p:sp>
            <p:nvSpPr>
              <p:cNvPr id="8071" name="Google Shape;8071;p123"/>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72" name="Google Shape;8072;p123"/>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073" name="Google Shape;8073;p12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074" name="Google Shape;8074;p123"/>
            <p:cNvGrpSpPr/>
            <p:nvPr/>
          </p:nvGrpSpPr>
          <p:grpSpPr>
            <a:xfrm>
              <a:off x="4735" y="1325"/>
              <a:ext cx="586" cy="138"/>
              <a:chOff x="609" y="2566"/>
              <a:chExt cx="730" cy="138"/>
            </a:xfrm>
          </p:grpSpPr>
          <p:sp>
            <p:nvSpPr>
              <p:cNvPr id="8075" name="Google Shape;8075;p123"/>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76" name="Google Shape;8076;p123"/>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077" name="Google Shape;8077;p123"/>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78" name="Google Shape;8078;p12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79" name="Google Shape;8079;p12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80" name="Google Shape;8080;p123"/>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81" name="Google Shape;8081;p12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82" name="Google Shape;8082;p123"/>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83" name="Google Shape;8083;p123"/>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84" name="Google Shape;8084;p123"/>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85" name="Google Shape;8085;p123"/>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8086" name="Google Shape;8086;p123"/>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087" name="Google Shape;8087;p123"/>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088" name="Google Shape;8088;p123"/>
          <p:cNvSpPr txBox="1"/>
          <p:nvPr/>
        </p:nvSpPr>
        <p:spPr>
          <a:xfrm>
            <a:off x="921800" y="4257398"/>
            <a:ext cx="5562600" cy="632236"/>
          </a:xfrm>
          <a:prstGeom prst="rect">
            <a:avLst/>
          </a:prstGeom>
          <a:noFill/>
          <a:ln>
            <a:noFill/>
          </a:ln>
        </p:spPr>
        <p:txBody>
          <a:bodyPr spcFirstLastPara="1" wrap="square" lIns="91425" tIns="45700" rIns="91425" bIns="45700" anchor="t" anchorCtr="0">
            <a:normAutofit/>
          </a:bodyPr>
          <a:lstStyle/>
          <a:p>
            <a:pPr marL="466725" marR="0" lvl="0" indent="-33655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approach taken by TCP</a:t>
            </a:r>
            <a:endParaRPr sz="3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89" name="Google Shape;8089;p12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5"/>
                                        </p:tgtEl>
                                        <p:attrNameLst>
                                          <p:attrName>style.visibility</p:attrName>
                                        </p:attrNameLst>
                                      </p:cBhvr>
                                      <p:to>
                                        <p:strVal val="visible"/>
                                      </p:to>
                                    </p:set>
                                    <p:animEffect transition="in" filter="fade">
                                      <p:cBhvr>
                                        <p:cTn id="7" dur="1000"/>
                                        <p:tgtEl>
                                          <p:spTgt spid="804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050"/>
                                        </p:tgtEl>
                                        <p:attrNameLst>
                                          <p:attrName>style.visibility</p:attrName>
                                        </p:attrNameLst>
                                      </p:cBhvr>
                                      <p:to>
                                        <p:strVal val="visible"/>
                                      </p:to>
                                    </p:set>
                                    <p:animEffect transition="in" filter="fade">
                                      <p:cBhvr>
                                        <p:cTn id="11" dur="1000"/>
                                        <p:tgtEl>
                                          <p:spTgt spid="80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088"/>
                                        </p:tgtEl>
                                        <p:attrNameLst>
                                          <p:attrName>style.visibility</p:attrName>
                                        </p:attrNameLst>
                                      </p:cBhvr>
                                      <p:to>
                                        <p:strVal val="visible"/>
                                      </p:to>
                                    </p:set>
                                    <p:animEffect transition="in" filter="fade">
                                      <p:cBhvr>
                                        <p:cTn id="16" dur="500"/>
                                        <p:tgtEl>
                                          <p:spTgt spid="8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094"/>
        <p:cNvGrpSpPr/>
        <p:nvPr/>
      </p:nvGrpSpPr>
      <p:grpSpPr>
        <a:xfrm>
          <a:off x="0" y="0"/>
          <a:ext cx="0" cy="0"/>
          <a:chOff x="0" y="0"/>
          <a:chExt cx="0" cy="0"/>
        </a:xfrm>
      </p:grpSpPr>
      <p:sp>
        <p:nvSpPr>
          <p:cNvPr id="8095" name="Google Shape;8095;p124"/>
          <p:cNvSpPr txBox="1">
            <a:spLocks noGrp="1"/>
          </p:cNvSpPr>
          <p:nvPr>
            <p:ph type="body" idx="1"/>
          </p:nvPr>
        </p:nvSpPr>
        <p:spPr>
          <a:xfrm>
            <a:off x="718945" y="5640403"/>
            <a:ext cx="5781368" cy="736333"/>
          </a:xfrm>
          <a:prstGeom prst="rect">
            <a:avLst/>
          </a:prstGeom>
          <a:noFill/>
          <a:ln>
            <a:noFill/>
          </a:ln>
        </p:spPr>
        <p:txBody>
          <a:bodyPr spcFirstLastPara="1" wrap="square" lIns="91425" tIns="45700" rIns="91425" bIns="45700" anchor="t" anchorCtr="0">
            <a:normAutofit/>
          </a:bodyPr>
          <a:lstStyle/>
          <a:p>
            <a:pPr marL="408305" lvl="0" indent="-278130" algn="l" rtl="0">
              <a:lnSpc>
                <a:spcPct val="90000"/>
              </a:lnSpc>
              <a:spcBef>
                <a:spcPts val="0"/>
              </a:spcBef>
              <a:spcAft>
                <a:spcPts val="0"/>
              </a:spcAft>
              <a:buSzPts val="3000"/>
              <a:buChar char="▪"/>
            </a:pPr>
            <a:r>
              <a:rPr lang="en-US" sz="3000"/>
              <a:t>TCP ECN, ATM, DECbit protocols</a:t>
            </a:r>
            <a:endParaRPr sz="3500"/>
          </a:p>
        </p:txBody>
      </p:sp>
      <p:sp>
        <p:nvSpPr>
          <p:cNvPr id="8096" name="Google Shape;8096;p12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Approaches towards congestion control</a:t>
            </a:r>
            <a:endParaRPr sz="5400"/>
          </a:p>
        </p:txBody>
      </p:sp>
      <p:sp>
        <p:nvSpPr>
          <p:cNvPr id="8097" name="Google Shape;8097;p124"/>
          <p:cNvSpPr/>
          <p:nvPr/>
        </p:nvSpPr>
        <p:spPr>
          <a:xfrm>
            <a:off x="7675918" y="3459066"/>
            <a:ext cx="2848871" cy="1480906"/>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98" name="Google Shape;8098;p124"/>
          <p:cNvSpPr/>
          <p:nvPr/>
        </p:nvSpPr>
        <p:spPr>
          <a:xfrm>
            <a:off x="8314293" y="3762231"/>
            <a:ext cx="543096" cy="295229"/>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99" name="Google Shape;8099;p124"/>
          <p:cNvSpPr/>
          <p:nvPr/>
        </p:nvSpPr>
        <p:spPr>
          <a:xfrm>
            <a:off x="9356021" y="3755882"/>
            <a:ext cx="504984" cy="307927"/>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00" name="Google Shape;8100;p124"/>
          <p:cNvSpPr/>
          <p:nvPr/>
        </p:nvSpPr>
        <p:spPr>
          <a:xfrm>
            <a:off x="8290473" y="4147933"/>
            <a:ext cx="481164" cy="238088"/>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01" name="Google Shape;8101;p124"/>
          <p:cNvSpPr/>
          <p:nvPr/>
        </p:nvSpPr>
        <p:spPr>
          <a:xfrm>
            <a:off x="9238509" y="4124124"/>
            <a:ext cx="628848" cy="247611"/>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02" name="Google Shape;8102;p124"/>
          <p:cNvSpPr/>
          <p:nvPr/>
        </p:nvSpPr>
        <p:spPr>
          <a:xfrm>
            <a:off x="9905469" y="4178091"/>
            <a:ext cx="206440" cy="50792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03" name="Google Shape;8103;p124"/>
          <p:cNvSpPr/>
          <p:nvPr/>
        </p:nvSpPr>
        <p:spPr>
          <a:xfrm>
            <a:off x="8670005" y="4711407"/>
            <a:ext cx="736832" cy="74601"/>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04" name="Google Shape;8104;p124"/>
          <p:cNvSpPr/>
          <p:nvPr/>
        </p:nvSpPr>
        <p:spPr>
          <a:xfrm>
            <a:off x="8133261" y="4171742"/>
            <a:ext cx="193736" cy="425383"/>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105" name="Google Shape;8105;p124"/>
          <p:cNvGrpSpPr/>
          <p:nvPr/>
        </p:nvGrpSpPr>
        <p:grpSpPr>
          <a:xfrm>
            <a:off x="9719734" y="3946352"/>
            <a:ext cx="578032" cy="285706"/>
            <a:chOff x="7493876" y="2774731"/>
            <a:chExt cx="1481958" cy="894622"/>
          </a:xfrm>
        </p:grpSpPr>
        <p:sp>
          <p:nvSpPr>
            <p:cNvPr id="8106" name="Google Shape;8106;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07" name="Google Shape;8107;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108" name="Google Shape;8108;p124"/>
            <p:cNvGrpSpPr/>
            <p:nvPr/>
          </p:nvGrpSpPr>
          <p:grpSpPr>
            <a:xfrm>
              <a:off x="7713663" y="2848339"/>
              <a:ext cx="1042107" cy="425543"/>
              <a:chOff x="7786941" y="2884917"/>
              <a:chExt cx="897649" cy="353919"/>
            </a:xfrm>
          </p:grpSpPr>
          <p:sp>
            <p:nvSpPr>
              <p:cNvPr id="8109" name="Google Shape;8109;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10" name="Google Shape;8110;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11" name="Google Shape;8111;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12" name="Google Shape;8112;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113" name="Google Shape;8113;p124"/>
          <p:cNvGrpSpPr/>
          <p:nvPr/>
        </p:nvGrpSpPr>
        <p:grpSpPr>
          <a:xfrm>
            <a:off x="9351606" y="4600112"/>
            <a:ext cx="578032" cy="285706"/>
            <a:chOff x="7493876" y="2774731"/>
            <a:chExt cx="1481958" cy="894622"/>
          </a:xfrm>
        </p:grpSpPr>
        <p:sp>
          <p:nvSpPr>
            <p:cNvPr id="8114" name="Google Shape;8114;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15" name="Google Shape;8115;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116" name="Google Shape;8116;p124"/>
            <p:cNvGrpSpPr/>
            <p:nvPr/>
          </p:nvGrpSpPr>
          <p:grpSpPr>
            <a:xfrm>
              <a:off x="7713663" y="2848339"/>
              <a:ext cx="1042107" cy="425543"/>
              <a:chOff x="7786941" y="2884917"/>
              <a:chExt cx="897649" cy="353919"/>
            </a:xfrm>
          </p:grpSpPr>
          <p:sp>
            <p:nvSpPr>
              <p:cNvPr id="8117" name="Google Shape;8117;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18" name="Google Shape;8118;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19" name="Google Shape;8119;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20" name="Google Shape;8120;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121" name="Google Shape;8121;p124"/>
          <p:cNvGrpSpPr/>
          <p:nvPr/>
        </p:nvGrpSpPr>
        <p:grpSpPr>
          <a:xfrm>
            <a:off x="8195132" y="4551443"/>
            <a:ext cx="578032" cy="285706"/>
            <a:chOff x="7493876" y="2774731"/>
            <a:chExt cx="1481958" cy="894622"/>
          </a:xfrm>
        </p:grpSpPr>
        <p:sp>
          <p:nvSpPr>
            <p:cNvPr id="8122" name="Google Shape;8122;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23" name="Google Shape;8123;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124" name="Google Shape;8124;p124"/>
            <p:cNvGrpSpPr/>
            <p:nvPr/>
          </p:nvGrpSpPr>
          <p:grpSpPr>
            <a:xfrm>
              <a:off x="7713663" y="2848339"/>
              <a:ext cx="1042107" cy="425543"/>
              <a:chOff x="7786941" y="2884917"/>
              <a:chExt cx="897649" cy="353919"/>
            </a:xfrm>
          </p:grpSpPr>
          <p:sp>
            <p:nvSpPr>
              <p:cNvPr id="8125" name="Google Shape;8125;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26" name="Google Shape;8126;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27" name="Google Shape;8127;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28" name="Google Shape;8128;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129" name="Google Shape;8129;p124"/>
          <p:cNvGrpSpPr/>
          <p:nvPr/>
        </p:nvGrpSpPr>
        <p:grpSpPr>
          <a:xfrm>
            <a:off x="8800632" y="3636044"/>
            <a:ext cx="578032" cy="285706"/>
            <a:chOff x="7493876" y="2774731"/>
            <a:chExt cx="1481958" cy="894622"/>
          </a:xfrm>
        </p:grpSpPr>
        <p:sp>
          <p:nvSpPr>
            <p:cNvPr id="8130" name="Google Shape;8130;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31" name="Google Shape;8131;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132" name="Google Shape;8132;p124"/>
            <p:cNvGrpSpPr/>
            <p:nvPr/>
          </p:nvGrpSpPr>
          <p:grpSpPr>
            <a:xfrm>
              <a:off x="7713663" y="2848339"/>
              <a:ext cx="1042107" cy="425543"/>
              <a:chOff x="7786941" y="2884917"/>
              <a:chExt cx="897649" cy="353919"/>
            </a:xfrm>
          </p:grpSpPr>
          <p:sp>
            <p:nvSpPr>
              <p:cNvPr id="8133" name="Google Shape;8133;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34" name="Google Shape;8134;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35" name="Google Shape;8135;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36" name="Google Shape;8136;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137" name="Google Shape;8137;p124"/>
          <p:cNvGrpSpPr/>
          <p:nvPr/>
        </p:nvGrpSpPr>
        <p:grpSpPr>
          <a:xfrm>
            <a:off x="8711293" y="4233883"/>
            <a:ext cx="578032" cy="285706"/>
            <a:chOff x="7493876" y="2774731"/>
            <a:chExt cx="1481958" cy="894622"/>
          </a:xfrm>
        </p:grpSpPr>
        <p:sp>
          <p:nvSpPr>
            <p:cNvPr id="8138" name="Google Shape;8138;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39" name="Google Shape;8139;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140" name="Google Shape;8140;p124"/>
            <p:cNvGrpSpPr/>
            <p:nvPr/>
          </p:nvGrpSpPr>
          <p:grpSpPr>
            <a:xfrm>
              <a:off x="7713663" y="2848339"/>
              <a:ext cx="1042107" cy="425543"/>
              <a:chOff x="7786941" y="2884917"/>
              <a:chExt cx="897649" cy="353919"/>
            </a:xfrm>
          </p:grpSpPr>
          <p:sp>
            <p:nvSpPr>
              <p:cNvPr id="8141" name="Google Shape;8141;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42" name="Google Shape;8142;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43" name="Google Shape;8143;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44" name="Google Shape;8144;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145" name="Google Shape;8145;p124"/>
          <p:cNvGrpSpPr/>
          <p:nvPr/>
        </p:nvGrpSpPr>
        <p:grpSpPr>
          <a:xfrm>
            <a:off x="7764614" y="3944180"/>
            <a:ext cx="578032" cy="285706"/>
            <a:chOff x="7493876" y="2774731"/>
            <a:chExt cx="1481958" cy="894622"/>
          </a:xfrm>
        </p:grpSpPr>
        <p:sp>
          <p:nvSpPr>
            <p:cNvPr id="8146" name="Google Shape;8146;p12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47" name="Google Shape;8147;p12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148" name="Google Shape;8148;p124"/>
            <p:cNvGrpSpPr/>
            <p:nvPr/>
          </p:nvGrpSpPr>
          <p:grpSpPr>
            <a:xfrm>
              <a:off x="7713663" y="2848339"/>
              <a:ext cx="1042107" cy="425543"/>
              <a:chOff x="7786941" y="2884917"/>
              <a:chExt cx="897649" cy="353919"/>
            </a:xfrm>
          </p:grpSpPr>
          <p:sp>
            <p:nvSpPr>
              <p:cNvPr id="8149" name="Google Shape;8149;p12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50" name="Google Shape;8150;p12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51" name="Google Shape;8151;p12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52" name="Google Shape;8152;p12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8153" name="Google Shape;8153;p124"/>
          <p:cNvSpPr/>
          <p:nvPr/>
        </p:nvSpPr>
        <p:spPr>
          <a:xfrm>
            <a:off x="11178866" y="2363683"/>
            <a:ext cx="250825" cy="12128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154" name="Google Shape;8154;p124"/>
          <p:cNvGrpSpPr/>
          <p:nvPr/>
        </p:nvGrpSpPr>
        <p:grpSpPr>
          <a:xfrm>
            <a:off x="11355079" y="3260620"/>
            <a:ext cx="231775" cy="441325"/>
            <a:chOff x="4140" y="429"/>
            <a:chExt cx="1425" cy="2396"/>
          </a:xfrm>
        </p:grpSpPr>
        <p:sp>
          <p:nvSpPr>
            <p:cNvPr id="8155" name="Google Shape;8155;p12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56" name="Google Shape;8156;p124"/>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57" name="Google Shape;8157;p12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58" name="Google Shape;8158;p12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59" name="Google Shape;8159;p124"/>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160" name="Google Shape;8160;p124"/>
            <p:cNvGrpSpPr/>
            <p:nvPr/>
          </p:nvGrpSpPr>
          <p:grpSpPr>
            <a:xfrm>
              <a:off x="4745" y="670"/>
              <a:ext cx="586" cy="146"/>
              <a:chOff x="609" y="2570"/>
              <a:chExt cx="731" cy="140"/>
            </a:xfrm>
          </p:grpSpPr>
          <p:sp>
            <p:nvSpPr>
              <p:cNvPr id="8161" name="Google Shape;8161;p124"/>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62" name="Google Shape;8162;p124"/>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163" name="Google Shape;8163;p124"/>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164" name="Google Shape;8164;p124"/>
            <p:cNvGrpSpPr/>
            <p:nvPr/>
          </p:nvGrpSpPr>
          <p:grpSpPr>
            <a:xfrm>
              <a:off x="4745" y="998"/>
              <a:ext cx="586" cy="129"/>
              <a:chOff x="612" y="2572"/>
              <a:chExt cx="731" cy="134"/>
            </a:xfrm>
          </p:grpSpPr>
          <p:sp>
            <p:nvSpPr>
              <p:cNvPr id="8165" name="Google Shape;8165;p124"/>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66" name="Google Shape;8166;p124"/>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167" name="Google Shape;8167;p124"/>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68" name="Google Shape;8168;p124"/>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169" name="Google Shape;8169;p124"/>
            <p:cNvGrpSpPr/>
            <p:nvPr/>
          </p:nvGrpSpPr>
          <p:grpSpPr>
            <a:xfrm>
              <a:off x="4735" y="1627"/>
              <a:ext cx="586" cy="215"/>
              <a:chOff x="614" y="2568"/>
              <a:chExt cx="730" cy="198"/>
            </a:xfrm>
          </p:grpSpPr>
          <p:sp>
            <p:nvSpPr>
              <p:cNvPr id="8170" name="Google Shape;8170;p124"/>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71" name="Google Shape;8171;p124"/>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172" name="Google Shape;8172;p12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173" name="Google Shape;8173;p124"/>
            <p:cNvGrpSpPr/>
            <p:nvPr/>
          </p:nvGrpSpPr>
          <p:grpSpPr>
            <a:xfrm>
              <a:off x="4735" y="1325"/>
              <a:ext cx="586" cy="138"/>
              <a:chOff x="609" y="2566"/>
              <a:chExt cx="730" cy="138"/>
            </a:xfrm>
          </p:grpSpPr>
          <p:sp>
            <p:nvSpPr>
              <p:cNvPr id="8174" name="Google Shape;8174;p124"/>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75" name="Google Shape;8175;p124"/>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176" name="Google Shape;8176;p124"/>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77" name="Google Shape;8177;p12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78" name="Google Shape;8178;p12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79" name="Google Shape;8179;p124"/>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80" name="Google Shape;8180;p12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81" name="Google Shape;8181;p124"/>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82" name="Google Shape;8182;p124"/>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83" name="Google Shape;8183;p124"/>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84" name="Google Shape;8184;p124"/>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8185" name="Google Shape;8185;p124"/>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186" name="Google Shape;8186;p124"/>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187" name="Google Shape;8187;p124"/>
          <p:cNvSpPr/>
          <p:nvPr/>
        </p:nvSpPr>
        <p:spPr>
          <a:xfrm flipH="1">
            <a:off x="6810066" y="2305050"/>
            <a:ext cx="250825" cy="120173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188" name="Google Shape;8188;p124"/>
          <p:cNvGrpSpPr/>
          <p:nvPr/>
        </p:nvGrpSpPr>
        <p:grpSpPr>
          <a:xfrm>
            <a:off x="6405254" y="3243263"/>
            <a:ext cx="525462" cy="434975"/>
            <a:chOff x="-44" y="1473"/>
            <a:chExt cx="981" cy="1105"/>
          </a:xfrm>
        </p:grpSpPr>
        <p:pic>
          <p:nvPicPr>
            <p:cNvPr id="8189" name="Google Shape;8189;p12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190" name="Google Shape;8190;p12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191" name="Google Shape;8191;p124"/>
          <p:cNvGrpSpPr/>
          <p:nvPr/>
        </p:nvGrpSpPr>
        <p:grpSpPr>
          <a:xfrm>
            <a:off x="7045286" y="2362077"/>
            <a:ext cx="717868" cy="1154474"/>
            <a:chOff x="7664720" y="2799688"/>
            <a:chExt cx="717868" cy="1154474"/>
          </a:xfrm>
        </p:grpSpPr>
        <p:sp>
          <p:nvSpPr>
            <p:cNvPr id="8192" name="Google Shape;8192;p124"/>
            <p:cNvSpPr/>
            <p:nvPr/>
          </p:nvSpPr>
          <p:spPr>
            <a:xfrm>
              <a:off x="7671781" y="2799688"/>
              <a:ext cx="702570" cy="1154474"/>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A3">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8193" name="Google Shape;8193;p124"/>
            <p:cNvCxnSpPr/>
            <p:nvPr/>
          </p:nvCxnSpPr>
          <p:spPr>
            <a:xfrm>
              <a:off x="7664720" y="3029172"/>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194" name="Google Shape;8194;p124"/>
            <p:cNvCxnSpPr/>
            <p:nvPr/>
          </p:nvCxnSpPr>
          <p:spPr>
            <a:xfrm>
              <a:off x="7668839" y="3266304"/>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195" name="Google Shape;8195;p124"/>
            <p:cNvCxnSpPr/>
            <p:nvPr/>
          </p:nvCxnSpPr>
          <p:spPr>
            <a:xfrm>
              <a:off x="7680018" y="3499906"/>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196" name="Google Shape;8196;p124"/>
            <p:cNvCxnSpPr/>
            <p:nvPr/>
          </p:nvCxnSpPr>
          <p:spPr>
            <a:xfrm>
              <a:off x="7670015" y="3726448"/>
              <a:ext cx="702570" cy="0"/>
            </a:xfrm>
            <a:prstGeom prst="straightConnector1">
              <a:avLst/>
            </a:prstGeom>
            <a:noFill/>
            <a:ln w="19050" cap="flat" cmpd="sng">
              <a:solidFill>
                <a:schemeClr val="dk1"/>
              </a:solidFill>
              <a:prstDash val="solid"/>
              <a:miter lim="800000"/>
              <a:headEnd type="none" w="sm" len="sm"/>
              <a:tailEnd type="none" w="sm" len="sm"/>
            </a:ln>
          </p:spPr>
        </p:cxnSp>
      </p:grpSp>
      <p:grpSp>
        <p:nvGrpSpPr>
          <p:cNvPr id="8197" name="Google Shape;8197;p124"/>
          <p:cNvGrpSpPr/>
          <p:nvPr/>
        </p:nvGrpSpPr>
        <p:grpSpPr>
          <a:xfrm>
            <a:off x="10476914" y="2368655"/>
            <a:ext cx="717868" cy="1154474"/>
            <a:chOff x="7664720" y="2795550"/>
            <a:chExt cx="717868" cy="1154474"/>
          </a:xfrm>
        </p:grpSpPr>
        <p:sp>
          <p:nvSpPr>
            <p:cNvPr id="8198" name="Google Shape;8198;p124"/>
            <p:cNvSpPr/>
            <p:nvPr/>
          </p:nvSpPr>
          <p:spPr>
            <a:xfrm>
              <a:off x="7671781" y="2795550"/>
              <a:ext cx="702570" cy="1154474"/>
            </a:xfrm>
            <a:prstGeom prst="rect">
              <a:avLst/>
            </a:prstGeom>
            <a:solidFill>
              <a:schemeClr val="lt1"/>
            </a:solidFill>
            <a:ln w="19050" cap="flat" cmpd="sng">
              <a:solidFill>
                <a:schemeClr val="dk1"/>
              </a:solidFill>
              <a:prstDash val="solid"/>
              <a:miter lim="800000"/>
              <a:headEnd type="none" w="sm" len="sm"/>
              <a:tailEnd type="none" w="sm" len="sm"/>
            </a:ln>
            <a:effectLst>
              <a:outerShdw blurRad="50800" dist="38100" dir="2700000" algn="tl" rotWithShape="0">
                <a:srgbClr val="0000A3">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8199" name="Google Shape;8199;p124"/>
            <p:cNvCxnSpPr/>
            <p:nvPr/>
          </p:nvCxnSpPr>
          <p:spPr>
            <a:xfrm>
              <a:off x="7664720" y="3029172"/>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200" name="Google Shape;8200;p124"/>
            <p:cNvCxnSpPr/>
            <p:nvPr/>
          </p:nvCxnSpPr>
          <p:spPr>
            <a:xfrm>
              <a:off x="7668839" y="3266304"/>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201" name="Google Shape;8201;p124"/>
            <p:cNvCxnSpPr/>
            <p:nvPr/>
          </p:nvCxnSpPr>
          <p:spPr>
            <a:xfrm>
              <a:off x="7680018" y="3499906"/>
              <a:ext cx="702570" cy="0"/>
            </a:xfrm>
            <a:prstGeom prst="straightConnector1">
              <a:avLst/>
            </a:prstGeom>
            <a:noFill/>
            <a:ln w="19050" cap="flat" cmpd="sng">
              <a:solidFill>
                <a:schemeClr val="dk1"/>
              </a:solidFill>
              <a:prstDash val="solid"/>
              <a:miter lim="800000"/>
              <a:headEnd type="none" w="sm" len="sm"/>
              <a:tailEnd type="none" w="sm" len="sm"/>
            </a:ln>
          </p:spPr>
        </p:cxnSp>
        <p:cxnSp>
          <p:nvCxnSpPr>
            <p:cNvPr id="8202" name="Google Shape;8202;p124"/>
            <p:cNvCxnSpPr/>
            <p:nvPr/>
          </p:nvCxnSpPr>
          <p:spPr>
            <a:xfrm>
              <a:off x="7670015" y="3726448"/>
              <a:ext cx="702570" cy="0"/>
            </a:xfrm>
            <a:prstGeom prst="straightConnector1">
              <a:avLst/>
            </a:prstGeom>
            <a:noFill/>
            <a:ln w="19050" cap="flat" cmpd="sng">
              <a:solidFill>
                <a:schemeClr val="dk1"/>
              </a:solidFill>
              <a:prstDash val="solid"/>
              <a:miter lim="800000"/>
              <a:headEnd type="none" w="sm" len="sm"/>
              <a:tailEnd type="none" w="sm" len="sm"/>
            </a:ln>
          </p:spPr>
        </p:cxnSp>
      </p:grpSp>
      <p:grpSp>
        <p:nvGrpSpPr>
          <p:cNvPr id="8203" name="Google Shape;8203;p124"/>
          <p:cNvGrpSpPr/>
          <p:nvPr/>
        </p:nvGrpSpPr>
        <p:grpSpPr>
          <a:xfrm>
            <a:off x="8867832" y="4245561"/>
            <a:ext cx="456701" cy="226548"/>
            <a:chOff x="6859123" y="5156933"/>
            <a:chExt cx="456701" cy="226548"/>
          </a:xfrm>
        </p:grpSpPr>
        <p:sp>
          <p:nvSpPr>
            <p:cNvPr id="8204" name="Google Shape;8204;p124"/>
            <p:cNvSpPr/>
            <p:nvPr/>
          </p:nvSpPr>
          <p:spPr>
            <a:xfrm>
              <a:off x="6859123" y="5156933"/>
              <a:ext cx="456701" cy="226548"/>
            </a:xfrm>
            <a:prstGeom prst="rect">
              <a:avLst/>
            </a:prstGeom>
            <a:solidFill>
              <a:srgbClr val="F989B2"/>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8205" name="Google Shape;8205;p124"/>
            <p:cNvCxnSpPr/>
            <p:nvPr/>
          </p:nvCxnSpPr>
          <p:spPr>
            <a:xfrm rot="10800000">
              <a:off x="7249115"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06" name="Google Shape;8206;p124"/>
            <p:cNvCxnSpPr/>
            <p:nvPr/>
          </p:nvCxnSpPr>
          <p:spPr>
            <a:xfrm rot="10800000">
              <a:off x="7197800"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07" name="Google Shape;8207;p124"/>
            <p:cNvCxnSpPr/>
            <p:nvPr/>
          </p:nvCxnSpPr>
          <p:spPr>
            <a:xfrm rot="10800000">
              <a:off x="7146485"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08" name="Google Shape;8208;p124"/>
            <p:cNvCxnSpPr/>
            <p:nvPr/>
          </p:nvCxnSpPr>
          <p:spPr>
            <a:xfrm rot="10800000">
              <a:off x="7095171"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09" name="Google Shape;8209;p124"/>
            <p:cNvCxnSpPr/>
            <p:nvPr/>
          </p:nvCxnSpPr>
          <p:spPr>
            <a:xfrm rot="10800000">
              <a:off x="7043856"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10" name="Google Shape;8210;p124"/>
            <p:cNvCxnSpPr/>
            <p:nvPr/>
          </p:nvCxnSpPr>
          <p:spPr>
            <a:xfrm rot="10800000">
              <a:off x="6992541" y="5189971"/>
              <a:ext cx="0" cy="155752"/>
            </a:xfrm>
            <a:prstGeom prst="straightConnector1">
              <a:avLst/>
            </a:prstGeom>
            <a:noFill/>
            <a:ln w="12700" cap="flat" cmpd="sng">
              <a:solidFill>
                <a:srgbClr val="FF0000"/>
              </a:solidFill>
              <a:prstDash val="solid"/>
              <a:miter lim="800000"/>
              <a:headEnd type="none" w="sm" len="sm"/>
              <a:tailEnd type="none" w="sm" len="sm"/>
            </a:ln>
          </p:spPr>
        </p:cxnSp>
        <p:cxnSp>
          <p:nvCxnSpPr>
            <p:cNvPr id="8211" name="Google Shape;8211;p124"/>
            <p:cNvCxnSpPr/>
            <p:nvPr/>
          </p:nvCxnSpPr>
          <p:spPr>
            <a:xfrm rot="10800000">
              <a:off x="6941227" y="5189971"/>
              <a:ext cx="0" cy="155752"/>
            </a:xfrm>
            <a:prstGeom prst="straightConnector1">
              <a:avLst/>
            </a:prstGeom>
            <a:noFill/>
            <a:ln w="12700" cap="flat" cmpd="sng">
              <a:solidFill>
                <a:srgbClr val="FF0000"/>
              </a:solidFill>
              <a:prstDash val="solid"/>
              <a:miter lim="800000"/>
              <a:headEnd type="none" w="sm" len="sm"/>
              <a:tailEnd type="none" w="sm" len="sm"/>
            </a:ln>
          </p:spPr>
        </p:cxnSp>
      </p:grpSp>
      <p:grpSp>
        <p:nvGrpSpPr>
          <p:cNvPr id="8212" name="Google Shape;8212;p124"/>
          <p:cNvGrpSpPr/>
          <p:nvPr/>
        </p:nvGrpSpPr>
        <p:grpSpPr>
          <a:xfrm>
            <a:off x="7552398" y="2762175"/>
            <a:ext cx="3061681" cy="1433307"/>
            <a:chOff x="7552398" y="2762175"/>
            <a:chExt cx="3061681" cy="1433307"/>
          </a:xfrm>
        </p:grpSpPr>
        <p:sp>
          <p:nvSpPr>
            <p:cNvPr id="8213" name="Google Shape;8213;p124"/>
            <p:cNvSpPr/>
            <p:nvPr/>
          </p:nvSpPr>
          <p:spPr>
            <a:xfrm flipH="1">
              <a:off x="9104671" y="2771139"/>
              <a:ext cx="1509408" cy="1424343"/>
            </a:xfrm>
            <a:custGeom>
              <a:avLst/>
              <a:gdLst/>
              <a:ahLst/>
              <a:cxnLst/>
              <a:rect l="l" t="t" r="r" b="b"/>
              <a:pathLst>
                <a:path w="1509408" h="1378340" extrusionOk="0">
                  <a:moveTo>
                    <a:pt x="1509408" y="1378340"/>
                  </a:moveTo>
                  <a:cubicBezTo>
                    <a:pt x="1268229" y="509348"/>
                    <a:pt x="882368" y="54174"/>
                    <a:pt x="0" y="0"/>
                  </a:cubicBezTo>
                </a:path>
              </a:pathLst>
            </a:cu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14" name="Google Shape;8214;p124"/>
            <p:cNvSpPr/>
            <p:nvPr/>
          </p:nvSpPr>
          <p:spPr>
            <a:xfrm>
              <a:off x="7552398" y="2762175"/>
              <a:ext cx="1509408" cy="1424343"/>
            </a:xfrm>
            <a:custGeom>
              <a:avLst/>
              <a:gdLst/>
              <a:ahLst/>
              <a:cxnLst/>
              <a:rect l="l" t="t" r="r" b="b"/>
              <a:pathLst>
                <a:path w="1509408" h="1378340" extrusionOk="0">
                  <a:moveTo>
                    <a:pt x="1509408" y="1378340"/>
                  </a:moveTo>
                  <a:cubicBezTo>
                    <a:pt x="1268229" y="509348"/>
                    <a:pt x="882368" y="54174"/>
                    <a:pt x="0" y="0"/>
                  </a:cubicBezTo>
                </a:path>
              </a:pathLst>
            </a:cu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215" name="Google Shape;8215;p124"/>
          <p:cNvGrpSpPr/>
          <p:nvPr/>
        </p:nvGrpSpPr>
        <p:grpSpPr>
          <a:xfrm>
            <a:off x="7428575" y="2677315"/>
            <a:ext cx="3355719" cy="1705017"/>
            <a:chOff x="7428575" y="2677315"/>
            <a:chExt cx="3355719" cy="1705017"/>
          </a:xfrm>
        </p:grpSpPr>
        <p:sp>
          <p:nvSpPr>
            <p:cNvPr id="8216" name="Google Shape;8216;p124"/>
            <p:cNvSpPr/>
            <p:nvPr/>
          </p:nvSpPr>
          <p:spPr>
            <a:xfrm>
              <a:off x="9335149" y="2701273"/>
              <a:ext cx="1406838" cy="1681059"/>
            </a:xfrm>
            <a:custGeom>
              <a:avLst/>
              <a:gdLst/>
              <a:ahLst/>
              <a:cxnLst/>
              <a:rect l="l" t="t" r="r" b="b"/>
              <a:pathLst>
                <a:path w="1541303" h="1681059" extrusionOk="0">
                  <a:moveTo>
                    <a:pt x="0" y="1681059"/>
                  </a:moveTo>
                  <a:lnTo>
                    <a:pt x="539056" y="1465436"/>
                  </a:lnTo>
                  <a:lnTo>
                    <a:pt x="1541303" y="1445471"/>
                  </a:lnTo>
                  <a:lnTo>
                    <a:pt x="1525331" y="0"/>
                  </a:lnTo>
                </a:path>
              </a:pathLst>
            </a:custGeom>
            <a:noFill/>
            <a:ln w="44450" cap="flat" cmpd="sng">
              <a:solidFill>
                <a:srgbClr val="2E75B5"/>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17" name="Google Shape;8217;p124"/>
            <p:cNvSpPr/>
            <p:nvPr/>
          </p:nvSpPr>
          <p:spPr>
            <a:xfrm>
              <a:off x="7473006" y="2677315"/>
              <a:ext cx="1446868" cy="1701024"/>
            </a:xfrm>
            <a:custGeom>
              <a:avLst/>
              <a:gdLst/>
              <a:ahLst/>
              <a:cxnLst/>
              <a:rect l="l" t="t" r="r" b="b"/>
              <a:pathLst>
                <a:path w="1549289" h="1701024" extrusionOk="0">
                  <a:moveTo>
                    <a:pt x="0" y="0"/>
                  </a:moveTo>
                  <a:lnTo>
                    <a:pt x="7986" y="1481408"/>
                  </a:lnTo>
                  <a:lnTo>
                    <a:pt x="1030198" y="1485401"/>
                  </a:lnTo>
                  <a:lnTo>
                    <a:pt x="1549289" y="1701024"/>
                  </a:lnTo>
                </a:path>
              </a:pathLst>
            </a:custGeom>
            <a:noFill/>
            <a:ln w="38100" cap="flat" cmpd="sng">
              <a:solidFill>
                <a:srgbClr val="2E75B5"/>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18" name="Google Shape;8218;p124"/>
            <p:cNvSpPr txBox="1"/>
            <p:nvPr/>
          </p:nvSpPr>
          <p:spPr>
            <a:xfrm>
              <a:off x="10184578" y="3556614"/>
              <a:ext cx="5997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75B5"/>
                </a:buClr>
                <a:buSzPts val="1800"/>
                <a:buFont typeface="Calibri" panose="020F0502020204030204"/>
                <a:buNone/>
              </a:pPr>
              <a:r>
                <a:rPr lang="en-US" sz="1800" b="0" i="0" u="none" strike="noStrike" cap="none">
                  <a:solidFill>
                    <a:srgbClr val="2E75B5"/>
                  </a:solidFill>
                  <a:latin typeface="Calibri" panose="020F0502020204030204"/>
                  <a:ea typeface="Calibri" panose="020F0502020204030204"/>
                  <a:cs typeface="Calibri" panose="020F0502020204030204"/>
                  <a:sym typeface="Calibri" panose="020F0502020204030204"/>
                </a:rPr>
                <a:t>data</a:t>
              </a:r>
              <a:endParaRPr lang="en-US" sz="1800" b="0" i="0" u="none" strike="noStrike" cap="none">
                <a:solidFill>
                  <a:srgbClr val="2E75B5"/>
                </a:solidFill>
                <a:latin typeface="Calibri" panose="020F0502020204030204"/>
                <a:ea typeface="Calibri" panose="020F0502020204030204"/>
                <a:cs typeface="Calibri" panose="020F0502020204030204"/>
                <a:sym typeface="Calibri" panose="020F0502020204030204"/>
              </a:endParaRPr>
            </a:p>
          </p:txBody>
        </p:sp>
        <p:sp>
          <p:nvSpPr>
            <p:cNvPr id="8219" name="Google Shape;8219;p124"/>
            <p:cNvSpPr txBox="1"/>
            <p:nvPr/>
          </p:nvSpPr>
          <p:spPr>
            <a:xfrm>
              <a:off x="7428575" y="3517694"/>
              <a:ext cx="5997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75B5"/>
                </a:buClr>
                <a:buSzPts val="1800"/>
                <a:buFont typeface="Calibri" panose="020F0502020204030204"/>
                <a:buNone/>
              </a:pPr>
              <a:r>
                <a:rPr lang="en-US" sz="1800" b="0" i="0" u="none" strike="noStrike" cap="none">
                  <a:solidFill>
                    <a:srgbClr val="2E75B5"/>
                  </a:solidFill>
                  <a:latin typeface="Calibri" panose="020F0502020204030204"/>
                  <a:ea typeface="Calibri" panose="020F0502020204030204"/>
                  <a:cs typeface="Calibri" panose="020F0502020204030204"/>
                  <a:sym typeface="Calibri" panose="020F0502020204030204"/>
                </a:rPr>
                <a:t>data</a:t>
              </a:r>
              <a:endParaRPr lang="en-US" sz="1800" b="0" i="0" u="none" strike="noStrike" cap="none">
                <a:solidFill>
                  <a:srgbClr val="2E75B5"/>
                </a:solidFill>
                <a:latin typeface="Calibri" panose="020F0502020204030204"/>
                <a:ea typeface="Calibri" panose="020F0502020204030204"/>
                <a:cs typeface="Calibri" panose="020F0502020204030204"/>
                <a:sym typeface="Calibri" panose="020F0502020204030204"/>
              </a:endParaRPr>
            </a:p>
          </p:txBody>
        </p:sp>
      </p:grpSp>
      <p:grpSp>
        <p:nvGrpSpPr>
          <p:cNvPr id="8220" name="Google Shape;8220;p124"/>
          <p:cNvGrpSpPr/>
          <p:nvPr/>
        </p:nvGrpSpPr>
        <p:grpSpPr>
          <a:xfrm>
            <a:off x="6799618" y="2691243"/>
            <a:ext cx="4657206" cy="1827509"/>
            <a:chOff x="6799618" y="2691243"/>
            <a:chExt cx="4657206" cy="1827509"/>
          </a:xfrm>
        </p:grpSpPr>
        <p:sp>
          <p:nvSpPr>
            <p:cNvPr id="8221" name="Google Shape;8221;p124"/>
            <p:cNvSpPr/>
            <p:nvPr/>
          </p:nvSpPr>
          <p:spPr>
            <a:xfrm>
              <a:off x="7353946" y="2691243"/>
              <a:ext cx="3498244" cy="1827509"/>
            </a:xfrm>
            <a:custGeom>
              <a:avLst/>
              <a:gdLst/>
              <a:ahLst/>
              <a:cxnLst/>
              <a:rect l="l" t="t" r="r" b="b"/>
              <a:pathLst>
                <a:path w="3832605" h="1827509" extrusionOk="0">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22" name="Google Shape;8222;p124"/>
            <p:cNvSpPr txBox="1"/>
            <p:nvPr/>
          </p:nvSpPr>
          <p:spPr>
            <a:xfrm>
              <a:off x="6799618" y="3650736"/>
              <a:ext cx="6474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Calibri" panose="020F0502020204030204"/>
                <a:buNone/>
              </a:pPr>
              <a:r>
                <a:rPr lang="en-US" sz="1800" b="0" i="0" u="none" strike="noStrike" cap="none">
                  <a:solidFill>
                    <a:srgbClr val="00B050"/>
                  </a:solidFill>
                  <a:latin typeface="Calibri" panose="020F0502020204030204"/>
                  <a:ea typeface="Calibri" panose="020F0502020204030204"/>
                  <a:cs typeface="Calibri" panose="020F0502020204030204"/>
                  <a:sym typeface="Calibri" panose="020F0502020204030204"/>
                </a:rPr>
                <a:t>ACKs</a:t>
              </a:r>
              <a:endParaRPr lang="en-US" sz="1800" b="0" i="0" u="none" strike="noStrike" cap="none">
                <a:solidFill>
                  <a:srgbClr val="00B050"/>
                </a:solidFill>
                <a:latin typeface="Calibri" panose="020F0502020204030204"/>
                <a:ea typeface="Calibri" panose="020F0502020204030204"/>
                <a:cs typeface="Calibri" panose="020F0502020204030204"/>
                <a:sym typeface="Calibri" panose="020F0502020204030204"/>
              </a:endParaRPr>
            </a:p>
          </p:txBody>
        </p:sp>
        <p:sp>
          <p:nvSpPr>
            <p:cNvPr id="8223" name="Google Shape;8223;p124"/>
            <p:cNvSpPr txBox="1"/>
            <p:nvPr/>
          </p:nvSpPr>
          <p:spPr>
            <a:xfrm>
              <a:off x="10809403" y="3772400"/>
              <a:ext cx="6474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Calibri" panose="020F0502020204030204"/>
                <a:buNone/>
              </a:pPr>
              <a:r>
                <a:rPr lang="en-US" sz="1800" b="0" i="0" u="none" strike="noStrike" cap="none">
                  <a:solidFill>
                    <a:srgbClr val="00B050"/>
                  </a:solidFill>
                  <a:latin typeface="Calibri" panose="020F0502020204030204"/>
                  <a:ea typeface="Calibri" panose="020F0502020204030204"/>
                  <a:cs typeface="Calibri" panose="020F0502020204030204"/>
                  <a:sym typeface="Calibri" panose="020F0502020204030204"/>
                </a:rPr>
                <a:t>ACKs</a:t>
              </a:r>
              <a:endParaRPr lang="en-US" sz="1800" b="0" i="0" u="none" strike="noStrike" cap="none">
                <a:solidFill>
                  <a:srgbClr val="00B050"/>
                </a:solidFill>
                <a:latin typeface="Calibri" panose="020F0502020204030204"/>
                <a:ea typeface="Calibri" panose="020F0502020204030204"/>
                <a:cs typeface="Calibri" panose="020F0502020204030204"/>
                <a:sym typeface="Calibri" panose="020F0502020204030204"/>
              </a:endParaRPr>
            </a:p>
          </p:txBody>
        </p:sp>
      </p:grpSp>
      <p:sp>
        <p:nvSpPr>
          <p:cNvPr id="8224" name="Google Shape;8224;p124"/>
          <p:cNvSpPr txBox="1"/>
          <p:nvPr/>
        </p:nvSpPr>
        <p:spPr>
          <a:xfrm>
            <a:off x="8061221" y="2622756"/>
            <a:ext cx="209551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600"/>
              <a:buFont typeface="Calibri" panose="020F0502020204030204"/>
              <a:buNone/>
            </a:pPr>
            <a:r>
              <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rPr>
              <a:t>explicit congestion info</a:t>
            </a:r>
            <a:endPar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sp>
        <p:nvSpPr>
          <p:cNvPr id="8225" name="Google Shape;8225;p124"/>
          <p:cNvSpPr txBox="1"/>
          <p:nvPr/>
        </p:nvSpPr>
        <p:spPr>
          <a:xfrm>
            <a:off x="698090" y="1818967"/>
            <a:ext cx="5781368" cy="3821437"/>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500"/>
              <a:buFont typeface="Noto Sans Symbols"/>
              <a:buNone/>
            </a:pPr>
            <a:r>
              <a:rPr lang="en-US" sz="3500" b="0" i="0" u="none" strike="noStrike" cap="none">
                <a:solidFill>
                  <a:srgbClr val="C00000"/>
                </a:solidFill>
                <a:latin typeface="Calibri" panose="020F0502020204030204"/>
                <a:ea typeface="Calibri" panose="020F0502020204030204"/>
                <a:cs typeface="Calibri" panose="020F0502020204030204"/>
                <a:sym typeface="Calibri" panose="020F0502020204030204"/>
              </a:rPr>
              <a:t>Network-assisted congestion control:</a:t>
            </a:r>
            <a:endParaRPr lang="en-US" sz="35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08305" marR="0" lvl="0" indent="-278130" algn="l" rtl="0">
              <a:lnSpc>
                <a:spcPct val="90000"/>
              </a:lnSpc>
              <a:spcBef>
                <a:spcPts val="1000"/>
              </a:spcBef>
              <a:spcAft>
                <a:spcPts val="0"/>
              </a:spcAft>
              <a:buClr>
                <a:srgbClr val="0000A3"/>
              </a:buClr>
              <a:buSzPts val="3000"/>
              <a:buFont typeface="Noto Sans Symbols"/>
              <a:buChar char="▪"/>
            </a:pPr>
            <a:r>
              <a:rPr lang="en-US" sz="3000" b="0" i="0" u="none" strike="noStrike" cap="none">
                <a:solidFill>
                  <a:srgbClr val="000000"/>
                </a:solidFill>
                <a:latin typeface="Calibri" panose="020F0502020204030204"/>
                <a:ea typeface="Calibri" panose="020F0502020204030204"/>
                <a:cs typeface="Calibri" panose="020F0502020204030204"/>
                <a:sym typeface="Calibri" panose="020F0502020204030204"/>
              </a:rPr>
              <a:t>routers provide </a:t>
            </a:r>
            <a:r>
              <a:rPr lang="en-US" sz="3000" b="0" i="1" u="none" strike="noStrike" cap="none">
                <a:solidFill>
                  <a:srgbClr val="C00000"/>
                </a:solidFill>
                <a:latin typeface="Calibri" panose="020F0502020204030204"/>
                <a:ea typeface="Calibri" panose="020F0502020204030204"/>
                <a:cs typeface="Calibri" panose="020F0502020204030204"/>
                <a:sym typeface="Calibri" panose="020F0502020204030204"/>
              </a:rPr>
              <a:t>direct</a:t>
            </a:r>
            <a:r>
              <a:rPr lang="en-US" sz="3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feedback to sending/receiving hosts with flows passing through congested router</a:t>
            </a:r>
            <a:endParaRPr lang="en-US" sz="3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8305" marR="0" lvl="0" indent="-278130" algn="l" rtl="0">
              <a:lnSpc>
                <a:spcPct val="90000"/>
              </a:lnSpc>
              <a:spcBef>
                <a:spcPts val="1000"/>
              </a:spcBef>
              <a:spcAft>
                <a:spcPts val="0"/>
              </a:spcAft>
              <a:buClr>
                <a:srgbClr val="0000A3"/>
              </a:buClr>
              <a:buSzPts val="3000"/>
              <a:buFont typeface="Noto Sans Symbols"/>
              <a:buChar char="▪"/>
            </a:pPr>
            <a:r>
              <a:rPr lang="en-US" sz="3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may indicate congestion level or explicitly set sending rate</a:t>
            </a:r>
            <a:endParaRPr lang="en-US" sz="3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26" name="Google Shape;8226;p12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15"/>
                                        </p:tgtEl>
                                        <p:attrNameLst>
                                          <p:attrName>style.visibility</p:attrName>
                                        </p:attrNameLst>
                                      </p:cBhvr>
                                      <p:to>
                                        <p:strVal val="visible"/>
                                      </p:to>
                                    </p:set>
                                    <p:animEffect transition="in" filter="fade">
                                      <p:cBhvr>
                                        <p:cTn id="7" dur="1000"/>
                                        <p:tgtEl>
                                          <p:spTgt spid="82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220"/>
                                        </p:tgtEl>
                                        <p:attrNameLst>
                                          <p:attrName>style.visibility</p:attrName>
                                        </p:attrNameLst>
                                      </p:cBhvr>
                                      <p:to>
                                        <p:strVal val="visible"/>
                                      </p:to>
                                    </p:set>
                                    <p:animEffect transition="in" filter="fade">
                                      <p:cBhvr>
                                        <p:cTn id="11" dur="1000"/>
                                        <p:tgtEl>
                                          <p:spTgt spid="82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212"/>
                                        </p:tgtEl>
                                        <p:attrNameLst>
                                          <p:attrName>style.visibility</p:attrName>
                                        </p:attrNameLst>
                                      </p:cBhvr>
                                      <p:to>
                                        <p:strVal val="visible"/>
                                      </p:to>
                                    </p:set>
                                    <p:animEffect transition="in" filter="fade">
                                      <p:cBhvr>
                                        <p:cTn id="16" dur="500"/>
                                        <p:tgtEl>
                                          <p:spTgt spid="82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224"/>
                                        </p:tgtEl>
                                        <p:attrNameLst>
                                          <p:attrName>style.visibility</p:attrName>
                                        </p:attrNameLst>
                                      </p:cBhvr>
                                      <p:to>
                                        <p:strVal val="visible"/>
                                      </p:to>
                                    </p:set>
                                    <p:animEffect transition="in" filter="fade">
                                      <p:cBhvr>
                                        <p:cTn id="20" dur="500"/>
                                        <p:tgtEl>
                                          <p:spTgt spid="82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095">
                                            <p:txEl>
                                              <p:pRg st="0" end="0"/>
                                            </p:txEl>
                                          </p:spTgt>
                                        </p:tgtEl>
                                        <p:attrNameLst>
                                          <p:attrName>style.visibility</p:attrName>
                                        </p:attrNameLst>
                                      </p:cBhvr>
                                      <p:to>
                                        <p:strVal val="visible"/>
                                      </p:to>
                                    </p:set>
                                    <p:animEffect transition="in" filter="fade">
                                      <p:cBhvr>
                                        <p:cTn id="25" dur="500"/>
                                        <p:tgtEl>
                                          <p:spTgt spid="80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grpSp>
        <p:nvGrpSpPr>
          <p:cNvPr id="1428" name="Google Shape;1428;p17"/>
          <p:cNvGrpSpPr/>
          <p:nvPr/>
        </p:nvGrpSpPr>
        <p:grpSpPr>
          <a:xfrm>
            <a:off x="141514" y="827314"/>
            <a:ext cx="11908971" cy="4739615"/>
            <a:chOff x="2511281" y="3262667"/>
            <a:chExt cx="7770812" cy="3121540"/>
          </a:xfrm>
        </p:grpSpPr>
        <p:sp>
          <p:nvSpPr>
            <p:cNvPr id="1429" name="Google Shape;1429;p17"/>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30" name="Google Shape;1430;p17"/>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31" name="Google Shape;1431;p17"/>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32" name="Google Shape;1432;p17"/>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433" name="Google Shape;1433;p17"/>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434" name="Google Shape;1434;p17"/>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435" name="Google Shape;1435;p17"/>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36" name="Google Shape;1436;p17"/>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37" name="Google Shape;1437;p17"/>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438" name="Google Shape;1438;p17"/>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439" name="Google Shape;1439;p17"/>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440" name="Google Shape;1440;p17"/>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41" name="Google Shape;1441;p17"/>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42" name="Google Shape;1442;p17"/>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443" name="Google Shape;1443;p17"/>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444" name="Google Shape;1444;p17"/>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445" name="Google Shape;1445;p17"/>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446" name="Google Shape;1446;p17"/>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447" name="Google Shape;1447;p17"/>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48" name="Google Shape;1448;p17"/>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49" name="Google Shape;1449;p17"/>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50" name="Google Shape;1450;p17"/>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51" name="Google Shape;1451;p17"/>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52" name="Google Shape;1452;p17"/>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53" name="Google Shape;1453;p17"/>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54" name="Google Shape;1454;p17"/>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55" name="Google Shape;1455;p17"/>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456" name="Google Shape;1456;p17"/>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457" name="Google Shape;1457;p17"/>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458" name="Google Shape;1458;p17"/>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459" name="Google Shape;1459;p17"/>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460" name="Google Shape;1460;p17"/>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61" name="Google Shape;1461;p17"/>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62" name="Google Shape;1462;p17"/>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63" name="Google Shape;1463;p17"/>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464" name="Google Shape;1464;p17"/>
            <p:cNvGrpSpPr/>
            <p:nvPr/>
          </p:nvGrpSpPr>
          <p:grpSpPr>
            <a:xfrm>
              <a:off x="2511281" y="5555532"/>
              <a:ext cx="800100" cy="828675"/>
              <a:chOff x="-44" y="1473"/>
              <a:chExt cx="981" cy="1105"/>
            </a:xfrm>
          </p:grpSpPr>
          <p:pic>
            <p:nvPicPr>
              <p:cNvPr id="1465" name="Google Shape;1465;p1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466" name="Google Shape;1466;p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467" name="Google Shape;1467;p17"/>
            <p:cNvGrpSpPr/>
            <p:nvPr/>
          </p:nvGrpSpPr>
          <p:grpSpPr>
            <a:xfrm flipH="1">
              <a:off x="9493106" y="5469807"/>
              <a:ext cx="788987" cy="782637"/>
              <a:chOff x="-44" y="1473"/>
              <a:chExt cx="981" cy="1105"/>
            </a:xfrm>
          </p:grpSpPr>
          <p:pic>
            <p:nvPicPr>
              <p:cNvPr id="1468" name="Google Shape;1468;p1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469" name="Google Shape;1469;p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470" name="Google Shape;1470;p17"/>
            <p:cNvGrpSpPr/>
            <p:nvPr/>
          </p:nvGrpSpPr>
          <p:grpSpPr>
            <a:xfrm>
              <a:off x="5083031" y="5055469"/>
              <a:ext cx="358775" cy="704850"/>
              <a:chOff x="4140" y="429"/>
              <a:chExt cx="1425" cy="2396"/>
            </a:xfrm>
          </p:grpSpPr>
          <p:sp>
            <p:nvSpPr>
              <p:cNvPr id="1471" name="Google Shape;1471;p1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72" name="Google Shape;1472;p17"/>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73" name="Google Shape;1473;p1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74" name="Google Shape;1474;p1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75" name="Google Shape;1475;p17"/>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476" name="Google Shape;1476;p17"/>
              <p:cNvGrpSpPr/>
              <p:nvPr/>
            </p:nvGrpSpPr>
            <p:grpSpPr>
              <a:xfrm>
                <a:off x="4751" y="667"/>
                <a:ext cx="580" cy="146"/>
                <a:chOff x="617" y="2567"/>
                <a:chExt cx="724" cy="140"/>
              </a:xfrm>
            </p:grpSpPr>
            <p:sp>
              <p:nvSpPr>
                <p:cNvPr id="1477" name="Google Shape;1477;p17"/>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78" name="Google Shape;1478;p17"/>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479" name="Google Shape;1479;p17"/>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480" name="Google Shape;1480;p17"/>
              <p:cNvGrpSpPr/>
              <p:nvPr/>
            </p:nvGrpSpPr>
            <p:grpSpPr>
              <a:xfrm>
                <a:off x="4745" y="996"/>
                <a:ext cx="580" cy="156"/>
                <a:chOff x="612" y="2570"/>
                <a:chExt cx="724" cy="162"/>
              </a:xfrm>
            </p:grpSpPr>
            <p:sp>
              <p:nvSpPr>
                <p:cNvPr id="1481" name="Google Shape;1481;p17"/>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82" name="Google Shape;1482;p17"/>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483" name="Google Shape;1483;p17"/>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84" name="Google Shape;1484;p17"/>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485" name="Google Shape;1485;p17"/>
              <p:cNvGrpSpPr/>
              <p:nvPr/>
            </p:nvGrpSpPr>
            <p:grpSpPr>
              <a:xfrm>
                <a:off x="4733" y="1627"/>
                <a:ext cx="586" cy="151"/>
                <a:chOff x="611" y="2568"/>
                <a:chExt cx="730" cy="139"/>
              </a:xfrm>
            </p:grpSpPr>
            <p:sp>
              <p:nvSpPr>
                <p:cNvPr id="1486" name="Google Shape;1486;p17"/>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87" name="Google Shape;1487;p17"/>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488" name="Google Shape;1488;p1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489" name="Google Shape;1489;p17"/>
              <p:cNvGrpSpPr/>
              <p:nvPr/>
            </p:nvGrpSpPr>
            <p:grpSpPr>
              <a:xfrm>
                <a:off x="4739" y="1325"/>
                <a:ext cx="580" cy="140"/>
                <a:chOff x="614" y="2566"/>
                <a:chExt cx="723" cy="140"/>
              </a:xfrm>
            </p:grpSpPr>
            <p:sp>
              <p:nvSpPr>
                <p:cNvPr id="1490" name="Google Shape;1490;p17"/>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91" name="Google Shape;1491;p17"/>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492" name="Google Shape;1492;p17"/>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93" name="Google Shape;1493;p1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94" name="Google Shape;1494;p1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95" name="Google Shape;1495;p17"/>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96" name="Google Shape;1496;p1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97" name="Google Shape;1497;p17"/>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98" name="Google Shape;1498;p17"/>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499" name="Google Shape;1499;p17"/>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00" name="Google Shape;1500;p17"/>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1501" name="Google Shape;1501;p17"/>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02" name="Google Shape;1502;p17"/>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pic>
          <p:nvPicPr>
            <p:cNvPr id="1503" name="Google Shape;1503;p17" descr="Image result for firefox logo"/>
            <p:cNvPicPr preferRelativeResize="0"/>
            <p:nvPr/>
          </p:nvPicPr>
          <p:blipFill rotWithShape="1">
            <a:blip r:embed="rId2"/>
            <a:srcRect/>
            <a:stretch>
              <a:fillRect/>
            </a:stretch>
          </p:blipFill>
          <p:spPr>
            <a:xfrm>
              <a:off x="4326336" y="4363319"/>
              <a:ext cx="387318" cy="362674"/>
            </a:xfrm>
            <a:prstGeom prst="rect">
              <a:avLst/>
            </a:prstGeom>
            <a:noFill/>
            <a:ln>
              <a:noFill/>
            </a:ln>
          </p:spPr>
        </p:pic>
        <p:sp>
          <p:nvSpPr>
            <p:cNvPr id="1504" name="Google Shape;1504;p17"/>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server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505" name="Google Shape;1505;p17" descr="Image result for apache web server logo"/>
            <p:cNvPicPr preferRelativeResize="0"/>
            <p:nvPr/>
          </p:nvPicPr>
          <p:blipFill rotWithShape="1">
            <a:blip r:embed="rId3"/>
            <a:srcRect/>
            <a:stretch>
              <a:fillRect/>
            </a:stretch>
          </p:blipFill>
          <p:spPr>
            <a:xfrm>
              <a:off x="5649399" y="3712220"/>
              <a:ext cx="1425575" cy="629170"/>
            </a:xfrm>
            <a:prstGeom prst="rect">
              <a:avLst/>
            </a:prstGeom>
            <a:noFill/>
            <a:ln>
              <a:noFill/>
            </a:ln>
          </p:spPr>
        </p:pic>
        <p:pic>
          <p:nvPicPr>
            <p:cNvPr id="1506" name="Google Shape;1506;p17" descr="Image result for firefox logo"/>
            <p:cNvPicPr preferRelativeResize="0"/>
            <p:nvPr/>
          </p:nvPicPr>
          <p:blipFill rotWithShape="1">
            <a:blip r:embed="rId2"/>
            <a:srcRect/>
            <a:stretch>
              <a:fillRect/>
            </a:stretch>
          </p:blipFill>
          <p:spPr>
            <a:xfrm>
              <a:off x="8557699" y="4326644"/>
              <a:ext cx="387318" cy="362674"/>
            </a:xfrm>
            <a:prstGeom prst="rect">
              <a:avLst/>
            </a:prstGeom>
            <a:noFill/>
            <a:ln>
              <a:noFill/>
            </a:ln>
          </p:spPr>
        </p:pic>
        <p:pic>
          <p:nvPicPr>
            <p:cNvPr id="1507" name="Google Shape;1507;p17" descr="Image result for skype logo"/>
            <p:cNvPicPr preferRelativeResize="0"/>
            <p:nvPr/>
          </p:nvPicPr>
          <p:blipFill rotWithShape="1">
            <a:blip r:embed="rId4"/>
            <a:srcRect/>
            <a:stretch>
              <a:fillRect/>
            </a:stretch>
          </p:blipFill>
          <p:spPr>
            <a:xfrm>
              <a:off x="3374515" y="4091654"/>
              <a:ext cx="387318" cy="392958"/>
            </a:xfrm>
            <a:prstGeom prst="rect">
              <a:avLst/>
            </a:prstGeom>
            <a:noFill/>
            <a:ln>
              <a:noFill/>
            </a:ln>
          </p:spPr>
        </p:pic>
        <p:sp>
          <p:nvSpPr>
            <p:cNvPr id="1508" name="Google Shape;1508;p17"/>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509" name="Google Shape;1509;p17" descr="Image result for netflix logo png"/>
            <p:cNvPicPr preferRelativeResize="0"/>
            <p:nvPr/>
          </p:nvPicPr>
          <p:blipFill rotWithShape="1">
            <a:blip r:embed="rId5"/>
            <a:srcRect/>
            <a:stretch>
              <a:fillRect/>
            </a:stretch>
          </p:blipFill>
          <p:spPr>
            <a:xfrm>
              <a:off x="3632599" y="4424842"/>
              <a:ext cx="691469" cy="388951"/>
            </a:xfrm>
            <a:prstGeom prst="rect">
              <a:avLst/>
            </a:prstGeom>
            <a:noFill/>
            <a:ln>
              <a:noFill/>
            </a:ln>
          </p:spPr>
        </p:pic>
      </p:grpSp>
      <p:sp>
        <p:nvSpPr>
          <p:cNvPr id="1510" name="Google Shape;1510;p17"/>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1" name="Google Shape;1511;p17"/>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512" name="Google Shape;1512;p17"/>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513" name="Google Shape;1513;p17"/>
          <p:cNvGrpSpPr/>
          <p:nvPr/>
        </p:nvGrpSpPr>
        <p:grpSpPr>
          <a:xfrm>
            <a:off x="5528837" y="2685375"/>
            <a:ext cx="1404036" cy="384588"/>
            <a:chOff x="8597346" y="692270"/>
            <a:chExt cx="1404036" cy="384588"/>
          </a:xfrm>
        </p:grpSpPr>
        <p:sp>
          <p:nvSpPr>
            <p:cNvPr id="1514" name="Google Shape;1514;p17"/>
            <p:cNvSpPr/>
            <p:nvPr/>
          </p:nvSpPr>
          <p:spPr>
            <a:xfrm>
              <a:off x="8597936" y="756182"/>
              <a:ext cx="1403446"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5" name="Google Shape;1515;p17"/>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6" name="Google Shape;1516;p17"/>
            <p:cNvSpPr txBox="1"/>
            <p:nvPr/>
          </p:nvSpPr>
          <p:spPr>
            <a:xfrm>
              <a:off x="8597346" y="692270"/>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517" name="Google Shape;1517;p17"/>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18" name="Google Shape;1518;p17"/>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1519" name="Google Shape;1519;p17"/>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520" name="Google Shape;1520;p17"/>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521" name="Google Shape;1521;p17"/>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22" name="Google Shape;1522;p1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31"/>
        <p:cNvGrpSpPr/>
        <p:nvPr/>
      </p:nvGrpSpPr>
      <p:grpSpPr>
        <a:xfrm>
          <a:off x="0" y="0"/>
          <a:ext cx="0" cy="0"/>
          <a:chOff x="0" y="0"/>
          <a:chExt cx="0" cy="0"/>
        </a:xfrm>
      </p:grpSpPr>
      <p:sp>
        <p:nvSpPr>
          <p:cNvPr id="8232" name="Google Shape;8232;p125"/>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Chapter 3: roadmap</a:t>
            </a:r>
            <a:endParaRPr lang="en-US"/>
          </a:p>
        </p:txBody>
      </p:sp>
      <p:sp>
        <p:nvSpPr>
          <p:cNvPr id="8233" name="Google Shape;8233;p125"/>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lang="en-US" sz="3200">
              <a:solidFill>
                <a:srgbClr val="BFBFBF"/>
              </a:solidFill>
            </a:endParaRPr>
          </a:p>
          <a:p>
            <a:pPr marL="403225" lvl="0" indent="-285750" algn="l" rtl="0">
              <a:lnSpc>
                <a:spcPct val="90000"/>
              </a:lnSpc>
              <a:spcBef>
                <a:spcPts val="800"/>
              </a:spcBef>
              <a:spcAft>
                <a:spcPts val="0"/>
              </a:spcAft>
              <a:buSzPts val="3200"/>
              <a:buChar char="▪"/>
            </a:pPr>
            <a:r>
              <a:rPr lang="en-US" sz="3200"/>
              <a:t>TCP congestion control</a:t>
            </a:r>
            <a:endParaRPr lang="en-US" sz="3200"/>
          </a:p>
          <a:p>
            <a:pPr marL="403225" lvl="0" indent="-285750" algn="l" rtl="0">
              <a:lnSpc>
                <a:spcPct val="90000"/>
              </a:lnSpc>
              <a:spcBef>
                <a:spcPts val="800"/>
              </a:spcBef>
              <a:spcAft>
                <a:spcPts val="0"/>
              </a:spcAft>
              <a:buSzPts val="3200"/>
              <a:buChar char="▪"/>
            </a:pPr>
            <a:r>
              <a:rPr lang="en-US" sz="3200">
                <a:solidFill>
                  <a:srgbClr val="BFBFBF"/>
                </a:solidFill>
              </a:rPr>
              <a:t>Evolution of transport-layer functionality</a:t>
            </a:r>
            <a:endParaRPr sz="3200"/>
          </a:p>
          <a:p>
            <a:pPr marL="352425" lvl="0" indent="-222250" algn="l" rtl="0">
              <a:lnSpc>
                <a:spcPct val="90000"/>
              </a:lnSpc>
              <a:spcBef>
                <a:spcPts val="1000"/>
              </a:spcBef>
              <a:spcAft>
                <a:spcPts val="0"/>
              </a:spcAft>
              <a:buSzPts val="2400"/>
              <a:buFont typeface="Noto Sans Symbols"/>
              <a:buNone/>
            </a:pPr>
            <a:endParaRPr sz="2400"/>
          </a:p>
        </p:txBody>
      </p:sp>
      <p:sp>
        <p:nvSpPr>
          <p:cNvPr id="8234" name="Google Shape;8234;p12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8235" name="Google Shape;8235;p125"/>
          <p:cNvPicPr preferRelativeResize="0"/>
          <p:nvPr/>
        </p:nvPicPr>
        <p:blipFill rotWithShape="1">
          <a:blip r:embed="rId1"/>
          <a:srcRect/>
          <a:stretch>
            <a:fillRect/>
          </a:stretch>
        </p:blipFill>
        <p:spPr>
          <a:xfrm>
            <a:off x="7774329" y="1293471"/>
            <a:ext cx="3657600" cy="27432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240"/>
        <p:cNvGrpSpPr/>
        <p:nvPr/>
      </p:nvGrpSpPr>
      <p:grpSpPr>
        <a:xfrm>
          <a:off x="0" y="0"/>
          <a:ext cx="0" cy="0"/>
          <a:chOff x="0" y="0"/>
          <a:chExt cx="0" cy="0"/>
        </a:xfrm>
      </p:grpSpPr>
      <p:sp>
        <p:nvSpPr>
          <p:cNvPr id="8241" name="Google Shape;8241;p126"/>
          <p:cNvSpPr txBox="1">
            <a:spLocks noGrp="1"/>
          </p:cNvSpPr>
          <p:nvPr>
            <p:ph type="title"/>
          </p:nvPr>
        </p:nvSpPr>
        <p:spPr>
          <a:xfrm>
            <a:off x="811390" y="2581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congestion control: AIMD</a:t>
            </a:r>
            <a:endParaRPr sz="4400" b="0"/>
          </a:p>
        </p:txBody>
      </p:sp>
      <p:sp>
        <p:nvSpPr>
          <p:cNvPr id="8242" name="Google Shape;8242;p126"/>
          <p:cNvSpPr/>
          <p:nvPr/>
        </p:nvSpPr>
        <p:spPr>
          <a:xfrm>
            <a:off x="901700" y="1168400"/>
            <a:ext cx="10274300" cy="1447800"/>
          </a:xfrm>
          <a:prstGeom prst="rect">
            <a:avLst/>
          </a:prstGeom>
          <a:noFill/>
          <a:ln>
            <a:noFill/>
          </a:ln>
        </p:spPr>
        <p:txBody>
          <a:bodyPr spcFirstLastPara="1" wrap="square" lIns="91425" tIns="45700" rIns="91425" bIns="45700" anchor="t" anchorCtr="0">
            <a:noAutofit/>
          </a:bodyPr>
          <a:lstStyle/>
          <a:p>
            <a:pPr marL="292100" marR="0" lvl="0" indent="-292100" algn="l" rtl="0">
              <a:lnSpc>
                <a:spcPct val="85000"/>
              </a:lnSpc>
              <a:spcBef>
                <a:spcPts val="0"/>
              </a:spcBef>
              <a:spcAft>
                <a:spcPts val="0"/>
              </a:spcAft>
              <a:buClr>
                <a:srgbClr val="000099"/>
              </a:buClr>
              <a:buSzPts val="2800"/>
              <a:buFont typeface="Noto Sans Symbols"/>
              <a:buChar char="▪"/>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approach: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senders can</a:t>
            </a:r>
            <a:r>
              <a:rPr lang="en-US" sz="2800" b="0" i="1" u="none" strike="noStrike" cap="none">
                <a:solidFill>
                  <a:srgbClr val="FF0000"/>
                </a:solidFill>
                <a:latin typeface="Calibri" panose="020F0502020204030204"/>
                <a:ea typeface="Calibri" panose="020F0502020204030204"/>
                <a:cs typeface="Calibri" panose="020F0502020204030204"/>
                <a:sym typeface="Calibri" panose="020F0502020204030204"/>
              </a:rPr>
              <a: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increase sending rate until packet loss (congestion) occurs, then decrease sending rate on loss event</a:t>
            </a: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8243" name="Google Shape;8243;p126"/>
          <p:cNvSpPr txBox="1"/>
          <p:nvPr/>
        </p:nvSpPr>
        <p:spPr>
          <a:xfrm>
            <a:off x="8688708" y="4380805"/>
            <a:ext cx="2769156" cy="150810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13A3"/>
              </a:buClr>
              <a:buSzPts val="3600"/>
              <a:buFont typeface="Calibri" panose="020F0502020204030204"/>
              <a:buNone/>
            </a:pPr>
            <a:r>
              <a:rPr lang="en-US" sz="3600" b="1" i="0" u="none" strike="noStrike" cap="none">
                <a:solidFill>
                  <a:srgbClr val="0013A3"/>
                </a:solidFill>
                <a:latin typeface="Calibri" panose="020F0502020204030204"/>
                <a:ea typeface="Calibri" panose="020F0502020204030204"/>
                <a:cs typeface="Calibri" panose="020F0502020204030204"/>
                <a:sym typeface="Calibri" panose="020F0502020204030204"/>
              </a:rPr>
              <a:t>AIMD</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sawtooth</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r"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behavior: </a:t>
            </a:r>
            <a:r>
              <a:rPr lang="en-US" sz="2800" b="0" i="1" u="none" strike="noStrike" cap="none">
                <a:solidFill>
                  <a:srgbClr val="0013A3"/>
                </a:solidFill>
                <a:latin typeface="Calibri" panose="020F0502020204030204"/>
                <a:ea typeface="Calibri" panose="020F0502020204030204"/>
                <a:cs typeface="Calibri" panose="020F0502020204030204"/>
                <a:sym typeface="Calibri" panose="020F0502020204030204"/>
              </a:rPr>
              <a:t>probing</a:t>
            </a:r>
            <a:endParaRPr lang="en-US" sz="2800" b="0" i="1" u="none" strike="noStrike" cap="none">
              <a:solidFill>
                <a:srgbClr val="0013A3"/>
              </a:solidFill>
              <a:latin typeface="Calibri" panose="020F0502020204030204"/>
              <a:ea typeface="Calibri" panose="020F0502020204030204"/>
              <a:cs typeface="Calibri" panose="020F0502020204030204"/>
              <a:sym typeface="Calibri" panose="020F0502020204030204"/>
            </a:endParaRPr>
          </a:p>
          <a:p>
            <a:pPr marL="0" marR="0" lvl="0" indent="0" algn="r"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for bandwidth</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44" name="Google Shape;8244;p126"/>
          <p:cNvSpPr/>
          <p:nvPr/>
        </p:nvSpPr>
        <p:spPr>
          <a:xfrm>
            <a:off x="4717339" y="3774454"/>
            <a:ext cx="6858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8245" name="Google Shape;8245;p126"/>
          <p:cNvCxnSpPr/>
          <p:nvPr/>
        </p:nvCxnSpPr>
        <p:spPr>
          <a:xfrm rot="10800000" flipH="1">
            <a:off x="3898189" y="5196854"/>
            <a:ext cx="169863" cy="169862"/>
          </a:xfrm>
          <a:prstGeom prst="straightConnector1">
            <a:avLst/>
          </a:prstGeom>
          <a:noFill/>
          <a:ln w="38100" cap="flat" cmpd="sng">
            <a:solidFill>
              <a:schemeClr val="dk1"/>
            </a:solidFill>
            <a:prstDash val="solid"/>
            <a:round/>
            <a:headEnd type="none" w="med" len="med"/>
            <a:tailEnd type="none" w="med" len="med"/>
          </a:ln>
        </p:spPr>
      </p:cxnSp>
      <p:cxnSp>
        <p:nvCxnSpPr>
          <p:cNvPr id="8246" name="Google Shape;8246;p126"/>
          <p:cNvCxnSpPr/>
          <p:nvPr/>
        </p:nvCxnSpPr>
        <p:spPr>
          <a:xfrm>
            <a:off x="4079164" y="5185741"/>
            <a:ext cx="0" cy="642938"/>
          </a:xfrm>
          <a:prstGeom prst="straightConnector1">
            <a:avLst/>
          </a:prstGeom>
          <a:noFill/>
          <a:ln w="38100" cap="flat" cmpd="sng">
            <a:solidFill>
              <a:schemeClr val="dk1"/>
            </a:solidFill>
            <a:prstDash val="solid"/>
            <a:round/>
            <a:headEnd type="none" w="med" len="med"/>
            <a:tailEnd type="none" w="med" len="med"/>
          </a:ln>
        </p:spPr>
      </p:cxnSp>
      <p:cxnSp>
        <p:nvCxnSpPr>
          <p:cNvPr id="8247" name="Google Shape;8247;p126"/>
          <p:cNvCxnSpPr/>
          <p:nvPr/>
        </p:nvCxnSpPr>
        <p:spPr>
          <a:xfrm rot="10800000" flipH="1">
            <a:off x="4068052" y="4869829"/>
            <a:ext cx="982662" cy="981075"/>
          </a:xfrm>
          <a:prstGeom prst="straightConnector1">
            <a:avLst/>
          </a:prstGeom>
          <a:noFill/>
          <a:ln w="38100" cap="flat" cmpd="sng">
            <a:solidFill>
              <a:schemeClr val="dk1"/>
            </a:solidFill>
            <a:prstDash val="solid"/>
            <a:round/>
            <a:headEnd type="none" w="med" len="med"/>
            <a:tailEnd type="none" w="med" len="med"/>
          </a:ln>
        </p:spPr>
      </p:cxnSp>
      <p:cxnSp>
        <p:nvCxnSpPr>
          <p:cNvPr id="8248" name="Google Shape;8248;p126"/>
          <p:cNvCxnSpPr/>
          <p:nvPr/>
        </p:nvCxnSpPr>
        <p:spPr>
          <a:xfrm>
            <a:off x="5039602" y="4871416"/>
            <a:ext cx="0" cy="801688"/>
          </a:xfrm>
          <a:prstGeom prst="straightConnector1">
            <a:avLst/>
          </a:prstGeom>
          <a:noFill/>
          <a:ln w="38100" cap="flat" cmpd="sng">
            <a:solidFill>
              <a:schemeClr val="dk1"/>
            </a:solidFill>
            <a:prstDash val="solid"/>
            <a:round/>
            <a:headEnd type="none" w="med" len="med"/>
            <a:tailEnd type="none" w="med" len="med"/>
          </a:ln>
        </p:spPr>
      </p:cxnSp>
      <p:cxnSp>
        <p:nvCxnSpPr>
          <p:cNvPr id="8249" name="Google Shape;8249;p126"/>
          <p:cNvCxnSpPr/>
          <p:nvPr/>
        </p:nvCxnSpPr>
        <p:spPr>
          <a:xfrm rot="10800000" flipH="1">
            <a:off x="5031664" y="5168279"/>
            <a:ext cx="525463" cy="523875"/>
          </a:xfrm>
          <a:prstGeom prst="straightConnector1">
            <a:avLst/>
          </a:prstGeom>
          <a:noFill/>
          <a:ln w="38100" cap="flat" cmpd="sng">
            <a:solidFill>
              <a:schemeClr val="dk1"/>
            </a:solidFill>
            <a:prstDash val="solid"/>
            <a:round/>
            <a:headEnd type="none" w="med" len="med"/>
            <a:tailEnd type="none" w="med" len="med"/>
          </a:ln>
        </p:spPr>
      </p:cxnSp>
      <p:cxnSp>
        <p:nvCxnSpPr>
          <p:cNvPr id="8250" name="Google Shape;8250;p126"/>
          <p:cNvCxnSpPr/>
          <p:nvPr/>
        </p:nvCxnSpPr>
        <p:spPr>
          <a:xfrm>
            <a:off x="5557127" y="5163516"/>
            <a:ext cx="0" cy="688975"/>
          </a:xfrm>
          <a:prstGeom prst="straightConnector1">
            <a:avLst/>
          </a:prstGeom>
          <a:noFill/>
          <a:ln w="38100" cap="flat" cmpd="sng">
            <a:solidFill>
              <a:schemeClr val="dk1"/>
            </a:solidFill>
            <a:prstDash val="solid"/>
            <a:round/>
            <a:headEnd type="none" w="med" len="med"/>
            <a:tailEnd type="none" w="med" len="med"/>
          </a:ln>
        </p:spPr>
      </p:cxnSp>
      <p:cxnSp>
        <p:nvCxnSpPr>
          <p:cNvPr id="8251" name="Google Shape;8251;p126"/>
          <p:cNvCxnSpPr/>
          <p:nvPr/>
        </p:nvCxnSpPr>
        <p:spPr>
          <a:xfrm rot="10800000" flipH="1">
            <a:off x="5568240" y="4849191"/>
            <a:ext cx="969963" cy="981075"/>
          </a:xfrm>
          <a:prstGeom prst="straightConnector1">
            <a:avLst/>
          </a:prstGeom>
          <a:noFill/>
          <a:ln w="38100" cap="flat" cmpd="sng">
            <a:solidFill>
              <a:schemeClr val="dk1"/>
            </a:solidFill>
            <a:prstDash val="solid"/>
            <a:round/>
            <a:headEnd type="none" w="med" len="med"/>
            <a:tailEnd type="none" w="med" len="med"/>
          </a:ln>
        </p:spPr>
      </p:cxnSp>
      <p:cxnSp>
        <p:nvCxnSpPr>
          <p:cNvPr id="8252" name="Google Shape;8252;p126"/>
          <p:cNvCxnSpPr/>
          <p:nvPr/>
        </p:nvCxnSpPr>
        <p:spPr>
          <a:xfrm>
            <a:off x="6533440" y="4849191"/>
            <a:ext cx="11113" cy="835025"/>
          </a:xfrm>
          <a:prstGeom prst="straightConnector1">
            <a:avLst/>
          </a:prstGeom>
          <a:noFill/>
          <a:ln w="38100" cap="flat" cmpd="sng">
            <a:solidFill>
              <a:schemeClr val="dk1"/>
            </a:solidFill>
            <a:prstDash val="solid"/>
            <a:round/>
            <a:headEnd type="none" w="med" len="med"/>
            <a:tailEnd type="none" w="med" len="med"/>
          </a:ln>
        </p:spPr>
      </p:cxnSp>
      <p:cxnSp>
        <p:nvCxnSpPr>
          <p:cNvPr id="8253" name="Google Shape;8253;p126"/>
          <p:cNvCxnSpPr/>
          <p:nvPr/>
        </p:nvCxnSpPr>
        <p:spPr>
          <a:xfrm rot="10800000" flipH="1">
            <a:off x="6538202" y="5012704"/>
            <a:ext cx="666750" cy="666750"/>
          </a:xfrm>
          <a:prstGeom prst="straightConnector1">
            <a:avLst/>
          </a:prstGeom>
          <a:noFill/>
          <a:ln w="38100" cap="flat" cmpd="sng">
            <a:solidFill>
              <a:schemeClr val="dk1"/>
            </a:solidFill>
            <a:prstDash val="solid"/>
            <a:round/>
            <a:headEnd type="none" w="med" len="med"/>
            <a:tailEnd type="none" w="med" len="med"/>
          </a:ln>
        </p:spPr>
      </p:cxnSp>
      <p:cxnSp>
        <p:nvCxnSpPr>
          <p:cNvPr id="8254" name="Google Shape;8254;p126"/>
          <p:cNvCxnSpPr/>
          <p:nvPr/>
        </p:nvCxnSpPr>
        <p:spPr>
          <a:xfrm>
            <a:off x="7204952" y="4998416"/>
            <a:ext cx="0" cy="747712"/>
          </a:xfrm>
          <a:prstGeom prst="straightConnector1">
            <a:avLst/>
          </a:prstGeom>
          <a:noFill/>
          <a:ln w="38100" cap="flat" cmpd="sng">
            <a:solidFill>
              <a:schemeClr val="dk1"/>
            </a:solidFill>
            <a:prstDash val="solid"/>
            <a:round/>
            <a:headEnd type="none" w="med" len="med"/>
            <a:tailEnd type="none" w="med" len="med"/>
          </a:ln>
        </p:spPr>
      </p:cxnSp>
      <p:cxnSp>
        <p:nvCxnSpPr>
          <p:cNvPr id="8255" name="Google Shape;8255;p126"/>
          <p:cNvCxnSpPr/>
          <p:nvPr/>
        </p:nvCxnSpPr>
        <p:spPr>
          <a:xfrm rot="10800000" flipH="1">
            <a:off x="7195427" y="4746004"/>
            <a:ext cx="876300" cy="1014412"/>
          </a:xfrm>
          <a:prstGeom prst="straightConnector1">
            <a:avLst/>
          </a:prstGeom>
          <a:noFill/>
          <a:ln w="38100" cap="flat" cmpd="sng">
            <a:solidFill>
              <a:schemeClr val="dk1"/>
            </a:solidFill>
            <a:prstDash val="solid"/>
            <a:round/>
            <a:headEnd type="none" w="med" len="med"/>
            <a:tailEnd type="none" w="med" len="med"/>
          </a:ln>
        </p:spPr>
      </p:cxnSp>
      <p:grpSp>
        <p:nvGrpSpPr>
          <p:cNvPr id="8256" name="Google Shape;8256;p126"/>
          <p:cNvGrpSpPr/>
          <p:nvPr/>
        </p:nvGrpSpPr>
        <p:grpSpPr>
          <a:xfrm>
            <a:off x="3439503" y="4254499"/>
            <a:ext cx="4602061" cy="2566367"/>
            <a:chOff x="4099904" y="3937000"/>
            <a:chExt cx="4602061" cy="2566367"/>
          </a:xfrm>
        </p:grpSpPr>
        <p:sp>
          <p:nvSpPr>
            <p:cNvPr id="8257" name="Google Shape;8257;p126"/>
            <p:cNvSpPr txBox="1"/>
            <p:nvPr/>
          </p:nvSpPr>
          <p:spPr>
            <a:xfrm rot="-5400000">
              <a:off x="3117142" y="4919761"/>
              <a:ext cx="227330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TCP sender  Sending rate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258" name="Google Shape;8258;p126"/>
            <p:cNvCxnSpPr/>
            <p:nvPr/>
          </p:nvCxnSpPr>
          <p:spPr>
            <a:xfrm>
              <a:off x="4558589" y="6176341"/>
              <a:ext cx="4143375" cy="0"/>
            </a:xfrm>
            <a:prstGeom prst="straightConnector1">
              <a:avLst/>
            </a:prstGeom>
            <a:noFill/>
            <a:ln w="28575" cap="flat" cmpd="sng">
              <a:solidFill>
                <a:schemeClr val="dk1"/>
              </a:solidFill>
              <a:prstDash val="solid"/>
              <a:round/>
              <a:headEnd type="none" w="med" len="med"/>
              <a:tailEnd type="triangle" w="med" len="med"/>
            </a:ln>
          </p:spPr>
        </p:cxnSp>
        <p:cxnSp>
          <p:nvCxnSpPr>
            <p:cNvPr id="8259" name="Google Shape;8259;p126"/>
            <p:cNvCxnSpPr/>
            <p:nvPr/>
          </p:nvCxnSpPr>
          <p:spPr>
            <a:xfrm>
              <a:off x="4546600" y="4203700"/>
              <a:ext cx="877" cy="1974229"/>
            </a:xfrm>
            <a:prstGeom prst="straightConnector1">
              <a:avLst/>
            </a:prstGeom>
            <a:noFill/>
            <a:ln w="28575" cap="flat" cmpd="sng">
              <a:solidFill>
                <a:schemeClr val="dk1"/>
              </a:solidFill>
              <a:prstDash val="solid"/>
              <a:round/>
              <a:headEnd type="none" w="med" len="med"/>
              <a:tailEnd type="none" w="med" len="med"/>
            </a:ln>
          </p:spPr>
        </p:cxnSp>
        <p:sp>
          <p:nvSpPr>
            <p:cNvPr id="8260" name="Google Shape;8260;p126"/>
            <p:cNvSpPr txBox="1"/>
            <p:nvPr/>
          </p:nvSpPr>
          <p:spPr>
            <a:xfrm>
              <a:off x="6125452" y="6166816"/>
              <a:ext cx="576262"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time</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261" name="Google Shape;8261;p126"/>
          <p:cNvGrpSpPr/>
          <p:nvPr/>
        </p:nvGrpSpPr>
        <p:grpSpPr>
          <a:xfrm>
            <a:off x="965200" y="2146300"/>
            <a:ext cx="5054600" cy="1905000"/>
            <a:chOff x="0" y="4533900"/>
            <a:chExt cx="4762500" cy="1905000"/>
          </a:xfrm>
        </p:grpSpPr>
        <p:sp>
          <p:nvSpPr>
            <p:cNvPr id="8262" name="Google Shape;8262;p126"/>
            <p:cNvSpPr/>
            <p:nvPr/>
          </p:nvSpPr>
          <p:spPr>
            <a:xfrm>
              <a:off x="406846" y="4737100"/>
              <a:ext cx="4334880" cy="1435100"/>
            </a:xfrm>
            <a:prstGeom prst="rect">
              <a:avLst/>
            </a:prstGeom>
            <a:solidFill>
              <a:schemeClr val="lt1"/>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63" name="Google Shape;8263;p126"/>
            <p:cNvSpPr/>
            <p:nvPr/>
          </p:nvSpPr>
          <p:spPr>
            <a:xfrm>
              <a:off x="0" y="4991100"/>
              <a:ext cx="4762500" cy="1447800"/>
            </a:xfrm>
            <a:prstGeom prst="rect">
              <a:avLst/>
            </a:prstGeom>
            <a:noFill/>
            <a:ln>
              <a:noFill/>
            </a:ln>
          </p:spPr>
          <p:txBody>
            <a:bodyPr spcFirstLastPara="1" wrap="square" lIns="91425" tIns="45700" rIns="91425" bIns="45700" anchor="t" anchorCtr="0">
              <a:noAutofit/>
            </a:bodyPr>
            <a:lstStyle/>
            <a:p>
              <a:pPr marL="457200" marR="0" lvl="1" indent="0" algn="l" rtl="0">
                <a:lnSpc>
                  <a:spcPct val="85000"/>
                </a:lnSpc>
                <a:spcBef>
                  <a:spcPts val="0"/>
                </a:spcBef>
                <a:spcAft>
                  <a:spcPts val="0"/>
                </a:spcAft>
                <a:buClr>
                  <a:srgbClr val="000099"/>
                </a:buClr>
                <a:buSzPts val="2600"/>
                <a:buFont typeface="Calibri" panose="020F0502020204030204"/>
                <a:buNone/>
              </a:pPr>
              <a:r>
                <a:rPr lang="en-US" sz="26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increase sending rate </a:t>
              </a:r>
              <a:r>
                <a:rPr lang="en-US" sz="26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rPr>
                <a:t>by </a:t>
              </a:r>
              <a:r>
                <a:rPr lang="en-US" sz="2600" b="0" i="0" u="none" strike="noStrike" cap="none">
                  <a:solidFill>
                    <a:srgbClr val="000000"/>
                  </a:solidFill>
                  <a:latin typeface="Calibri" panose="020F0502020204030204"/>
                  <a:ea typeface="Calibri" panose="020F0502020204030204"/>
                  <a:cs typeface="Calibri" panose="020F0502020204030204"/>
                  <a:sym typeface="Calibri" panose="020F0502020204030204"/>
                </a:rPr>
                <a:t>1 maximum segment size every RTT until loss detected</a:t>
              </a:r>
              <a:endParaRPr sz="26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64" name="Google Shape;8264;p126"/>
            <p:cNvSpPr/>
            <p:nvPr/>
          </p:nvSpPr>
          <p:spPr>
            <a:xfrm>
              <a:off x="508000" y="4533900"/>
              <a:ext cx="2667000" cy="444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Calibri" panose="020F0502020204030204"/>
                <a:buNone/>
              </a:pPr>
              <a:r>
                <a:rPr lang="en-US" sz="2800" b="0" i="1" u="sng" strike="noStrike" cap="none">
                  <a:solidFill>
                    <a:srgbClr val="00B050"/>
                  </a:solidFill>
                  <a:latin typeface="Calibri" panose="020F0502020204030204"/>
                  <a:ea typeface="Calibri" panose="020F0502020204030204"/>
                  <a:cs typeface="Calibri" panose="020F0502020204030204"/>
                  <a:sym typeface="Calibri" panose="020F0502020204030204"/>
                </a:rPr>
                <a:t>A</a:t>
              </a:r>
              <a:r>
                <a:rPr lang="en-US" sz="2800" b="0" i="1" u="none" strike="noStrike" cap="none">
                  <a:solidFill>
                    <a:srgbClr val="00B050"/>
                  </a:solidFill>
                  <a:latin typeface="Calibri" panose="020F0502020204030204"/>
                  <a:ea typeface="Calibri" panose="020F0502020204030204"/>
                  <a:cs typeface="Calibri" panose="020F0502020204030204"/>
                  <a:sym typeface="Calibri" panose="020F0502020204030204"/>
                </a:rPr>
                <a:t>dditive </a:t>
              </a:r>
              <a:r>
                <a:rPr lang="en-US" sz="2800" b="0" i="1" u="sng" strike="noStrike" cap="none">
                  <a:solidFill>
                    <a:srgbClr val="00B050"/>
                  </a:solidFill>
                  <a:latin typeface="Calibri" panose="020F0502020204030204"/>
                  <a:ea typeface="Calibri" panose="020F0502020204030204"/>
                  <a:cs typeface="Calibri" panose="020F0502020204030204"/>
                  <a:sym typeface="Calibri" panose="020F0502020204030204"/>
                </a:rPr>
                <a:t>I</a:t>
              </a:r>
              <a:r>
                <a:rPr lang="en-US" sz="2800" b="0" i="1" u="none" strike="noStrike" cap="none">
                  <a:solidFill>
                    <a:srgbClr val="00B050"/>
                  </a:solidFill>
                  <a:latin typeface="Calibri" panose="020F0502020204030204"/>
                  <a:ea typeface="Calibri" panose="020F0502020204030204"/>
                  <a:cs typeface="Calibri" panose="020F0502020204030204"/>
                  <a:sym typeface="Calibri" panose="020F0502020204030204"/>
                </a:rPr>
                <a:t>ncrease</a:t>
              </a:r>
              <a:endParaRPr sz="2800" b="0" i="0" u="none" strike="noStrike" cap="none">
                <a:solidFill>
                  <a:srgbClr val="00B050"/>
                </a:solidFill>
                <a:latin typeface="Gill Sans" panose="020B0502020104020203"/>
                <a:ea typeface="Gill Sans" panose="020B0502020104020203"/>
                <a:cs typeface="Gill Sans" panose="020B0502020104020203"/>
                <a:sym typeface="Gill Sans" panose="020B0502020104020203"/>
              </a:endParaRPr>
            </a:p>
          </p:txBody>
        </p:sp>
      </p:grpSp>
      <p:grpSp>
        <p:nvGrpSpPr>
          <p:cNvPr id="8265" name="Google Shape;8265;p126"/>
          <p:cNvGrpSpPr/>
          <p:nvPr/>
        </p:nvGrpSpPr>
        <p:grpSpPr>
          <a:xfrm>
            <a:off x="6007100" y="2197100"/>
            <a:ext cx="4749800" cy="1422400"/>
            <a:chOff x="38100" y="4533900"/>
            <a:chExt cx="4749800" cy="1422400"/>
          </a:xfrm>
        </p:grpSpPr>
        <p:sp>
          <p:nvSpPr>
            <p:cNvPr id="8266" name="Google Shape;8266;p126"/>
            <p:cNvSpPr/>
            <p:nvPr/>
          </p:nvSpPr>
          <p:spPr>
            <a:xfrm>
              <a:off x="342900" y="4686300"/>
              <a:ext cx="4267200" cy="1270000"/>
            </a:xfrm>
            <a:prstGeom prst="rect">
              <a:avLst/>
            </a:prstGeom>
            <a:solidFill>
              <a:schemeClr val="lt1"/>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67" name="Google Shape;8267;p126"/>
            <p:cNvSpPr/>
            <p:nvPr/>
          </p:nvSpPr>
          <p:spPr>
            <a:xfrm>
              <a:off x="38100" y="4991100"/>
              <a:ext cx="4749800" cy="825500"/>
            </a:xfrm>
            <a:prstGeom prst="rect">
              <a:avLst/>
            </a:prstGeom>
            <a:noFill/>
            <a:ln>
              <a:noFill/>
            </a:ln>
          </p:spPr>
          <p:txBody>
            <a:bodyPr spcFirstLastPara="1" wrap="square" lIns="91425" tIns="45700" rIns="91425" bIns="45700" anchor="t" anchorCtr="0">
              <a:noAutofit/>
            </a:bodyPr>
            <a:lstStyle/>
            <a:p>
              <a:pPr marL="457200" marR="0" lvl="1" indent="0" algn="l" rtl="0">
                <a:lnSpc>
                  <a:spcPct val="85000"/>
                </a:lnSpc>
                <a:spcBef>
                  <a:spcPts val="0"/>
                </a:spcBef>
                <a:spcAft>
                  <a:spcPts val="0"/>
                </a:spcAft>
                <a:buClr>
                  <a:srgbClr val="000099"/>
                </a:buClr>
                <a:buSzPts val="2600"/>
                <a:buFont typeface="Calibri" panose="020F0502020204030204"/>
                <a:buNone/>
              </a:pPr>
              <a:r>
                <a:rPr lang="en-US" sz="2600" b="0" i="0" u="none" strike="noStrike" cap="none">
                  <a:solidFill>
                    <a:srgbClr val="000000"/>
                  </a:solidFill>
                  <a:latin typeface="Calibri" panose="020F0502020204030204"/>
                  <a:ea typeface="Calibri" panose="020F0502020204030204"/>
                  <a:cs typeface="Calibri" panose="020F0502020204030204"/>
                  <a:sym typeface="Calibri" panose="020F0502020204030204"/>
                </a:rPr>
                <a:t>cut sending rate in half at each loss event</a:t>
              </a:r>
              <a:endParaRPr sz="26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8268" name="Google Shape;8268;p126"/>
            <p:cNvSpPr/>
            <p:nvPr/>
          </p:nvSpPr>
          <p:spPr>
            <a:xfrm>
              <a:off x="508000" y="4533900"/>
              <a:ext cx="3746500" cy="444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Calibri" panose="020F0502020204030204"/>
                <a:buNone/>
              </a:pPr>
              <a:r>
                <a:rPr lang="en-US" sz="2800" b="0" i="1" u="sng" strike="noStrike" cap="none">
                  <a:solidFill>
                    <a:srgbClr val="C00000"/>
                  </a:solidFill>
                  <a:latin typeface="Calibri" panose="020F0502020204030204"/>
                  <a:ea typeface="Calibri" panose="020F0502020204030204"/>
                  <a:cs typeface="Calibri" panose="020F0502020204030204"/>
                  <a:sym typeface="Calibri" panose="020F0502020204030204"/>
                </a:rPr>
                <a:t>M</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ultiplicative </a:t>
              </a:r>
              <a:r>
                <a:rPr lang="en-US" sz="2800" b="0" i="1" u="sng" strike="noStrike" cap="none">
                  <a:solidFill>
                    <a:srgbClr val="C00000"/>
                  </a:solidFill>
                  <a:latin typeface="Calibri" panose="020F0502020204030204"/>
                  <a:ea typeface="Calibri" panose="020F0502020204030204"/>
                  <a:cs typeface="Calibri" panose="020F0502020204030204"/>
                  <a:sym typeface="Calibri" panose="020F0502020204030204"/>
                </a:rPr>
                <a:t>D</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ecrease</a:t>
              </a:r>
              <a:endParaRPr sz="2800" b="0" i="0" u="none" strike="noStrike" cap="none">
                <a:solidFill>
                  <a:srgbClr val="C00000"/>
                </a:solidFill>
                <a:latin typeface="Gill Sans" panose="020B0502020104020203"/>
                <a:ea typeface="Gill Sans" panose="020B0502020104020203"/>
                <a:cs typeface="Gill Sans" panose="020B0502020104020203"/>
                <a:sym typeface="Gill Sans" panose="020B0502020104020203"/>
              </a:endParaRPr>
            </a:p>
          </p:txBody>
        </p:sp>
      </p:grpSp>
      <p:grpSp>
        <p:nvGrpSpPr>
          <p:cNvPr id="8269" name="Google Shape;8269;p126"/>
          <p:cNvGrpSpPr/>
          <p:nvPr/>
        </p:nvGrpSpPr>
        <p:grpSpPr>
          <a:xfrm>
            <a:off x="3952943" y="3784600"/>
            <a:ext cx="3599234" cy="1591283"/>
            <a:chOff x="3965643" y="3797300"/>
            <a:chExt cx="3599234" cy="1591283"/>
          </a:xfrm>
        </p:grpSpPr>
        <p:grpSp>
          <p:nvGrpSpPr>
            <p:cNvPr id="8270" name="Google Shape;8270;p126"/>
            <p:cNvGrpSpPr/>
            <p:nvPr/>
          </p:nvGrpSpPr>
          <p:grpSpPr>
            <a:xfrm>
              <a:off x="3965643" y="4159386"/>
              <a:ext cx="3599234" cy="1229197"/>
              <a:chOff x="3965643" y="4159386"/>
              <a:chExt cx="3599234" cy="1229197"/>
            </a:xfrm>
          </p:grpSpPr>
          <p:cxnSp>
            <p:nvCxnSpPr>
              <p:cNvPr id="8271" name="Google Shape;8271;p126"/>
              <p:cNvCxnSpPr/>
              <p:nvPr/>
            </p:nvCxnSpPr>
            <p:spPr>
              <a:xfrm>
                <a:off x="3972128" y="4163438"/>
                <a:ext cx="0" cy="1056262"/>
              </a:xfrm>
              <a:prstGeom prst="straightConnector1">
                <a:avLst/>
              </a:prstGeom>
              <a:noFill/>
              <a:ln w="12700" cap="flat" cmpd="sng">
                <a:solidFill>
                  <a:srgbClr val="00B050"/>
                </a:solidFill>
                <a:prstDash val="solid"/>
                <a:miter lim="800000"/>
                <a:headEnd type="none" w="sm" len="sm"/>
                <a:tailEnd type="triangle" w="med" len="med"/>
              </a:ln>
            </p:spPr>
          </p:cxnSp>
          <p:cxnSp>
            <p:nvCxnSpPr>
              <p:cNvPr id="8272" name="Google Shape;8272;p126"/>
              <p:cNvCxnSpPr/>
              <p:nvPr/>
            </p:nvCxnSpPr>
            <p:spPr>
              <a:xfrm>
                <a:off x="4480128" y="4163438"/>
                <a:ext cx="0" cy="1221362"/>
              </a:xfrm>
              <a:prstGeom prst="straightConnector1">
                <a:avLst/>
              </a:prstGeom>
              <a:noFill/>
              <a:ln w="12700" cap="flat" cmpd="sng">
                <a:solidFill>
                  <a:srgbClr val="00B050"/>
                </a:solidFill>
                <a:prstDash val="solid"/>
                <a:miter lim="800000"/>
                <a:headEnd type="none" w="sm" len="sm"/>
                <a:tailEnd type="triangle" w="med" len="med"/>
              </a:ln>
            </p:spPr>
          </p:cxnSp>
          <p:cxnSp>
            <p:nvCxnSpPr>
              <p:cNvPr id="8273" name="Google Shape;8273;p126"/>
              <p:cNvCxnSpPr/>
              <p:nvPr/>
            </p:nvCxnSpPr>
            <p:spPr>
              <a:xfrm>
                <a:off x="5295630" y="4163438"/>
                <a:ext cx="0" cy="1225145"/>
              </a:xfrm>
              <a:prstGeom prst="straightConnector1">
                <a:avLst/>
              </a:prstGeom>
              <a:noFill/>
              <a:ln w="12700" cap="flat" cmpd="sng">
                <a:solidFill>
                  <a:srgbClr val="00B050"/>
                </a:solidFill>
                <a:prstDash val="solid"/>
                <a:miter lim="800000"/>
                <a:headEnd type="none" w="sm" len="sm"/>
                <a:tailEnd type="triangle" w="med" len="med"/>
              </a:ln>
            </p:spPr>
          </p:cxnSp>
          <p:cxnSp>
            <p:nvCxnSpPr>
              <p:cNvPr id="8274" name="Google Shape;8274;p126"/>
              <p:cNvCxnSpPr/>
              <p:nvPr/>
            </p:nvCxnSpPr>
            <p:spPr>
              <a:xfrm>
                <a:off x="5964941" y="4171542"/>
                <a:ext cx="0" cy="1204339"/>
              </a:xfrm>
              <a:prstGeom prst="straightConnector1">
                <a:avLst/>
              </a:prstGeom>
              <a:noFill/>
              <a:ln w="12700" cap="flat" cmpd="sng">
                <a:solidFill>
                  <a:srgbClr val="00B050"/>
                </a:solidFill>
                <a:prstDash val="solid"/>
                <a:miter lim="800000"/>
                <a:headEnd type="none" w="sm" len="sm"/>
                <a:tailEnd type="triangle" w="med" len="med"/>
              </a:ln>
            </p:spPr>
          </p:cxnSp>
          <p:cxnSp>
            <p:nvCxnSpPr>
              <p:cNvPr id="8275" name="Google Shape;8275;p126"/>
              <p:cNvCxnSpPr/>
              <p:nvPr/>
            </p:nvCxnSpPr>
            <p:spPr>
              <a:xfrm>
                <a:off x="6794500" y="4165056"/>
                <a:ext cx="0" cy="1193800"/>
              </a:xfrm>
              <a:prstGeom prst="straightConnector1">
                <a:avLst/>
              </a:prstGeom>
              <a:noFill/>
              <a:ln w="12700" cap="flat" cmpd="sng">
                <a:solidFill>
                  <a:srgbClr val="00B050"/>
                </a:solidFill>
                <a:prstDash val="solid"/>
                <a:miter lim="800000"/>
                <a:headEnd type="none" w="sm" len="sm"/>
                <a:tailEnd type="triangle" w="med" len="med"/>
              </a:ln>
            </p:spPr>
          </p:cxnSp>
          <p:cxnSp>
            <p:nvCxnSpPr>
              <p:cNvPr id="8276" name="Google Shape;8276;p126"/>
              <p:cNvCxnSpPr/>
              <p:nvPr/>
            </p:nvCxnSpPr>
            <p:spPr>
              <a:xfrm>
                <a:off x="7559743" y="4159386"/>
                <a:ext cx="0" cy="1106520"/>
              </a:xfrm>
              <a:prstGeom prst="straightConnector1">
                <a:avLst/>
              </a:prstGeom>
              <a:noFill/>
              <a:ln w="12700" cap="flat" cmpd="sng">
                <a:solidFill>
                  <a:srgbClr val="00B050"/>
                </a:solidFill>
                <a:prstDash val="solid"/>
                <a:miter lim="800000"/>
                <a:headEnd type="none" w="sm" len="sm"/>
                <a:tailEnd type="triangle" w="med" len="med"/>
              </a:ln>
            </p:spPr>
          </p:cxnSp>
          <p:cxnSp>
            <p:nvCxnSpPr>
              <p:cNvPr id="8277" name="Google Shape;8277;p126"/>
              <p:cNvCxnSpPr/>
              <p:nvPr/>
            </p:nvCxnSpPr>
            <p:spPr>
              <a:xfrm>
                <a:off x="3965643" y="4162357"/>
                <a:ext cx="3599234" cy="0"/>
              </a:xfrm>
              <a:prstGeom prst="straightConnector1">
                <a:avLst/>
              </a:prstGeom>
              <a:noFill/>
              <a:ln w="12700" cap="flat" cmpd="sng">
                <a:solidFill>
                  <a:srgbClr val="00B050"/>
                </a:solidFill>
                <a:prstDash val="solid"/>
                <a:miter lim="800000"/>
                <a:headEnd type="none" w="sm" len="sm"/>
                <a:tailEnd type="none" w="sm" len="sm"/>
              </a:ln>
            </p:spPr>
          </p:cxnSp>
        </p:grpSp>
        <p:cxnSp>
          <p:nvCxnSpPr>
            <p:cNvPr id="8278" name="Google Shape;8278;p126"/>
            <p:cNvCxnSpPr/>
            <p:nvPr/>
          </p:nvCxnSpPr>
          <p:spPr>
            <a:xfrm>
              <a:off x="5651500" y="3797300"/>
              <a:ext cx="0" cy="381000"/>
            </a:xfrm>
            <a:prstGeom prst="straightConnector1">
              <a:avLst/>
            </a:prstGeom>
            <a:noFill/>
            <a:ln w="12700" cap="flat" cmpd="sng">
              <a:solidFill>
                <a:srgbClr val="00B050"/>
              </a:solidFill>
              <a:prstDash val="solid"/>
              <a:miter lim="800000"/>
              <a:headEnd type="none" w="sm" len="sm"/>
              <a:tailEnd type="triangle" w="med" len="med"/>
            </a:ln>
          </p:spPr>
        </p:cxnSp>
      </p:grpSp>
      <p:grpSp>
        <p:nvGrpSpPr>
          <p:cNvPr id="8279" name="Google Shape;8279;p126"/>
          <p:cNvGrpSpPr/>
          <p:nvPr/>
        </p:nvGrpSpPr>
        <p:grpSpPr>
          <a:xfrm>
            <a:off x="4108450" y="3622675"/>
            <a:ext cx="3819526" cy="1695450"/>
            <a:chOff x="4108450" y="3622675"/>
            <a:chExt cx="3819526" cy="1695450"/>
          </a:xfrm>
        </p:grpSpPr>
        <p:grpSp>
          <p:nvGrpSpPr>
            <p:cNvPr id="8280" name="Google Shape;8280;p126"/>
            <p:cNvGrpSpPr/>
            <p:nvPr/>
          </p:nvGrpSpPr>
          <p:grpSpPr>
            <a:xfrm>
              <a:off x="4108450" y="3975100"/>
              <a:ext cx="3819526" cy="1343025"/>
              <a:chOff x="4108450" y="3975100"/>
              <a:chExt cx="3819526" cy="1343025"/>
            </a:xfrm>
          </p:grpSpPr>
          <p:cxnSp>
            <p:nvCxnSpPr>
              <p:cNvPr id="8281" name="Google Shape;8281;p126"/>
              <p:cNvCxnSpPr/>
              <p:nvPr/>
            </p:nvCxnSpPr>
            <p:spPr>
              <a:xfrm flipH="1">
                <a:off x="7245350" y="3981450"/>
                <a:ext cx="679450" cy="1254125"/>
              </a:xfrm>
              <a:prstGeom prst="straightConnector1">
                <a:avLst/>
              </a:prstGeom>
              <a:noFill/>
              <a:ln w="12700" cap="flat" cmpd="sng">
                <a:solidFill>
                  <a:srgbClr val="C00000"/>
                </a:solidFill>
                <a:prstDash val="solid"/>
                <a:miter lim="800000"/>
                <a:headEnd type="none" w="sm" len="sm"/>
                <a:tailEnd type="triangle" w="med" len="med"/>
              </a:ln>
            </p:spPr>
          </p:cxnSp>
          <p:cxnSp>
            <p:nvCxnSpPr>
              <p:cNvPr id="8282" name="Google Shape;8282;p126"/>
              <p:cNvCxnSpPr/>
              <p:nvPr/>
            </p:nvCxnSpPr>
            <p:spPr>
              <a:xfrm flipH="1">
                <a:off x="4108450" y="3975100"/>
                <a:ext cx="3816350" cy="1339850"/>
              </a:xfrm>
              <a:prstGeom prst="straightConnector1">
                <a:avLst/>
              </a:prstGeom>
              <a:noFill/>
              <a:ln w="12700" cap="flat" cmpd="sng">
                <a:solidFill>
                  <a:srgbClr val="C00000"/>
                </a:solidFill>
                <a:prstDash val="solid"/>
                <a:miter lim="800000"/>
                <a:headEnd type="none" w="sm" len="sm"/>
                <a:tailEnd type="triangle" w="med" len="med"/>
              </a:ln>
            </p:spPr>
          </p:cxnSp>
          <p:cxnSp>
            <p:nvCxnSpPr>
              <p:cNvPr id="8283" name="Google Shape;8283;p126"/>
              <p:cNvCxnSpPr/>
              <p:nvPr/>
            </p:nvCxnSpPr>
            <p:spPr>
              <a:xfrm flipH="1">
                <a:off x="5070475" y="3978275"/>
                <a:ext cx="2854325" cy="1298575"/>
              </a:xfrm>
              <a:prstGeom prst="straightConnector1">
                <a:avLst/>
              </a:prstGeom>
              <a:noFill/>
              <a:ln w="12700" cap="flat" cmpd="sng">
                <a:solidFill>
                  <a:srgbClr val="C00000"/>
                </a:solidFill>
                <a:prstDash val="solid"/>
                <a:miter lim="800000"/>
                <a:headEnd type="none" w="sm" len="sm"/>
                <a:tailEnd type="triangle" w="med" len="med"/>
              </a:ln>
            </p:spPr>
          </p:cxnSp>
          <p:cxnSp>
            <p:nvCxnSpPr>
              <p:cNvPr id="8284" name="Google Shape;8284;p126"/>
              <p:cNvCxnSpPr/>
              <p:nvPr/>
            </p:nvCxnSpPr>
            <p:spPr>
              <a:xfrm flipH="1">
                <a:off x="5607050" y="3984625"/>
                <a:ext cx="2320926" cy="1333500"/>
              </a:xfrm>
              <a:prstGeom prst="straightConnector1">
                <a:avLst/>
              </a:prstGeom>
              <a:noFill/>
              <a:ln w="12700" cap="flat" cmpd="sng">
                <a:solidFill>
                  <a:srgbClr val="C00000"/>
                </a:solidFill>
                <a:prstDash val="solid"/>
                <a:miter lim="800000"/>
                <a:headEnd type="none" w="sm" len="sm"/>
                <a:tailEnd type="triangle" w="med" len="med"/>
              </a:ln>
            </p:spPr>
          </p:cxnSp>
          <p:cxnSp>
            <p:nvCxnSpPr>
              <p:cNvPr id="8285" name="Google Shape;8285;p126"/>
              <p:cNvCxnSpPr/>
              <p:nvPr/>
            </p:nvCxnSpPr>
            <p:spPr>
              <a:xfrm flipH="1">
                <a:off x="6565900" y="3984625"/>
                <a:ext cx="1358900" cy="1193800"/>
              </a:xfrm>
              <a:prstGeom prst="straightConnector1">
                <a:avLst/>
              </a:prstGeom>
              <a:noFill/>
              <a:ln w="12700" cap="flat" cmpd="sng">
                <a:solidFill>
                  <a:srgbClr val="C00000"/>
                </a:solidFill>
                <a:prstDash val="solid"/>
                <a:miter lim="800000"/>
                <a:headEnd type="none" w="sm" len="sm"/>
                <a:tailEnd type="triangle" w="med" len="med"/>
              </a:ln>
            </p:spPr>
          </p:cxnSp>
        </p:grpSp>
        <p:cxnSp>
          <p:nvCxnSpPr>
            <p:cNvPr id="8286" name="Google Shape;8286;p126"/>
            <p:cNvCxnSpPr/>
            <p:nvPr/>
          </p:nvCxnSpPr>
          <p:spPr>
            <a:xfrm rot="10800000">
              <a:off x="7921625" y="3622675"/>
              <a:ext cx="0" cy="358775"/>
            </a:xfrm>
            <a:prstGeom prst="straightConnector1">
              <a:avLst/>
            </a:prstGeom>
            <a:noFill/>
            <a:ln w="12700" cap="flat" cmpd="sng">
              <a:solidFill>
                <a:srgbClr val="C00000"/>
              </a:solidFill>
              <a:prstDash val="solid"/>
              <a:miter lim="800000"/>
              <a:headEnd type="none" w="sm" len="sm"/>
              <a:tailEnd type="none" w="sm" len="sm"/>
            </a:ln>
          </p:spPr>
        </p:cxnSp>
      </p:grpSp>
      <p:sp>
        <p:nvSpPr>
          <p:cNvPr id="8287" name="Google Shape;8287;p12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56"/>
                                        </p:tgtEl>
                                        <p:attrNameLst>
                                          <p:attrName>style.visibility</p:attrName>
                                        </p:attrNameLst>
                                      </p:cBhvr>
                                      <p:to>
                                        <p:strVal val="visible"/>
                                      </p:to>
                                    </p:set>
                                    <p:animEffect transition="in" filter="fade">
                                      <p:cBhvr>
                                        <p:cTn id="7" dur="500"/>
                                        <p:tgtEl>
                                          <p:spTgt spid="82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45"/>
                                        </p:tgtEl>
                                        <p:attrNameLst>
                                          <p:attrName>style.visibility</p:attrName>
                                        </p:attrNameLst>
                                      </p:cBhvr>
                                      <p:to>
                                        <p:strVal val="visible"/>
                                      </p:to>
                                    </p:set>
                                    <p:animEffect transition="in" filter="fade">
                                      <p:cBhvr>
                                        <p:cTn id="12" dur="500"/>
                                        <p:tgtEl>
                                          <p:spTgt spid="824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246"/>
                                        </p:tgtEl>
                                        <p:attrNameLst>
                                          <p:attrName>style.visibility</p:attrName>
                                        </p:attrNameLst>
                                      </p:cBhvr>
                                      <p:to>
                                        <p:strVal val="visible"/>
                                      </p:to>
                                    </p:set>
                                    <p:animEffect transition="in" filter="fade">
                                      <p:cBhvr>
                                        <p:cTn id="16" dur="500"/>
                                        <p:tgtEl>
                                          <p:spTgt spid="824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247"/>
                                        </p:tgtEl>
                                        <p:attrNameLst>
                                          <p:attrName>style.visibility</p:attrName>
                                        </p:attrNameLst>
                                      </p:cBhvr>
                                      <p:to>
                                        <p:strVal val="visible"/>
                                      </p:to>
                                    </p:set>
                                    <p:animEffect transition="in" filter="fade">
                                      <p:cBhvr>
                                        <p:cTn id="20" dur="500"/>
                                        <p:tgtEl>
                                          <p:spTgt spid="824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248"/>
                                        </p:tgtEl>
                                        <p:attrNameLst>
                                          <p:attrName>style.visibility</p:attrName>
                                        </p:attrNameLst>
                                      </p:cBhvr>
                                      <p:to>
                                        <p:strVal val="visible"/>
                                      </p:to>
                                    </p:set>
                                    <p:animEffect transition="in" filter="fade">
                                      <p:cBhvr>
                                        <p:cTn id="24" dur="500"/>
                                        <p:tgtEl>
                                          <p:spTgt spid="8248"/>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8249"/>
                                        </p:tgtEl>
                                        <p:attrNameLst>
                                          <p:attrName>style.visibility</p:attrName>
                                        </p:attrNameLst>
                                      </p:cBhvr>
                                      <p:to>
                                        <p:strVal val="visible"/>
                                      </p:to>
                                    </p:set>
                                    <p:animEffect transition="in" filter="fade">
                                      <p:cBhvr>
                                        <p:cTn id="28" dur="500"/>
                                        <p:tgtEl>
                                          <p:spTgt spid="824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8250"/>
                                        </p:tgtEl>
                                        <p:attrNameLst>
                                          <p:attrName>style.visibility</p:attrName>
                                        </p:attrNameLst>
                                      </p:cBhvr>
                                      <p:to>
                                        <p:strVal val="visible"/>
                                      </p:to>
                                    </p:set>
                                    <p:animEffect transition="in" filter="fade">
                                      <p:cBhvr>
                                        <p:cTn id="32" dur="500"/>
                                        <p:tgtEl>
                                          <p:spTgt spid="8250"/>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8251"/>
                                        </p:tgtEl>
                                        <p:attrNameLst>
                                          <p:attrName>style.visibility</p:attrName>
                                        </p:attrNameLst>
                                      </p:cBhvr>
                                      <p:to>
                                        <p:strVal val="visible"/>
                                      </p:to>
                                    </p:set>
                                    <p:animEffect transition="in" filter="fade">
                                      <p:cBhvr>
                                        <p:cTn id="36" dur="500"/>
                                        <p:tgtEl>
                                          <p:spTgt spid="8251"/>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8252"/>
                                        </p:tgtEl>
                                        <p:attrNameLst>
                                          <p:attrName>style.visibility</p:attrName>
                                        </p:attrNameLst>
                                      </p:cBhvr>
                                      <p:to>
                                        <p:strVal val="visible"/>
                                      </p:to>
                                    </p:set>
                                    <p:animEffect transition="in" filter="fade">
                                      <p:cBhvr>
                                        <p:cTn id="40" dur="500"/>
                                        <p:tgtEl>
                                          <p:spTgt spid="8252"/>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8253"/>
                                        </p:tgtEl>
                                        <p:attrNameLst>
                                          <p:attrName>style.visibility</p:attrName>
                                        </p:attrNameLst>
                                      </p:cBhvr>
                                      <p:to>
                                        <p:strVal val="visible"/>
                                      </p:to>
                                    </p:set>
                                    <p:animEffect transition="in" filter="fade">
                                      <p:cBhvr>
                                        <p:cTn id="44" dur="500"/>
                                        <p:tgtEl>
                                          <p:spTgt spid="8253"/>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8254"/>
                                        </p:tgtEl>
                                        <p:attrNameLst>
                                          <p:attrName>style.visibility</p:attrName>
                                        </p:attrNameLst>
                                      </p:cBhvr>
                                      <p:to>
                                        <p:strVal val="visible"/>
                                      </p:to>
                                    </p:set>
                                    <p:animEffect transition="in" filter="fade">
                                      <p:cBhvr>
                                        <p:cTn id="48" dur="500"/>
                                        <p:tgtEl>
                                          <p:spTgt spid="8254"/>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8255"/>
                                        </p:tgtEl>
                                        <p:attrNameLst>
                                          <p:attrName>style.visibility</p:attrName>
                                        </p:attrNameLst>
                                      </p:cBhvr>
                                      <p:to>
                                        <p:strVal val="visible"/>
                                      </p:to>
                                    </p:set>
                                    <p:animEffect transition="in" filter="fade">
                                      <p:cBhvr>
                                        <p:cTn id="52" dur="500"/>
                                        <p:tgtEl>
                                          <p:spTgt spid="825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261"/>
                                        </p:tgtEl>
                                        <p:attrNameLst>
                                          <p:attrName>style.visibility</p:attrName>
                                        </p:attrNameLst>
                                      </p:cBhvr>
                                      <p:to>
                                        <p:strVal val="visible"/>
                                      </p:to>
                                    </p:set>
                                    <p:animEffect transition="in" filter="fade">
                                      <p:cBhvr>
                                        <p:cTn id="57" dur="500"/>
                                        <p:tgtEl>
                                          <p:spTgt spid="8261"/>
                                        </p:tgtEl>
                                      </p:cBhvr>
                                    </p:animEffect>
                                  </p:childTnLst>
                                </p:cTn>
                              </p:par>
                            </p:childTnLst>
                          </p:cTn>
                        </p:par>
                        <p:par>
                          <p:cTn id="58" fill="hold">
                            <p:stCondLst>
                              <p:cond delay="500"/>
                            </p:stCondLst>
                            <p:childTnLst>
                              <p:par>
                                <p:cTn id="59" presetID="10" presetClass="entr" presetSubtype="0" fill="hold" nodeType="afterEffect">
                                  <p:stCondLst>
                                    <p:cond delay="1000"/>
                                  </p:stCondLst>
                                  <p:childTnLst>
                                    <p:set>
                                      <p:cBhvr>
                                        <p:cTn id="60" dur="1" fill="hold">
                                          <p:stCondLst>
                                            <p:cond delay="0"/>
                                          </p:stCondLst>
                                        </p:cTn>
                                        <p:tgtEl>
                                          <p:spTgt spid="8269"/>
                                        </p:tgtEl>
                                        <p:attrNameLst>
                                          <p:attrName>style.visibility</p:attrName>
                                        </p:attrNameLst>
                                      </p:cBhvr>
                                      <p:to>
                                        <p:strVal val="visible"/>
                                      </p:to>
                                    </p:set>
                                    <p:animEffect transition="in" filter="fade">
                                      <p:cBhvr>
                                        <p:cTn id="61" dur="500"/>
                                        <p:tgtEl>
                                          <p:spTgt spid="826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265"/>
                                        </p:tgtEl>
                                        <p:attrNameLst>
                                          <p:attrName>style.visibility</p:attrName>
                                        </p:attrNameLst>
                                      </p:cBhvr>
                                      <p:to>
                                        <p:strVal val="visible"/>
                                      </p:to>
                                    </p:set>
                                    <p:animEffect transition="in" filter="fade">
                                      <p:cBhvr>
                                        <p:cTn id="66" dur="500"/>
                                        <p:tgtEl>
                                          <p:spTgt spid="8265"/>
                                        </p:tgtEl>
                                      </p:cBhvr>
                                    </p:animEffect>
                                  </p:childTnLst>
                                </p:cTn>
                              </p:par>
                              <p:par>
                                <p:cTn id="67" presetID="10" presetClass="exit" presetSubtype="0" fill="hold" nodeType="withEffect">
                                  <p:stCondLst>
                                    <p:cond delay="0"/>
                                  </p:stCondLst>
                                  <p:childTnLst>
                                    <p:animEffect transition="out" filter="fade">
                                      <p:cBhvr>
                                        <p:cTn id="68" dur="500"/>
                                        <p:tgtEl>
                                          <p:spTgt spid="8269"/>
                                        </p:tgtEl>
                                      </p:cBhvr>
                                    </p:animEffect>
                                    <p:set>
                                      <p:cBhvr>
                                        <p:cTn id="69" dur="1" fill="hold">
                                          <p:stCondLst>
                                            <p:cond delay="500"/>
                                          </p:stCondLst>
                                        </p:cTn>
                                        <p:tgtEl>
                                          <p:spTgt spid="8269"/>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nodeType="afterEffect">
                                  <p:stCondLst>
                                    <p:cond delay="1000"/>
                                  </p:stCondLst>
                                  <p:childTnLst>
                                    <p:set>
                                      <p:cBhvr>
                                        <p:cTn id="72" dur="1" fill="hold">
                                          <p:stCondLst>
                                            <p:cond delay="0"/>
                                          </p:stCondLst>
                                        </p:cTn>
                                        <p:tgtEl>
                                          <p:spTgt spid="8279"/>
                                        </p:tgtEl>
                                        <p:attrNameLst>
                                          <p:attrName>style.visibility</p:attrName>
                                        </p:attrNameLst>
                                      </p:cBhvr>
                                      <p:to>
                                        <p:strVal val="visible"/>
                                      </p:to>
                                    </p:set>
                                    <p:animEffect transition="in" filter="fade">
                                      <p:cBhvr>
                                        <p:cTn id="73" dur="500"/>
                                        <p:tgtEl>
                                          <p:spTgt spid="827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243"/>
                                        </p:tgtEl>
                                        <p:attrNameLst>
                                          <p:attrName>style.visibility</p:attrName>
                                        </p:attrNameLst>
                                      </p:cBhvr>
                                      <p:to>
                                        <p:strVal val="visible"/>
                                      </p:to>
                                    </p:set>
                                    <p:animEffect transition="in" filter="fade">
                                      <p:cBhvr>
                                        <p:cTn id="78" dur="500"/>
                                        <p:tgtEl>
                                          <p:spTgt spid="8243"/>
                                        </p:tgtEl>
                                      </p:cBhvr>
                                    </p:animEffect>
                                  </p:childTnLst>
                                </p:cTn>
                              </p:par>
                              <p:par>
                                <p:cTn id="79" presetID="10" presetClass="exit" presetSubtype="0" fill="hold" nodeType="withEffect">
                                  <p:stCondLst>
                                    <p:cond delay="0"/>
                                  </p:stCondLst>
                                  <p:childTnLst>
                                    <p:animEffect transition="out" filter="fade">
                                      <p:cBhvr>
                                        <p:cTn id="80" dur="500"/>
                                        <p:tgtEl>
                                          <p:spTgt spid="8279"/>
                                        </p:tgtEl>
                                      </p:cBhvr>
                                    </p:animEffect>
                                    <p:set>
                                      <p:cBhvr>
                                        <p:cTn id="81" dur="1" fill="hold">
                                          <p:stCondLst>
                                            <p:cond delay="500"/>
                                          </p:stCondLst>
                                        </p:cTn>
                                        <p:tgtEl>
                                          <p:spTgt spid="82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292"/>
        <p:cNvGrpSpPr/>
        <p:nvPr/>
      </p:nvGrpSpPr>
      <p:grpSpPr>
        <a:xfrm>
          <a:off x="0" y="0"/>
          <a:ext cx="0" cy="0"/>
          <a:chOff x="0" y="0"/>
          <a:chExt cx="0" cy="0"/>
        </a:xfrm>
      </p:grpSpPr>
      <p:sp>
        <p:nvSpPr>
          <p:cNvPr id="8293" name="Google Shape;8293;p127"/>
          <p:cNvSpPr txBox="1">
            <a:spLocks noGrp="1"/>
          </p:cNvSpPr>
          <p:nvPr>
            <p:ph type="title"/>
          </p:nvPr>
        </p:nvSpPr>
        <p:spPr>
          <a:xfrm>
            <a:off x="811390" y="2581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b="0"/>
              <a:t>TCP AIMD: more</a:t>
            </a:r>
            <a:endParaRPr sz="4400" b="0"/>
          </a:p>
        </p:txBody>
      </p:sp>
      <p:sp>
        <p:nvSpPr>
          <p:cNvPr id="8294" name="Google Shape;8294;p127"/>
          <p:cNvSpPr/>
          <p:nvPr/>
        </p:nvSpPr>
        <p:spPr>
          <a:xfrm>
            <a:off x="901700" y="1361440"/>
            <a:ext cx="9847580" cy="176784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Calibri" panose="020F0502020204030204"/>
              <a:buNone/>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Multiplicative decrease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detail:  sending rate is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6400" marR="0" lvl="0" indent="-30480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Cut in half on loss detected by triple duplicate ACK (TCP Reno)</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6400" marR="0" lvl="0" indent="-30480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Cut to 1 MSS (maximum segment size) when loss detected by timeout (TCP Tahoe)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6400" marR="0" lvl="0" indent="-12700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11430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8295" name="Google Shape;8295;p127"/>
          <p:cNvSpPr/>
          <p:nvPr/>
        </p:nvSpPr>
        <p:spPr>
          <a:xfrm>
            <a:off x="861060" y="3362960"/>
            <a:ext cx="9847580" cy="176784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Why</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2800" b="0" i="0" u="sng" strike="noStrike" cap="none">
                <a:solidFill>
                  <a:srgbClr val="C00000"/>
                </a:solidFill>
                <a:latin typeface="Calibri" panose="020F0502020204030204"/>
                <a:ea typeface="Calibri" panose="020F0502020204030204"/>
                <a:cs typeface="Calibri" panose="020F0502020204030204"/>
                <a:sym typeface="Calibri" panose="020F0502020204030204"/>
              </a:rPr>
              <a:t>A</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a:t>
            </a:r>
            <a:r>
              <a:rPr lang="en-US" sz="2800" b="0" i="0" u="sng" strike="noStrike" cap="none">
                <a:solidFill>
                  <a:srgbClr val="C00000"/>
                </a:solidFill>
                <a:latin typeface="Calibri" panose="020F0502020204030204"/>
                <a:ea typeface="Calibri" panose="020F0502020204030204"/>
                <a:cs typeface="Calibri" panose="020F0502020204030204"/>
                <a:sym typeface="Calibri" panose="020F0502020204030204"/>
              </a:rPr>
              <a:t>M</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a:t>
            </a:r>
            <a:r>
              <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rPr>
              <a:t>?</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6400" marR="0" lvl="0" indent="-30480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AIMD – a distributed, asynchronous algorithm – has been shown to:</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0880" marR="0" lvl="1" indent="-284480"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optimize congested flow rates network wide!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0880" marR="0" lvl="1" indent="-284480"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have desirable stability properties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01600" marR="0" lvl="0" indent="0" algn="l" rtl="0">
              <a:lnSpc>
                <a:spcPct val="85000"/>
              </a:lnSpc>
              <a:spcBef>
                <a:spcPts val="560"/>
              </a:spcBef>
              <a:spcAft>
                <a:spcPts val="0"/>
              </a:spcAft>
              <a:buClr>
                <a:srgbClr val="000099"/>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11430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8296" name="Google Shape;8296;p12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95"/>
                                        </p:tgtEl>
                                        <p:attrNameLst>
                                          <p:attrName>style.visibility</p:attrName>
                                        </p:attrNameLst>
                                      </p:cBhvr>
                                      <p:to>
                                        <p:strVal val="visible"/>
                                      </p:to>
                                    </p:set>
                                    <p:animEffect transition="in" filter="fade">
                                      <p:cBhvr>
                                        <p:cTn id="7" dur="500"/>
                                        <p:tgtEl>
                                          <p:spTgt spid="8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301"/>
        <p:cNvGrpSpPr/>
        <p:nvPr/>
      </p:nvGrpSpPr>
      <p:grpSpPr>
        <a:xfrm>
          <a:off x="0" y="0"/>
          <a:ext cx="0" cy="0"/>
          <a:chOff x="0" y="0"/>
          <a:chExt cx="0" cy="0"/>
        </a:xfrm>
      </p:grpSpPr>
      <p:sp>
        <p:nvSpPr>
          <p:cNvPr id="8302" name="Google Shape;8302;p128"/>
          <p:cNvSpPr txBox="1">
            <a:spLocks noGrp="1"/>
          </p:cNvSpPr>
          <p:nvPr>
            <p:ph type="title"/>
          </p:nvPr>
        </p:nvSpPr>
        <p:spPr>
          <a:xfrm>
            <a:off x="812800" y="2594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congestion control: details</a:t>
            </a:r>
            <a:endParaRPr sz="4400" b="0"/>
          </a:p>
        </p:txBody>
      </p:sp>
      <p:grpSp>
        <p:nvGrpSpPr>
          <p:cNvPr id="8303" name="Google Shape;8303;p128"/>
          <p:cNvGrpSpPr/>
          <p:nvPr/>
        </p:nvGrpSpPr>
        <p:grpSpPr>
          <a:xfrm>
            <a:off x="1116489" y="4838128"/>
            <a:ext cx="10034111" cy="1695450"/>
            <a:chOff x="1116489" y="4838128"/>
            <a:chExt cx="10034111" cy="1695450"/>
          </a:xfrm>
        </p:grpSpPr>
        <p:sp>
          <p:nvSpPr>
            <p:cNvPr id="8304" name="Google Shape;8304;p128"/>
            <p:cNvSpPr/>
            <p:nvPr/>
          </p:nvSpPr>
          <p:spPr>
            <a:xfrm>
              <a:off x="5989208" y="4895568"/>
              <a:ext cx="5161392" cy="365124"/>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305" name="Google Shape;8305;p128"/>
            <p:cNvSpPr txBox="1"/>
            <p:nvPr/>
          </p:nvSpPr>
          <p:spPr>
            <a:xfrm>
              <a:off x="1116489" y="4838128"/>
              <a:ext cx="9628822" cy="1695450"/>
            </a:xfrm>
            <a:prstGeom prst="rect">
              <a:avLst/>
            </a:prstGeom>
            <a:noFill/>
            <a:ln>
              <a:noFill/>
            </a:ln>
          </p:spPr>
          <p:txBody>
            <a:bodyPr spcFirstLastPara="1" wrap="square" lIns="91425" tIns="45700" rIns="91425" bIns="45700" anchor="t" anchorCtr="0">
              <a:noAutofit/>
            </a:bodyPr>
            <a:lstStyle/>
            <a:p>
              <a:pPr marL="284480" marR="0" lvl="0" indent="-284480" algn="l" rtl="0">
                <a:lnSpc>
                  <a:spcPct val="90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sender limits transmission:</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4480" marR="0" lvl="0" indent="-284480"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ourier"/>
                  <a:ea typeface="Courier"/>
                  <a:cs typeface="Courier"/>
                  <a:sym typeface="Courier"/>
                </a:rPr>
                <a:t>cwnd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dynamically adjusted in response to observed network congestion (implementing TCP congestion control)</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4480" marR="0" lvl="0" indent="-106680" algn="l" rtl="0">
                <a:lnSpc>
                  <a:spcPct val="85000"/>
                </a:lnSpc>
                <a:spcBef>
                  <a:spcPts val="560"/>
                </a:spcBef>
                <a:spcAft>
                  <a:spcPts val="0"/>
                </a:spcAft>
                <a:buClr>
                  <a:srgbClr val="000099"/>
                </a:buClr>
                <a:buSzPts val="280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grpSp>
          <p:nvGrpSpPr>
            <p:cNvPr id="8306" name="Google Shape;8306;p128"/>
            <p:cNvGrpSpPr/>
            <p:nvPr/>
          </p:nvGrpSpPr>
          <p:grpSpPr>
            <a:xfrm>
              <a:off x="6040008" y="4887177"/>
              <a:ext cx="4888123" cy="397144"/>
              <a:chOff x="5614194" y="4809655"/>
              <a:chExt cx="4888123" cy="397144"/>
            </a:xfrm>
          </p:grpSpPr>
          <p:sp>
            <p:nvSpPr>
              <p:cNvPr id="8307" name="Google Shape;8307;p128"/>
              <p:cNvSpPr txBox="1"/>
              <p:nvPr/>
            </p:nvSpPr>
            <p:spPr>
              <a:xfrm>
                <a:off x="5614194" y="4868630"/>
                <a:ext cx="4395788" cy="338169"/>
              </a:xfrm>
              <a:prstGeom prst="rect">
                <a:avLst/>
              </a:prstGeom>
              <a:noFill/>
              <a:ln>
                <a:noFill/>
              </a:ln>
            </p:spPr>
            <p:txBody>
              <a:bodyPr spcFirstLastPara="1" wrap="square" lIns="91425" tIns="45700" rIns="91425" bIns="45700" anchor="t" anchorCtr="0">
                <a:spAutoFit/>
              </a:bodyPr>
              <a:lstStyle/>
              <a:p>
                <a:pPr marL="225425" marR="0" lvl="0" indent="-225425" algn="l" rtl="0">
                  <a:lnSpc>
                    <a:spcPct val="85000"/>
                  </a:lnSpc>
                  <a:spcBef>
                    <a:spcPts val="0"/>
                  </a:spcBef>
                  <a:spcAft>
                    <a:spcPts val="0"/>
                  </a:spcAft>
                  <a:buClr>
                    <a:srgbClr val="000099"/>
                  </a:buClr>
                  <a:buSzPts val="1170"/>
                  <a:buFont typeface="Noto Sans Symbols"/>
                  <a:buNone/>
                </a:pPr>
                <a:r>
                  <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LastByteSent- LastByteAcked</a:t>
                </a:r>
                <a:endParaRPr sz="18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grpSp>
            <p:nvGrpSpPr>
              <p:cNvPr id="8308" name="Google Shape;8308;p128"/>
              <p:cNvGrpSpPr/>
              <p:nvPr/>
            </p:nvGrpSpPr>
            <p:grpSpPr>
              <a:xfrm>
                <a:off x="9416467" y="4809655"/>
                <a:ext cx="1085850" cy="366713"/>
                <a:chOff x="7709188" y="4768381"/>
                <a:chExt cx="1085850" cy="366713"/>
              </a:xfrm>
            </p:grpSpPr>
            <p:grpSp>
              <p:nvGrpSpPr>
                <p:cNvPr id="8309" name="Google Shape;8309;p128"/>
                <p:cNvGrpSpPr/>
                <p:nvPr/>
              </p:nvGrpSpPr>
              <p:grpSpPr>
                <a:xfrm>
                  <a:off x="7709188" y="4789019"/>
                  <a:ext cx="350837" cy="336550"/>
                  <a:chOff x="2059" y="2097"/>
                  <a:chExt cx="221" cy="212"/>
                </a:xfrm>
              </p:grpSpPr>
              <p:sp>
                <p:nvSpPr>
                  <p:cNvPr id="8310" name="Google Shape;8310;p128"/>
                  <p:cNvSpPr txBox="1"/>
                  <p:nvPr/>
                </p:nvSpPr>
                <p:spPr>
                  <a:xfrm>
                    <a:off x="2059" y="2097"/>
                    <a:ext cx="221"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1" i="0" u="none" strike="noStrike" cap="none">
                        <a:solidFill>
                          <a:srgbClr val="000000"/>
                        </a:solidFill>
                        <a:latin typeface="Tahoma" panose="020B0604030504040204"/>
                        <a:ea typeface="Tahoma" panose="020B0604030504040204"/>
                        <a:cs typeface="Tahoma" panose="020B0604030504040204"/>
                        <a:sym typeface="Tahoma" panose="020B0604030504040204"/>
                      </a:rPr>
                      <a:t>&lt;</a:t>
                    </a:r>
                    <a:endParaRPr lang="en-US" sz="1600" b="1"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8311" name="Google Shape;8311;p128"/>
                  <p:cNvCxnSpPr/>
                  <p:nvPr/>
                </p:nvCxnSpPr>
                <p:spPr>
                  <a:xfrm>
                    <a:off x="2133" y="2269"/>
                    <a:ext cx="85" cy="0"/>
                  </a:xfrm>
                  <a:prstGeom prst="straightConnector1">
                    <a:avLst/>
                  </a:prstGeom>
                  <a:noFill/>
                  <a:ln w="19050" cap="flat" cmpd="sng">
                    <a:solidFill>
                      <a:srgbClr val="000000"/>
                    </a:solidFill>
                    <a:prstDash val="solid"/>
                    <a:round/>
                    <a:headEnd type="none" w="med" len="med"/>
                    <a:tailEnd type="none" w="med" len="med"/>
                  </a:ln>
                </p:spPr>
              </p:cxnSp>
            </p:grpSp>
            <p:sp>
              <p:nvSpPr>
                <p:cNvPr id="8312" name="Google Shape;8312;p128"/>
                <p:cNvSpPr txBox="1"/>
                <p:nvPr/>
              </p:nvSpPr>
              <p:spPr>
                <a:xfrm>
                  <a:off x="8064788" y="4768381"/>
                  <a:ext cx="7302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ourier New" panose="02070309020205020404"/>
                    <a:buNone/>
                  </a:pPr>
                  <a:r>
                    <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cwnd</a:t>
                  </a:r>
                  <a:endParaRPr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grpSp>
        </p:grpSp>
      </p:grpSp>
      <p:sp>
        <p:nvSpPr>
          <p:cNvPr id="8313" name="Google Shape;8313;p128"/>
          <p:cNvSpPr/>
          <p:nvPr/>
        </p:nvSpPr>
        <p:spPr>
          <a:xfrm>
            <a:off x="1314221" y="2927773"/>
            <a:ext cx="4503412" cy="1075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314" name="Google Shape;8314;p128"/>
          <p:cNvGrpSpPr/>
          <p:nvPr/>
        </p:nvGrpSpPr>
        <p:grpSpPr>
          <a:xfrm>
            <a:off x="1289051" y="2849038"/>
            <a:ext cx="1267801" cy="861704"/>
            <a:chOff x="1289051" y="2849038"/>
            <a:chExt cx="1267801" cy="861704"/>
          </a:xfrm>
        </p:grpSpPr>
        <p:sp>
          <p:nvSpPr>
            <p:cNvPr id="8315" name="Google Shape;8315;p128"/>
            <p:cNvSpPr/>
            <p:nvPr/>
          </p:nvSpPr>
          <p:spPr>
            <a:xfrm>
              <a:off x="2369283" y="2849038"/>
              <a:ext cx="187569" cy="464732"/>
            </a:xfrm>
            <a:custGeom>
              <a:avLst/>
              <a:gdLst/>
              <a:ahLst/>
              <a:cxnLst/>
              <a:rect l="l" t="t" r="r" b="b"/>
              <a:pathLst>
                <a:path w="91" h="242" extrusionOk="0">
                  <a:moveTo>
                    <a:pt x="91" y="0"/>
                  </a:moveTo>
                  <a:lnTo>
                    <a:pt x="88" y="242"/>
                  </a:lnTo>
                  <a:lnTo>
                    <a:pt x="0" y="242"/>
                  </a:lnTo>
                </a:path>
              </a:pathLst>
            </a:custGeom>
            <a:noFill/>
            <a:ln w="19050"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16" name="Google Shape;8316;p128"/>
            <p:cNvSpPr txBox="1"/>
            <p:nvPr/>
          </p:nvSpPr>
          <p:spPr>
            <a:xfrm>
              <a:off x="1289051" y="3119811"/>
              <a:ext cx="986168" cy="5909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last byte</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ACKed</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17" name="Google Shape;8317;p128"/>
          <p:cNvGrpSpPr/>
          <p:nvPr/>
        </p:nvGrpSpPr>
        <p:grpSpPr>
          <a:xfrm>
            <a:off x="3824084" y="2948877"/>
            <a:ext cx="1759290" cy="1283237"/>
            <a:chOff x="3824084" y="2948877"/>
            <a:chExt cx="1759290" cy="1283237"/>
          </a:xfrm>
        </p:grpSpPr>
        <p:sp>
          <p:nvSpPr>
            <p:cNvPr id="8318" name="Google Shape;8318;p128"/>
            <p:cNvSpPr txBox="1"/>
            <p:nvPr/>
          </p:nvSpPr>
          <p:spPr>
            <a:xfrm>
              <a:off x="3979525" y="3890482"/>
              <a:ext cx="1603849"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last byte sent</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19" name="Google Shape;8319;p128"/>
            <p:cNvSpPr/>
            <p:nvPr/>
          </p:nvSpPr>
          <p:spPr>
            <a:xfrm flipH="1">
              <a:off x="3824084" y="2948877"/>
              <a:ext cx="190240" cy="1102896"/>
            </a:xfrm>
            <a:custGeom>
              <a:avLst/>
              <a:gdLst/>
              <a:ahLst/>
              <a:cxnLst/>
              <a:rect l="l" t="t" r="r" b="b"/>
              <a:pathLst>
                <a:path w="9670" h="9938" extrusionOk="0">
                  <a:moveTo>
                    <a:pt x="9412" y="0"/>
                  </a:moveTo>
                  <a:lnTo>
                    <a:pt x="9670" y="9938"/>
                  </a:lnTo>
                  <a:lnTo>
                    <a:pt x="0" y="9938"/>
                  </a:lnTo>
                </a:path>
              </a:pathLst>
            </a:custGeom>
            <a:noFill/>
            <a:ln w="19050"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20" name="Google Shape;8320;p128"/>
          <p:cNvGrpSpPr/>
          <p:nvPr/>
        </p:nvGrpSpPr>
        <p:grpSpPr>
          <a:xfrm>
            <a:off x="1289051" y="1292332"/>
            <a:ext cx="4641849" cy="1497173"/>
            <a:chOff x="1289051" y="1292332"/>
            <a:chExt cx="4641849" cy="1497173"/>
          </a:xfrm>
        </p:grpSpPr>
        <p:sp>
          <p:nvSpPr>
            <p:cNvPr id="8321" name="Google Shape;8321;p128"/>
            <p:cNvSpPr/>
            <p:nvPr/>
          </p:nvSpPr>
          <p:spPr>
            <a:xfrm>
              <a:off x="1370854" y="2034797"/>
              <a:ext cx="86000" cy="752789"/>
            </a:xfrm>
            <a:prstGeom prst="rect">
              <a:avLst/>
            </a:prstGeom>
            <a:gradFill>
              <a:gsLst>
                <a:gs pos="0">
                  <a:srgbClr val="FFFFFF"/>
                </a:gs>
                <a:gs pos="100000">
                  <a:srgbClr val="33CC33"/>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22" name="Google Shape;8322;p128"/>
            <p:cNvSpPr/>
            <p:nvPr/>
          </p:nvSpPr>
          <p:spPr>
            <a:xfrm>
              <a:off x="1498805" y="2036716"/>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23" name="Google Shape;8323;p128"/>
            <p:cNvSpPr/>
            <p:nvPr/>
          </p:nvSpPr>
          <p:spPr>
            <a:xfrm>
              <a:off x="1628852"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24" name="Google Shape;8324;p128"/>
            <p:cNvSpPr/>
            <p:nvPr/>
          </p:nvSpPr>
          <p:spPr>
            <a:xfrm>
              <a:off x="1756801" y="2034797"/>
              <a:ext cx="86000"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25" name="Google Shape;8325;p128"/>
            <p:cNvSpPr/>
            <p:nvPr/>
          </p:nvSpPr>
          <p:spPr>
            <a:xfrm>
              <a:off x="1882653" y="2034797"/>
              <a:ext cx="86000"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26" name="Google Shape;8326;p128"/>
            <p:cNvSpPr/>
            <p:nvPr/>
          </p:nvSpPr>
          <p:spPr>
            <a:xfrm>
              <a:off x="2010604"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27" name="Google Shape;8327;p128"/>
            <p:cNvSpPr/>
            <p:nvPr/>
          </p:nvSpPr>
          <p:spPr>
            <a:xfrm>
              <a:off x="2132261"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28" name="Google Shape;8328;p128"/>
            <p:cNvSpPr/>
            <p:nvPr/>
          </p:nvSpPr>
          <p:spPr>
            <a:xfrm>
              <a:off x="2258113"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29" name="Google Shape;8329;p128"/>
            <p:cNvSpPr/>
            <p:nvPr/>
          </p:nvSpPr>
          <p:spPr>
            <a:xfrm>
              <a:off x="2383965" y="2034797"/>
              <a:ext cx="85998"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0" name="Google Shape;8330;p128"/>
            <p:cNvSpPr/>
            <p:nvPr/>
          </p:nvSpPr>
          <p:spPr>
            <a:xfrm>
              <a:off x="2524500" y="2034797"/>
              <a:ext cx="86000" cy="752789"/>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1" name="Google Shape;8331;p128"/>
            <p:cNvSpPr/>
            <p:nvPr/>
          </p:nvSpPr>
          <p:spPr>
            <a:xfrm>
              <a:off x="2654547" y="2036716"/>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2" name="Google Shape;8332;p128"/>
            <p:cNvSpPr/>
            <p:nvPr/>
          </p:nvSpPr>
          <p:spPr>
            <a:xfrm>
              <a:off x="2782498"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3" name="Google Shape;8333;p128"/>
            <p:cNvSpPr/>
            <p:nvPr/>
          </p:nvSpPr>
          <p:spPr>
            <a:xfrm>
              <a:off x="2910447" y="2034797"/>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4" name="Google Shape;8334;p128"/>
            <p:cNvSpPr/>
            <p:nvPr/>
          </p:nvSpPr>
          <p:spPr>
            <a:xfrm>
              <a:off x="3038397"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5" name="Google Shape;8335;p128"/>
            <p:cNvSpPr/>
            <p:nvPr/>
          </p:nvSpPr>
          <p:spPr>
            <a:xfrm>
              <a:off x="3164249"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6" name="Google Shape;8336;p128"/>
            <p:cNvSpPr/>
            <p:nvPr/>
          </p:nvSpPr>
          <p:spPr>
            <a:xfrm>
              <a:off x="3285907"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7" name="Google Shape;8337;p128"/>
            <p:cNvSpPr/>
            <p:nvPr/>
          </p:nvSpPr>
          <p:spPr>
            <a:xfrm>
              <a:off x="3411759" y="2034797"/>
              <a:ext cx="85998"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8" name="Google Shape;8338;p128"/>
            <p:cNvSpPr/>
            <p:nvPr/>
          </p:nvSpPr>
          <p:spPr>
            <a:xfrm>
              <a:off x="3539708" y="2034797"/>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39" name="Google Shape;8339;p128"/>
            <p:cNvSpPr/>
            <p:nvPr/>
          </p:nvSpPr>
          <p:spPr>
            <a:xfrm>
              <a:off x="3657170" y="2034797"/>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0" name="Google Shape;8340;p128"/>
            <p:cNvSpPr/>
            <p:nvPr/>
          </p:nvSpPr>
          <p:spPr>
            <a:xfrm>
              <a:off x="3783022" y="2034797"/>
              <a:ext cx="86000" cy="75278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1" name="Google Shape;8341;p128"/>
            <p:cNvSpPr/>
            <p:nvPr/>
          </p:nvSpPr>
          <p:spPr>
            <a:xfrm>
              <a:off x="3906778" y="2032876"/>
              <a:ext cx="85998"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2" name="Google Shape;8342;p128"/>
            <p:cNvSpPr/>
            <p:nvPr/>
          </p:nvSpPr>
          <p:spPr>
            <a:xfrm>
              <a:off x="4028435" y="2032876"/>
              <a:ext cx="85998"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3" name="Google Shape;8343;p128"/>
            <p:cNvSpPr/>
            <p:nvPr/>
          </p:nvSpPr>
          <p:spPr>
            <a:xfrm>
              <a:off x="4156384" y="2032876"/>
              <a:ext cx="86000"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4" name="Google Shape;8344;p128"/>
            <p:cNvSpPr/>
            <p:nvPr/>
          </p:nvSpPr>
          <p:spPr>
            <a:xfrm>
              <a:off x="4282236" y="2032876"/>
              <a:ext cx="86000"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5" name="Google Shape;8345;p128"/>
            <p:cNvSpPr/>
            <p:nvPr/>
          </p:nvSpPr>
          <p:spPr>
            <a:xfrm>
              <a:off x="4399698" y="2032876"/>
              <a:ext cx="86000"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6" name="Google Shape;8346;p128"/>
            <p:cNvSpPr/>
            <p:nvPr/>
          </p:nvSpPr>
          <p:spPr>
            <a:xfrm>
              <a:off x="4525550" y="2032876"/>
              <a:ext cx="86000" cy="75278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7" name="Google Shape;8347;p128"/>
            <p:cNvSpPr/>
            <p:nvPr/>
          </p:nvSpPr>
          <p:spPr>
            <a:xfrm>
              <a:off x="4653501"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8" name="Google Shape;8348;p128"/>
            <p:cNvSpPr/>
            <p:nvPr/>
          </p:nvSpPr>
          <p:spPr>
            <a:xfrm>
              <a:off x="4781450" y="2036716"/>
              <a:ext cx="86000"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49" name="Google Shape;8349;p128"/>
            <p:cNvSpPr/>
            <p:nvPr/>
          </p:nvSpPr>
          <p:spPr>
            <a:xfrm>
              <a:off x="4909400"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50" name="Google Shape;8350;p128"/>
            <p:cNvSpPr/>
            <p:nvPr/>
          </p:nvSpPr>
          <p:spPr>
            <a:xfrm>
              <a:off x="5039448"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51" name="Google Shape;8351;p128"/>
            <p:cNvSpPr/>
            <p:nvPr/>
          </p:nvSpPr>
          <p:spPr>
            <a:xfrm>
              <a:off x="5165300"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52" name="Google Shape;8352;p128"/>
            <p:cNvSpPr/>
            <p:nvPr/>
          </p:nvSpPr>
          <p:spPr>
            <a:xfrm>
              <a:off x="5291152"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53" name="Google Shape;8353;p128"/>
            <p:cNvSpPr/>
            <p:nvPr/>
          </p:nvSpPr>
          <p:spPr>
            <a:xfrm>
              <a:off x="5412809" y="2034797"/>
              <a:ext cx="85998"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54" name="Google Shape;8354;p128"/>
            <p:cNvSpPr/>
            <p:nvPr/>
          </p:nvSpPr>
          <p:spPr>
            <a:xfrm>
              <a:off x="5540759" y="2034797"/>
              <a:ext cx="86000" cy="752789"/>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55" name="Google Shape;8355;p128"/>
            <p:cNvSpPr/>
            <p:nvPr/>
          </p:nvSpPr>
          <p:spPr>
            <a:xfrm>
              <a:off x="5666611" y="2034797"/>
              <a:ext cx="86000" cy="752789"/>
            </a:xfrm>
            <a:prstGeom prst="rect">
              <a:avLst/>
            </a:prstGeom>
            <a:gradFill>
              <a:gsLst>
                <a:gs pos="0">
                  <a:srgbClr val="B2B2B2"/>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56" name="Google Shape;8356;p128"/>
            <p:cNvSpPr/>
            <p:nvPr/>
          </p:nvSpPr>
          <p:spPr>
            <a:xfrm>
              <a:off x="1427488" y="1902290"/>
              <a:ext cx="4503412" cy="1075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57" name="Google Shape;8357;p128"/>
            <p:cNvSpPr txBox="1"/>
            <p:nvPr/>
          </p:nvSpPr>
          <p:spPr>
            <a:xfrm>
              <a:off x="3220882" y="1648799"/>
              <a:ext cx="805454" cy="34374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Courier New" panose="02070309020205020404"/>
                <a:buNone/>
              </a:pPr>
              <a:r>
                <a:rPr lang="en-US" sz="1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cwnd</a:t>
              </a:r>
              <a:endParaRPr sz="1400" b="1" i="1"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grpSp>
          <p:nvGrpSpPr>
            <p:cNvPr id="8358" name="Google Shape;8358;p128"/>
            <p:cNvGrpSpPr/>
            <p:nvPr/>
          </p:nvGrpSpPr>
          <p:grpSpPr>
            <a:xfrm>
              <a:off x="4022141" y="1750580"/>
              <a:ext cx="591506" cy="142108"/>
              <a:chOff x="4250" y="1692"/>
              <a:chExt cx="374" cy="86"/>
            </a:xfrm>
          </p:grpSpPr>
          <p:cxnSp>
            <p:nvCxnSpPr>
              <p:cNvPr id="8359" name="Google Shape;8359;p128"/>
              <p:cNvCxnSpPr/>
              <p:nvPr/>
            </p:nvCxnSpPr>
            <p:spPr>
              <a:xfrm>
                <a:off x="4250" y="1738"/>
                <a:ext cx="374" cy="0"/>
              </a:xfrm>
              <a:prstGeom prst="straightConnector1">
                <a:avLst/>
              </a:prstGeom>
              <a:noFill/>
              <a:ln w="28575" cap="flat" cmpd="sng">
                <a:solidFill>
                  <a:srgbClr val="CC0000"/>
                </a:solidFill>
                <a:prstDash val="solid"/>
                <a:round/>
                <a:headEnd type="none" w="med" len="med"/>
                <a:tailEnd type="triangle" w="med" len="med"/>
              </a:ln>
            </p:spPr>
          </p:cxnSp>
          <p:cxnSp>
            <p:nvCxnSpPr>
              <p:cNvPr id="8360" name="Google Shape;8360;p128"/>
              <p:cNvCxnSpPr/>
              <p:nvPr/>
            </p:nvCxnSpPr>
            <p:spPr>
              <a:xfrm>
                <a:off x="4621" y="1692"/>
                <a:ext cx="0" cy="86"/>
              </a:xfrm>
              <a:prstGeom prst="straightConnector1">
                <a:avLst/>
              </a:prstGeom>
              <a:noFill/>
              <a:ln w="9525" cap="flat" cmpd="sng">
                <a:solidFill>
                  <a:srgbClr val="CC0000"/>
                </a:solidFill>
                <a:prstDash val="solid"/>
                <a:round/>
                <a:headEnd type="none" w="med" len="med"/>
                <a:tailEnd type="none" w="med" len="med"/>
              </a:ln>
            </p:spPr>
          </p:cxnSp>
        </p:grpSp>
        <p:grpSp>
          <p:nvGrpSpPr>
            <p:cNvPr id="8361" name="Google Shape;8361;p128"/>
            <p:cNvGrpSpPr/>
            <p:nvPr/>
          </p:nvGrpSpPr>
          <p:grpSpPr>
            <a:xfrm rot="10800000">
              <a:off x="2633863" y="1759691"/>
              <a:ext cx="616676" cy="149790"/>
              <a:chOff x="4260" y="1700"/>
              <a:chExt cx="374" cy="86"/>
            </a:xfrm>
          </p:grpSpPr>
          <p:cxnSp>
            <p:nvCxnSpPr>
              <p:cNvPr id="8362" name="Google Shape;8362;p128"/>
              <p:cNvCxnSpPr/>
              <p:nvPr/>
            </p:nvCxnSpPr>
            <p:spPr>
              <a:xfrm>
                <a:off x="4260" y="1746"/>
                <a:ext cx="374" cy="0"/>
              </a:xfrm>
              <a:prstGeom prst="straightConnector1">
                <a:avLst/>
              </a:prstGeom>
              <a:noFill/>
              <a:ln w="28575" cap="flat" cmpd="sng">
                <a:solidFill>
                  <a:srgbClr val="CC0000"/>
                </a:solidFill>
                <a:prstDash val="solid"/>
                <a:round/>
                <a:headEnd type="none" w="med" len="med"/>
                <a:tailEnd type="triangle" w="med" len="med"/>
              </a:ln>
            </p:spPr>
          </p:cxnSp>
          <p:cxnSp>
            <p:nvCxnSpPr>
              <p:cNvPr id="8363" name="Google Shape;8363;p128"/>
              <p:cNvCxnSpPr/>
              <p:nvPr/>
            </p:nvCxnSpPr>
            <p:spPr>
              <a:xfrm>
                <a:off x="4632" y="1700"/>
                <a:ext cx="0" cy="86"/>
              </a:xfrm>
              <a:prstGeom prst="straightConnector1">
                <a:avLst/>
              </a:prstGeom>
              <a:noFill/>
              <a:ln w="9525" cap="flat" cmpd="sng">
                <a:solidFill>
                  <a:srgbClr val="CC0000"/>
                </a:solidFill>
                <a:prstDash val="solid"/>
                <a:round/>
                <a:headEnd type="none" w="med" len="med"/>
                <a:tailEnd type="none" w="med" len="med"/>
              </a:ln>
            </p:spPr>
          </p:cxnSp>
        </p:grpSp>
        <p:sp>
          <p:nvSpPr>
            <p:cNvPr id="8364" name="Google Shape;8364;p128"/>
            <p:cNvSpPr txBox="1"/>
            <p:nvPr/>
          </p:nvSpPr>
          <p:spPr>
            <a:xfrm>
              <a:off x="1289051" y="1292332"/>
              <a:ext cx="3220754" cy="3693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sequence number space </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cxnSp>
        <p:nvCxnSpPr>
          <p:cNvPr id="8365" name="Google Shape;8365;p128"/>
          <p:cNvCxnSpPr/>
          <p:nvPr/>
        </p:nvCxnSpPr>
        <p:spPr>
          <a:xfrm>
            <a:off x="3908860" y="2875555"/>
            <a:ext cx="700041" cy="0"/>
          </a:xfrm>
          <a:prstGeom prst="straightConnector1">
            <a:avLst/>
          </a:prstGeom>
          <a:noFill/>
          <a:ln w="28575" cap="flat" cmpd="sng">
            <a:solidFill>
              <a:srgbClr val="CC0000"/>
            </a:solidFill>
            <a:prstDash val="solid"/>
            <a:round/>
            <a:headEnd type="none" w="med" len="med"/>
            <a:tailEnd type="none" w="med" len="med"/>
          </a:ln>
        </p:spPr>
      </p:cxnSp>
      <p:grpSp>
        <p:nvGrpSpPr>
          <p:cNvPr id="8366" name="Google Shape;8366;p128"/>
          <p:cNvGrpSpPr/>
          <p:nvPr/>
        </p:nvGrpSpPr>
        <p:grpSpPr>
          <a:xfrm>
            <a:off x="4204169" y="2959619"/>
            <a:ext cx="1759165" cy="950582"/>
            <a:chOff x="4204169" y="2959619"/>
            <a:chExt cx="1759165" cy="950582"/>
          </a:xfrm>
        </p:grpSpPr>
        <p:sp>
          <p:nvSpPr>
            <p:cNvPr id="8367" name="Google Shape;8367;p128"/>
            <p:cNvSpPr/>
            <p:nvPr/>
          </p:nvSpPr>
          <p:spPr>
            <a:xfrm flipH="1">
              <a:off x="4204169" y="2959619"/>
              <a:ext cx="190240" cy="549834"/>
            </a:xfrm>
            <a:custGeom>
              <a:avLst/>
              <a:gdLst/>
              <a:ahLst/>
              <a:cxnLst/>
              <a:rect l="l" t="t" r="r" b="b"/>
              <a:pathLst>
                <a:path w="9670" h="9938" extrusionOk="0">
                  <a:moveTo>
                    <a:pt x="9412" y="0"/>
                  </a:moveTo>
                  <a:lnTo>
                    <a:pt x="9670" y="9938"/>
                  </a:lnTo>
                  <a:lnTo>
                    <a:pt x="0" y="9938"/>
                  </a:lnTo>
                </a:path>
              </a:pathLst>
            </a:custGeom>
            <a:noFill/>
            <a:ln w="19050"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68" name="Google Shape;8368;p128"/>
            <p:cNvSpPr txBox="1"/>
            <p:nvPr/>
          </p:nvSpPr>
          <p:spPr>
            <a:xfrm>
              <a:off x="4359485" y="3319270"/>
              <a:ext cx="1603849" cy="5909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available but not used</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69" name="Google Shape;8369;p128"/>
          <p:cNvGrpSpPr/>
          <p:nvPr/>
        </p:nvGrpSpPr>
        <p:grpSpPr>
          <a:xfrm>
            <a:off x="7180262" y="1455737"/>
            <a:ext cx="4592627" cy="2538364"/>
            <a:chOff x="7180262" y="1455737"/>
            <a:chExt cx="4592627" cy="2538364"/>
          </a:xfrm>
        </p:grpSpPr>
        <p:sp>
          <p:nvSpPr>
            <p:cNvPr id="8370" name="Google Shape;8370;p128"/>
            <p:cNvSpPr txBox="1"/>
            <p:nvPr/>
          </p:nvSpPr>
          <p:spPr>
            <a:xfrm>
              <a:off x="7180262" y="1455737"/>
              <a:ext cx="4592627" cy="2447925"/>
            </a:xfrm>
            <a:prstGeom prst="rect">
              <a:avLst/>
            </a:prstGeom>
            <a:noFill/>
            <a:ln>
              <a:noFill/>
            </a:ln>
          </p:spPr>
          <p:txBody>
            <a:bodyPr spcFirstLastPara="1" wrap="square" lIns="91425" tIns="45700" rIns="91425" bIns="45700" anchor="t" anchorCtr="0">
              <a:noAutofit/>
            </a:bodyPr>
            <a:lstStyle/>
            <a:p>
              <a:pPr marL="284480" marR="0" lvl="0" indent="-284480" algn="l" rtl="0">
                <a:lnSpc>
                  <a:spcPct val="85000"/>
                </a:lnSpc>
                <a:spcBef>
                  <a:spcPts val="0"/>
                </a:spcBef>
                <a:spcAft>
                  <a:spcPts val="0"/>
                </a:spcAft>
                <a:buClr>
                  <a:srgbClr val="000099"/>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sending behavior: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4480" marR="0" lvl="0" indent="-284480" algn="l" rtl="0">
                <a:lnSpc>
                  <a:spcPct val="85000"/>
                </a:lnSpc>
                <a:spcBef>
                  <a:spcPts val="560"/>
                </a:spcBef>
                <a:spcAft>
                  <a:spcPts val="0"/>
                </a:spcAft>
                <a:buClr>
                  <a:srgbClr val="000099"/>
                </a:buClr>
                <a:buSzPts val="2800"/>
                <a:buFont typeface="Noto Sans Symbols"/>
                <a:buChar char="▪"/>
              </a:pP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roughly:</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send </a:t>
              </a:r>
              <a:r>
                <a:rPr lang="en-US" sz="2800" b="0" i="0" u="none" strike="noStrike" cap="none">
                  <a:solidFill>
                    <a:srgbClr val="000000"/>
                  </a:solidFill>
                  <a:latin typeface="Courier"/>
                  <a:ea typeface="Courier"/>
                  <a:cs typeface="Courier"/>
                  <a:sym typeface="Courier"/>
                </a:rPr>
                <a:t>cwnd</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bytes, wait RTT for ACKS, then send more bytes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371" name="Google Shape;8371;p128"/>
            <p:cNvGrpSpPr/>
            <p:nvPr/>
          </p:nvGrpSpPr>
          <p:grpSpPr>
            <a:xfrm>
              <a:off x="7513131" y="3110983"/>
              <a:ext cx="3751561" cy="883118"/>
              <a:chOff x="6839655" y="3035314"/>
              <a:chExt cx="3751561" cy="883118"/>
            </a:xfrm>
          </p:grpSpPr>
          <p:sp>
            <p:nvSpPr>
              <p:cNvPr id="8372" name="Google Shape;8372;p128"/>
              <p:cNvSpPr/>
              <p:nvPr/>
            </p:nvSpPr>
            <p:spPr>
              <a:xfrm>
                <a:off x="6839655" y="3035314"/>
                <a:ext cx="3751561" cy="883118"/>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373" name="Google Shape;8373;p128"/>
              <p:cNvGrpSpPr/>
              <p:nvPr/>
            </p:nvGrpSpPr>
            <p:grpSpPr>
              <a:xfrm>
                <a:off x="6869571" y="3107218"/>
                <a:ext cx="3634909" cy="811214"/>
                <a:chOff x="6694950" y="3614743"/>
                <a:chExt cx="3634909" cy="811214"/>
              </a:xfrm>
            </p:grpSpPr>
            <p:sp>
              <p:nvSpPr>
                <p:cNvPr id="8374" name="Google Shape;8374;p128"/>
                <p:cNvSpPr txBox="1"/>
                <p:nvPr/>
              </p:nvSpPr>
              <p:spPr>
                <a:xfrm>
                  <a:off x="6694950" y="3723809"/>
                  <a:ext cx="139063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rate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375" name="Google Shape;8375;p128"/>
                <p:cNvGrpSpPr/>
                <p:nvPr/>
              </p:nvGrpSpPr>
              <p:grpSpPr>
                <a:xfrm>
                  <a:off x="7748588" y="3776663"/>
                  <a:ext cx="931863" cy="441325"/>
                  <a:chOff x="4214" y="2517"/>
                  <a:chExt cx="587" cy="278"/>
                </a:xfrm>
              </p:grpSpPr>
              <p:sp>
                <p:nvSpPr>
                  <p:cNvPr id="8376" name="Google Shape;8376;p128"/>
                  <p:cNvSpPr txBox="1"/>
                  <p:nvPr/>
                </p:nvSpPr>
                <p:spPr>
                  <a:xfrm>
                    <a:off x="4216" y="2517"/>
                    <a:ext cx="585"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377" name="Google Shape;8377;p128"/>
                  <p:cNvSpPr txBox="1"/>
                  <p:nvPr/>
                </p:nvSpPr>
                <p:spPr>
                  <a:xfrm>
                    <a:off x="4214" y="2564"/>
                    <a:ext cx="585"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378" name="Google Shape;8378;p128"/>
                <p:cNvGrpSpPr/>
                <p:nvPr/>
              </p:nvGrpSpPr>
              <p:grpSpPr>
                <a:xfrm>
                  <a:off x="8320082" y="3614743"/>
                  <a:ext cx="922336" cy="811214"/>
                  <a:chOff x="4335" y="2509"/>
                  <a:chExt cx="581" cy="511"/>
                </a:xfrm>
              </p:grpSpPr>
              <p:sp>
                <p:nvSpPr>
                  <p:cNvPr id="8379" name="Google Shape;8379;p128"/>
                  <p:cNvSpPr txBox="1"/>
                  <p:nvPr/>
                </p:nvSpPr>
                <p:spPr>
                  <a:xfrm>
                    <a:off x="4335" y="2509"/>
                    <a:ext cx="581" cy="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ourier"/>
                      <a:buNone/>
                    </a:pPr>
                    <a:r>
                      <a:rPr lang="en-US" sz="2400" b="0" i="0" u="none" strike="noStrike" cap="none">
                        <a:solidFill>
                          <a:srgbClr val="000000"/>
                        </a:solidFill>
                        <a:latin typeface="Courier"/>
                        <a:ea typeface="Courier"/>
                        <a:cs typeface="Courier"/>
                        <a:sym typeface="Courier"/>
                      </a:rPr>
                      <a:t>cwnd</a:t>
                    </a:r>
                    <a:endParaRPr sz="2400" b="0" i="0" u="none" strike="noStrike" cap="none">
                      <a:solidFill>
                        <a:srgbClr val="000000"/>
                      </a:solidFill>
                      <a:latin typeface="Courier"/>
                      <a:ea typeface="Courier"/>
                      <a:cs typeface="Courier"/>
                      <a:sym typeface="Courier"/>
                    </a:endParaRPr>
                  </a:p>
                </p:txBody>
              </p:sp>
              <p:sp>
                <p:nvSpPr>
                  <p:cNvPr id="8380" name="Google Shape;8380;p128"/>
                  <p:cNvSpPr txBox="1"/>
                  <p:nvPr/>
                </p:nvSpPr>
                <p:spPr>
                  <a:xfrm>
                    <a:off x="4398" y="2729"/>
                    <a:ext cx="463" cy="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Tahoma" panose="020B0604030504040204"/>
                      <a:buNone/>
                    </a:pPr>
                    <a:r>
                      <a:rPr lang="en-US" sz="2400" b="0" i="0" u="none" strike="noStrike" cap="none">
                        <a:solidFill>
                          <a:srgbClr val="000000"/>
                        </a:solidFill>
                        <a:latin typeface="Tahoma" panose="020B0604030504040204"/>
                        <a:ea typeface="Tahoma" panose="020B0604030504040204"/>
                        <a:cs typeface="Tahoma" panose="020B0604030504040204"/>
                        <a:sym typeface="Tahoma" panose="020B0604030504040204"/>
                      </a:rPr>
                      <a:t>RTT</a:t>
                    </a:r>
                    <a:endParaRPr lang="en-US"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8381" name="Google Shape;8381;p128"/>
                  <p:cNvCxnSpPr/>
                  <p:nvPr/>
                </p:nvCxnSpPr>
                <p:spPr>
                  <a:xfrm>
                    <a:off x="4430" y="2763"/>
                    <a:ext cx="384" cy="0"/>
                  </a:xfrm>
                  <a:prstGeom prst="straightConnector1">
                    <a:avLst/>
                  </a:prstGeom>
                  <a:noFill/>
                  <a:ln w="19050" cap="flat" cmpd="sng">
                    <a:solidFill>
                      <a:srgbClr val="000000"/>
                    </a:solidFill>
                    <a:prstDash val="solid"/>
                    <a:round/>
                    <a:headEnd type="none" w="med" len="med"/>
                    <a:tailEnd type="none" w="med" len="med"/>
                  </a:ln>
                </p:spPr>
              </p:cxnSp>
            </p:grpSp>
            <p:sp>
              <p:nvSpPr>
                <p:cNvPr id="8382" name="Google Shape;8382;p128"/>
                <p:cNvSpPr txBox="1"/>
                <p:nvPr/>
              </p:nvSpPr>
              <p:spPr>
                <a:xfrm>
                  <a:off x="9141713" y="3823464"/>
                  <a:ext cx="118814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bytes/sec</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grpSp>
        <p:nvGrpSpPr>
          <p:cNvPr id="8383" name="Google Shape;8383;p128"/>
          <p:cNvGrpSpPr/>
          <p:nvPr/>
        </p:nvGrpSpPr>
        <p:grpSpPr>
          <a:xfrm>
            <a:off x="2327097" y="2874002"/>
            <a:ext cx="1660913" cy="1379180"/>
            <a:chOff x="2327097" y="2874002"/>
            <a:chExt cx="1660913" cy="1379180"/>
          </a:xfrm>
        </p:grpSpPr>
        <p:sp>
          <p:nvSpPr>
            <p:cNvPr id="8384" name="Google Shape;8384;p128"/>
            <p:cNvSpPr txBox="1"/>
            <p:nvPr/>
          </p:nvSpPr>
          <p:spPr>
            <a:xfrm>
              <a:off x="2327097" y="3412952"/>
              <a:ext cx="1660913" cy="8402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sent, but not-yet ACKed </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(“in-flight”)</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385" name="Google Shape;8385;p128"/>
            <p:cNvGrpSpPr/>
            <p:nvPr/>
          </p:nvGrpSpPr>
          <p:grpSpPr>
            <a:xfrm>
              <a:off x="2644060" y="2874002"/>
              <a:ext cx="1201888" cy="658131"/>
              <a:chOff x="2644060" y="2874003"/>
              <a:chExt cx="1201888" cy="635450"/>
            </a:xfrm>
          </p:grpSpPr>
          <p:cxnSp>
            <p:nvCxnSpPr>
              <p:cNvPr id="8386" name="Google Shape;8386;p128"/>
              <p:cNvCxnSpPr/>
              <p:nvPr/>
            </p:nvCxnSpPr>
            <p:spPr>
              <a:xfrm>
                <a:off x="2644060" y="2874003"/>
                <a:ext cx="1201888" cy="0"/>
              </a:xfrm>
              <a:prstGeom prst="straightConnector1">
                <a:avLst/>
              </a:prstGeom>
              <a:noFill/>
              <a:ln w="28575" cap="flat" cmpd="sng">
                <a:solidFill>
                  <a:srgbClr val="CC0000"/>
                </a:solidFill>
                <a:prstDash val="solid"/>
                <a:round/>
                <a:headEnd type="none" w="med" len="med"/>
                <a:tailEnd type="none" w="med" len="med"/>
              </a:ln>
            </p:spPr>
          </p:cxnSp>
          <p:cxnSp>
            <p:nvCxnSpPr>
              <p:cNvPr id="8387" name="Google Shape;8387;p128"/>
              <p:cNvCxnSpPr/>
              <p:nvPr/>
            </p:nvCxnSpPr>
            <p:spPr>
              <a:xfrm>
                <a:off x="2850877" y="2898008"/>
                <a:ext cx="0" cy="611445"/>
              </a:xfrm>
              <a:prstGeom prst="straightConnector1">
                <a:avLst/>
              </a:prstGeom>
              <a:noFill/>
              <a:ln w="19050" cap="flat" cmpd="sng">
                <a:solidFill>
                  <a:srgbClr val="C00000"/>
                </a:solidFill>
                <a:prstDash val="solid"/>
                <a:miter lim="800000"/>
                <a:headEnd type="none" w="sm" len="sm"/>
                <a:tailEnd type="none" w="sm" len="sm"/>
              </a:ln>
            </p:spPr>
          </p:cxnSp>
        </p:grpSp>
      </p:grpSp>
      <p:sp>
        <p:nvSpPr>
          <p:cNvPr id="8388" name="Google Shape;8388;p12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14"/>
                                        </p:tgtEl>
                                        <p:attrNameLst>
                                          <p:attrName>style.visibility</p:attrName>
                                        </p:attrNameLst>
                                      </p:cBhvr>
                                      <p:to>
                                        <p:strVal val="visible"/>
                                      </p:to>
                                    </p:set>
                                    <p:animEffect transition="in" filter="fade">
                                      <p:cBhvr>
                                        <p:cTn id="7" dur="500"/>
                                        <p:tgtEl>
                                          <p:spTgt spid="8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83"/>
                                        </p:tgtEl>
                                        <p:attrNameLst>
                                          <p:attrName>style.visibility</p:attrName>
                                        </p:attrNameLst>
                                      </p:cBhvr>
                                      <p:to>
                                        <p:strVal val="visible"/>
                                      </p:to>
                                    </p:set>
                                    <p:animEffect transition="in" filter="fade">
                                      <p:cBhvr>
                                        <p:cTn id="12" dur="500"/>
                                        <p:tgtEl>
                                          <p:spTgt spid="83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17"/>
                                        </p:tgtEl>
                                        <p:attrNameLst>
                                          <p:attrName>style.visibility</p:attrName>
                                        </p:attrNameLst>
                                      </p:cBhvr>
                                      <p:to>
                                        <p:strVal val="visible"/>
                                      </p:to>
                                    </p:set>
                                    <p:animEffect transition="in" filter="fade">
                                      <p:cBhvr>
                                        <p:cTn id="17" dur="500"/>
                                        <p:tgtEl>
                                          <p:spTgt spid="83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66"/>
                                        </p:tgtEl>
                                        <p:attrNameLst>
                                          <p:attrName>style.visibility</p:attrName>
                                        </p:attrNameLst>
                                      </p:cBhvr>
                                      <p:to>
                                        <p:strVal val="visible"/>
                                      </p:to>
                                    </p:set>
                                    <p:animEffect transition="in" filter="fade">
                                      <p:cBhvr>
                                        <p:cTn id="22" dur="500"/>
                                        <p:tgtEl>
                                          <p:spTgt spid="8366"/>
                                        </p:tgtEl>
                                      </p:cBhvr>
                                    </p:animEffect>
                                  </p:childTnLst>
                                </p:cTn>
                              </p:par>
                              <p:par>
                                <p:cTn id="23" presetID="10" presetClass="entr" presetSubtype="0" fill="hold" nodeType="withEffect">
                                  <p:stCondLst>
                                    <p:cond delay="0"/>
                                  </p:stCondLst>
                                  <p:childTnLst>
                                    <p:set>
                                      <p:cBhvr>
                                        <p:cTn id="24" dur="1" fill="hold">
                                          <p:stCondLst>
                                            <p:cond delay="0"/>
                                          </p:stCondLst>
                                        </p:cTn>
                                        <p:tgtEl>
                                          <p:spTgt spid="8365"/>
                                        </p:tgtEl>
                                        <p:attrNameLst>
                                          <p:attrName>style.visibility</p:attrName>
                                        </p:attrNameLst>
                                      </p:cBhvr>
                                      <p:to>
                                        <p:strVal val="visible"/>
                                      </p:to>
                                    </p:set>
                                    <p:animEffect transition="in" filter="fade">
                                      <p:cBhvr>
                                        <p:cTn id="25" dur="500"/>
                                        <p:tgtEl>
                                          <p:spTgt spid="83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303"/>
                                        </p:tgtEl>
                                        <p:attrNameLst>
                                          <p:attrName>style.visibility</p:attrName>
                                        </p:attrNameLst>
                                      </p:cBhvr>
                                      <p:to>
                                        <p:strVal val="visible"/>
                                      </p:to>
                                    </p:set>
                                    <p:animEffect transition="in" filter="fade">
                                      <p:cBhvr>
                                        <p:cTn id="30" dur="500"/>
                                        <p:tgtEl>
                                          <p:spTgt spid="830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369"/>
                                        </p:tgtEl>
                                        <p:attrNameLst>
                                          <p:attrName>style.visibility</p:attrName>
                                        </p:attrNameLst>
                                      </p:cBhvr>
                                      <p:to>
                                        <p:strVal val="visible"/>
                                      </p:to>
                                    </p:set>
                                    <p:animEffect transition="in" filter="fade">
                                      <p:cBhvr>
                                        <p:cTn id="35" dur="500"/>
                                        <p:tgtEl>
                                          <p:spTgt spid="8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393"/>
        <p:cNvGrpSpPr/>
        <p:nvPr/>
      </p:nvGrpSpPr>
      <p:grpSpPr>
        <a:xfrm>
          <a:off x="0" y="0"/>
          <a:ext cx="0" cy="0"/>
          <a:chOff x="0" y="0"/>
          <a:chExt cx="0" cy="0"/>
        </a:xfrm>
      </p:grpSpPr>
      <p:sp>
        <p:nvSpPr>
          <p:cNvPr id="8394" name="Google Shape;8394;p129"/>
          <p:cNvSpPr txBox="1">
            <a:spLocks noGrp="1"/>
          </p:cNvSpPr>
          <p:nvPr>
            <p:ph type="title"/>
          </p:nvPr>
        </p:nvSpPr>
        <p:spPr>
          <a:xfrm>
            <a:off x="811390" y="259719"/>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slow start </a:t>
            </a:r>
            <a:endParaRPr sz="4400" b="0"/>
          </a:p>
        </p:txBody>
      </p:sp>
      <p:sp>
        <p:nvSpPr>
          <p:cNvPr id="8395" name="Google Shape;8395;p129"/>
          <p:cNvSpPr txBox="1"/>
          <p:nvPr/>
        </p:nvSpPr>
        <p:spPr>
          <a:xfrm>
            <a:off x="1143000" y="1384299"/>
            <a:ext cx="5118100" cy="5214257"/>
          </a:xfrm>
          <a:prstGeom prst="rect">
            <a:avLst/>
          </a:prstGeom>
          <a:noFill/>
          <a:ln>
            <a:noFill/>
          </a:ln>
        </p:spPr>
        <p:txBody>
          <a:bodyPr spcFirstLastPara="1" wrap="square" lIns="91425" tIns="45700" rIns="91425" bIns="45700" anchor="t" anchorCtr="0">
            <a:normAutofit/>
          </a:bodyPr>
          <a:lstStyle/>
          <a:p>
            <a:pPr marL="393700" marR="0" lvl="0" indent="-2635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when connection begins, increase rate exponentially until first loss event: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initially </a:t>
            </a:r>
            <a:r>
              <a:rPr lang="en-US"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cwnd</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 1 MSS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double </a:t>
            </a:r>
            <a:r>
              <a:rPr lang="en-US"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cwnd</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every RTT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done by incrementing </a:t>
            </a:r>
            <a:r>
              <a:rPr lang="en-US"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cwnd</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for every ACK received</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396" name="Google Shape;8396;p129"/>
          <p:cNvCxnSpPr/>
          <p:nvPr/>
        </p:nvCxnSpPr>
        <p:spPr>
          <a:xfrm>
            <a:off x="7585075" y="2306590"/>
            <a:ext cx="2505075" cy="352425"/>
          </a:xfrm>
          <a:prstGeom prst="straightConnector1">
            <a:avLst/>
          </a:prstGeom>
          <a:noFill/>
          <a:ln w="28575" cap="flat" cmpd="sng">
            <a:solidFill>
              <a:srgbClr val="3333CC"/>
            </a:solidFill>
            <a:prstDash val="solid"/>
            <a:round/>
            <a:headEnd type="none" w="med" len="med"/>
            <a:tailEnd type="triangle" w="med" len="med"/>
          </a:ln>
        </p:spPr>
      </p:cxnSp>
      <p:sp>
        <p:nvSpPr>
          <p:cNvPr id="8397" name="Google Shape;8397;p129"/>
          <p:cNvSpPr txBox="1"/>
          <p:nvPr/>
        </p:nvSpPr>
        <p:spPr>
          <a:xfrm>
            <a:off x="7181850" y="1168352"/>
            <a:ext cx="8699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Host A</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98" name="Google Shape;8398;p129"/>
          <p:cNvSpPr txBox="1"/>
          <p:nvPr/>
        </p:nvSpPr>
        <p:spPr>
          <a:xfrm rot="408567">
            <a:off x="8591550" y="2273252"/>
            <a:ext cx="1208088"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one segment</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99" name="Google Shape;8399;p129"/>
          <p:cNvSpPr txBox="1"/>
          <p:nvPr/>
        </p:nvSpPr>
        <p:spPr>
          <a:xfrm>
            <a:off x="9618663" y="1154065"/>
            <a:ext cx="8699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Host B</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400" name="Google Shape;8400;p129"/>
          <p:cNvCxnSpPr/>
          <p:nvPr/>
        </p:nvCxnSpPr>
        <p:spPr>
          <a:xfrm>
            <a:off x="7580313" y="2120852"/>
            <a:ext cx="0" cy="3848100"/>
          </a:xfrm>
          <a:prstGeom prst="straightConnector1">
            <a:avLst/>
          </a:prstGeom>
          <a:noFill/>
          <a:ln w="19050" cap="flat" cmpd="sng">
            <a:solidFill>
              <a:srgbClr val="777777"/>
            </a:solidFill>
            <a:prstDash val="solid"/>
            <a:round/>
            <a:headEnd type="none" w="med" len="med"/>
            <a:tailEnd type="none" w="med" len="med"/>
          </a:ln>
        </p:spPr>
      </p:cxnSp>
      <p:cxnSp>
        <p:nvCxnSpPr>
          <p:cNvPr id="8401" name="Google Shape;8401;p129"/>
          <p:cNvCxnSpPr/>
          <p:nvPr/>
        </p:nvCxnSpPr>
        <p:spPr>
          <a:xfrm>
            <a:off x="10094913" y="2158952"/>
            <a:ext cx="0" cy="3848100"/>
          </a:xfrm>
          <a:prstGeom prst="straightConnector1">
            <a:avLst/>
          </a:prstGeom>
          <a:noFill/>
          <a:ln w="19050" cap="flat" cmpd="sng">
            <a:solidFill>
              <a:srgbClr val="777777"/>
            </a:solidFill>
            <a:prstDash val="solid"/>
            <a:round/>
            <a:headEnd type="none" w="med" len="med"/>
            <a:tailEnd type="none" w="med" len="med"/>
          </a:ln>
        </p:spPr>
      </p:cxnSp>
      <p:grpSp>
        <p:nvGrpSpPr>
          <p:cNvPr id="8402" name="Google Shape;8402;p129"/>
          <p:cNvGrpSpPr/>
          <p:nvPr/>
        </p:nvGrpSpPr>
        <p:grpSpPr>
          <a:xfrm>
            <a:off x="7254874" y="2270077"/>
            <a:ext cx="304800" cy="830263"/>
            <a:chOff x="7254874" y="2270077"/>
            <a:chExt cx="304800" cy="830263"/>
          </a:xfrm>
        </p:grpSpPr>
        <p:sp>
          <p:nvSpPr>
            <p:cNvPr id="8403" name="Google Shape;8403;p129"/>
            <p:cNvSpPr txBox="1"/>
            <p:nvPr/>
          </p:nvSpPr>
          <p:spPr>
            <a:xfrm rot="-5400000">
              <a:off x="7142956" y="2510584"/>
              <a:ext cx="528637"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RTT</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404" name="Google Shape;8404;p129"/>
            <p:cNvCxnSpPr/>
            <p:nvPr/>
          </p:nvCxnSpPr>
          <p:spPr>
            <a:xfrm rot="10800000">
              <a:off x="7399338" y="2270077"/>
              <a:ext cx="4762" cy="219075"/>
            </a:xfrm>
            <a:prstGeom prst="straightConnector1">
              <a:avLst/>
            </a:prstGeom>
            <a:noFill/>
            <a:ln w="19050" cap="flat" cmpd="sng">
              <a:solidFill>
                <a:srgbClr val="000000"/>
              </a:solidFill>
              <a:prstDash val="solid"/>
              <a:round/>
              <a:headEnd type="none" w="med" len="med"/>
              <a:tailEnd type="triangle" w="med" len="med"/>
            </a:ln>
          </p:spPr>
        </p:cxnSp>
        <p:cxnSp>
          <p:nvCxnSpPr>
            <p:cNvPr id="8405" name="Google Shape;8405;p129"/>
            <p:cNvCxnSpPr/>
            <p:nvPr/>
          </p:nvCxnSpPr>
          <p:spPr>
            <a:xfrm>
              <a:off x="7408863" y="2876502"/>
              <a:ext cx="4762" cy="223838"/>
            </a:xfrm>
            <a:prstGeom prst="straightConnector1">
              <a:avLst/>
            </a:prstGeom>
            <a:noFill/>
            <a:ln w="19050" cap="flat" cmpd="sng">
              <a:solidFill>
                <a:srgbClr val="000000"/>
              </a:solidFill>
              <a:prstDash val="solid"/>
              <a:round/>
              <a:headEnd type="none" w="med" len="med"/>
              <a:tailEnd type="triangle" w="med" len="med"/>
            </a:ln>
          </p:spPr>
        </p:cxnSp>
      </p:grpSp>
      <p:cxnSp>
        <p:nvCxnSpPr>
          <p:cNvPr id="8406" name="Google Shape;8406;p129"/>
          <p:cNvCxnSpPr/>
          <p:nvPr/>
        </p:nvCxnSpPr>
        <p:spPr>
          <a:xfrm rot="10800000" flipH="1">
            <a:off x="7561263" y="2711402"/>
            <a:ext cx="2505075" cy="352425"/>
          </a:xfrm>
          <a:prstGeom prst="straightConnector1">
            <a:avLst/>
          </a:prstGeom>
          <a:noFill/>
          <a:ln w="28575" cap="flat" cmpd="sng">
            <a:solidFill>
              <a:srgbClr val="3333CC"/>
            </a:solidFill>
            <a:prstDash val="solid"/>
            <a:round/>
            <a:headEnd type="triangle" w="med" len="med"/>
            <a:tailEnd type="none" w="med" len="med"/>
          </a:ln>
        </p:spPr>
      </p:cxnSp>
      <p:grpSp>
        <p:nvGrpSpPr>
          <p:cNvPr id="8407" name="Google Shape;8407;p129"/>
          <p:cNvGrpSpPr/>
          <p:nvPr/>
        </p:nvGrpSpPr>
        <p:grpSpPr>
          <a:xfrm>
            <a:off x="9809163" y="5453015"/>
            <a:ext cx="615950" cy="366712"/>
            <a:chOff x="3317" y="3527"/>
            <a:chExt cx="388" cy="231"/>
          </a:xfrm>
        </p:grpSpPr>
        <p:sp>
          <p:nvSpPr>
            <p:cNvPr id="8408" name="Google Shape;8408;p129"/>
            <p:cNvSpPr/>
            <p:nvPr/>
          </p:nvSpPr>
          <p:spPr>
            <a:xfrm>
              <a:off x="3342" y="3576"/>
              <a:ext cx="324" cy="1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09" name="Google Shape;8409;p129"/>
            <p:cNvSpPr txBox="1"/>
            <p:nvPr/>
          </p:nvSpPr>
          <p:spPr>
            <a:xfrm>
              <a:off x="3317" y="3527"/>
              <a:ext cx="388"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time</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410" name="Google Shape;8410;p129"/>
          <p:cNvGrpSpPr/>
          <p:nvPr/>
        </p:nvGrpSpPr>
        <p:grpSpPr>
          <a:xfrm>
            <a:off x="7585075" y="3087640"/>
            <a:ext cx="2509838" cy="438150"/>
            <a:chOff x="7585075" y="3087640"/>
            <a:chExt cx="2509838" cy="438150"/>
          </a:xfrm>
        </p:grpSpPr>
        <p:cxnSp>
          <p:nvCxnSpPr>
            <p:cNvPr id="8411" name="Google Shape;8411;p129"/>
            <p:cNvCxnSpPr/>
            <p:nvPr/>
          </p:nvCxnSpPr>
          <p:spPr>
            <a:xfrm>
              <a:off x="7589838" y="3087640"/>
              <a:ext cx="2505075" cy="352425"/>
            </a:xfrm>
            <a:prstGeom prst="straightConnector1">
              <a:avLst/>
            </a:prstGeom>
            <a:noFill/>
            <a:ln w="28575" cap="flat" cmpd="sng">
              <a:solidFill>
                <a:srgbClr val="3333CC"/>
              </a:solidFill>
              <a:prstDash val="solid"/>
              <a:round/>
              <a:headEnd type="none" w="med" len="med"/>
              <a:tailEnd type="triangle" w="med" len="med"/>
            </a:ln>
          </p:spPr>
        </p:cxnSp>
        <p:cxnSp>
          <p:nvCxnSpPr>
            <p:cNvPr id="8412" name="Google Shape;8412;p129"/>
            <p:cNvCxnSpPr/>
            <p:nvPr/>
          </p:nvCxnSpPr>
          <p:spPr>
            <a:xfrm>
              <a:off x="7585075" y="3173365"/>
              <a:ext cx="2505075" cy="352425"/>
            </a:xfrm>
            <a:prstGeom prst="straightConnector1">
              <a:avLst/>
            </a:prstGeom>
            <a:noFill/>
            <a:ln w="28575" cap="flat" cmpd="sng">
              <a:solidFill>
                <a:srgbClr val="3333CC"/>
              </a:solidFill>
              <a:prstDash val="solid"/>
              <a:round/>
              <a:headEnd type="none" w="med" len="med"/>
              <a:tailEnd type="triangle" w="med" len="med"/>
            </a:ln>
          </p:spPr>
        </p:cxnSp>
      </p:grpSp>
      <p:grpSp>
        <p:nvGrpSpPr>
          <p:cNvPr id="8413" name="Google Shape;8413;p129"/>
          <p:cNvGrpSpPr/>
          <p:nvPr/>
        </p:nvGrpSpPr>
        <p:grpSpPr>
          <a:xfrm>
            <a:off x="7558088" y="3697240"/>
            <a:ext cx="2555875" cy="612775"/>
            <a:chOff x="7558088" y="3697240"/>
            <a:chExt cx="2555875" cy="612775"/>
          </a:xfrm>
        </p:grpSpPr>
        <p:cxnSp>
          <p:nvCxnSpPr>
            <p:cNvPr id="8414" name="Google Shape;8414;p129"/>
            <p:cNvCxnSpPr/>
            <p:nvPr/>
          </p:nvCxnSpPr>
          <p:spPr>
            <a:xfrm rot="10800000" flipH="1">
              <a:off x="7585075" y="3697240"/>
              <a:ext cx="2528888" cy="361950"/>
            </a:xfrm>
            <a:prstGeom prst="straightConnector1">
              <a:avLst/>
            </a:prstGeom>
            <a:noFill/>
            <a:ln w="28575" cap="flat" cmpd="sng">
              <a:solidFill>
                <a:srgbClr val="3333CC"/>
              </a:solidFill>
              <a:prstDash val="solid"/>
              <a:round/>
              <a:headEnd type="triangle" w="med" len="med"/>
              <a:tailEnd type="none" w="med" len="med"/>
            </a:ln>
          </p:spPr>
        </p:cxnSp>
        <p:cxnSp>
          <p:nvCxnSpPr>
            <p:cNvPr id="8415" name="Google Shape;8415;p129"/>
            <p:cNvCxnSpPr/>
            <p:nvPr/>
          </p:nvCxnSpPr>
          <p:spPr>
            <a:xfrm rot="10800000" flipH="1">
              <a:off x="7558088" y="3957590"/>
              <a:ext cx="2505075" cy="352425"/>
            </a:xfrm>
            <a:prstGeom prst="straightConnector1">
              <a:avLst/>
            </a:prstGeom>
            <a:noFill/>
            <a:ln w="28575" cap="flat" cmpd="sng">
              <a:solidFill>
                <a:srgbClr val="3333CC"/>
              </a:solidFill>
              <a:prstDash val="solid"/>
              <a:round/>
              <a:headEnd type="triangle" w="med" len="med"/>
              <a:tailEnd type="none" w="med" len="med"/>
            </a:ln>
          </p:spPr>
        </p:cxnSp>
      </p:grpSp>
      <p:sp>
        <p:nvSpPr>
          <p:cNvPr id="8416" name="Google Shape;8416;p129"/>
          <p:cNvSpPr txBox="1"/>
          <p:nvPr/>
        </p:nvSpPr>
        <p:spPr>
          <a:xfrm rot="408567">
            <a:off x="8589963" y="3059065"/>
            <a:ext cx="1277937"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two segments</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417" name="Google Shape;8417;p129"/>
          <p:cNvSpPr txBox="1"/>
          <p:nvPr/>
        </p:nvSpPr>
        <p:spPr>
          <a:xfrm rot="408567">
            <a:off x="8682038" y="4073477"/>
            <a:ext cx="1306512"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four segments</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8418" name="Google Shape;8418;p129"/>
          <p:cNvGrpSpPr/>
          <p:nvPr/>
        </p:nvGrpSpPr>
        <p:grpSpPr>
          <a:xfrm>
            <a:off x="7580316" y="4092527"/>
            <a:ext cx="2519363" cy="652463"/>
            <a:chOff x="3954" y="2214"/>
            <a:chExt cx="1587" cy="411"/>
          </a:xfrm>
        </p:grpSpPr>
        <p:cxnSp>
          <p:nvCxnSpPr>
            <p:cNvPr id="8419" name="Google Shape;8419;p129"/>
            <p:cNvCxnSpPr/>
            <p:nvPr/>
          </p:nvCxnSpPr>
          <p:spPr>
            <a:xfrm>
              <a:off x="3963" y="2214"/>
              <a:ext cx="1578" cy="222"/>
            </a:xfrm>
            <a:prstGeom prst="straightConnector1">
              <a:avLst/>
            </a:prstGeom>
            <a:noFill/>
            <a:ln w="28575" cap="flat" cmpd="sng">
              <a:solidFill>
                <a:srgbClr val="3333CC"/>
              </a:solidFill>
              <a:prstDash val="solid"/>
              <a:round/>
              <a:headEnd type="none" w="med" len="med"/>
              <a:tailEnd type="triangle" w="med" len="med"/>
            </a:ln>
          </p:spPr>
        </p:cxnSp>
        <p:cxnSp>
          <p:nvCxnSpPr>
            <p:cNvPr id="8420" name="Google Shape;8420;p129"/>
            <p:cNvCxnSpPr/>
            <p:nvPr/>
          </p:nvCxnSpPr>
          <p:spPr>
            <a:xfrm>
              <a:off x="3954" y="2274"/>
              <a:ext cx="1578" cy="222"/>
            </a:xfrm>
            <a:prstGeom prst="straightConnector1">
              <a:avLst/>
            </a:prstGeom>
            <a:noFill/>
            <a:ln w="28575" cap="flat" cmpd="sng">
              <a:solidFill>
                <a:srgbClr val="3333CC"/>
              </a:solidFill>
              <a:prstDash val="solid"/>
              <a:round/>
              <a:headEnd type="none" w="med" len="med"/>
              <a:tailEnd type="triangle" w="med" len="med"/>
            </a:ln>
          </p:spPr>
        </p:cxnSp>
        <p:cxnSp>
          <p:nvCxnSpPr>
            <p:cNvPr id="8421" name="Google Shape;8421;p129"/>
            <p:cNvCxnSpPr/>
            <p:nvPr/>
          </p:nvCxnSpPr>
          <p:spPr>
            <a:xfrm>
              <a:off x="3963" y="2340"/>
              <a:ext cx="1578" cy="222"/>
            </a:xfrm>
            <a:prstGeom prst="straightConnector1">
              <a:avLst/>
            </a:prstGeom>
            <a:noFill/>
            <a:ln w="28575" cap="flat" cmpd="sng">
              <a:solidFill>
                <a:srgbClr val="3333CC"/>
              </a:solidFill>
              <a:prstDash val="solid"/>
              <a:round/>
              <a:headEnd type="none" w="med" len="med"/>
              <a:tailEnd type="triangle" w="med" len="med"/>
            </a:ln>
          </p:spPr>
        </p:cxnSp>
        <p:cxnSp>
          <p:nvCxnSpPr>
            <p:cNvPr id="8422" name="Google Shape;8422;p129"/>
            <p:cNvCxnSpPr/>
            <p:nvPr/>
          </p:nvCxnSpPr>
          <p:spPr>
            <a:xfrm>
              <a:off x="3957" y="2403"/>
              <a:ext cx="1578" cy="222"/>
            </a:xfrm>
            <a:prstGeom prst="straightConnector1">
              <a:avLst/>
            </a:prstGeom>
            <a:noFill/>
            <a:ln w="28575" cap="flat" cmpd="sng">
              <a:solidFill>
                <a:srgbClr val="3333CC"/>
              </a:solidFill>
              <a:prstDash val="solid"/>
              <a:round/>
              <a:headEnd type="none" w="med" len="med"/>
              <a:tailEnd type="triangle" w="med" len="med"/>
            </a:ln>
          </p:spPr>
        </p:cxnSp>
      </p:grpSp>
      <p:grpSp>
        <p:nvGrpSpPr>
          <p:cNvPr id="8423" name="Google Shape;8423;p129"/>
          <p:cNvGrpSpPr/>
          <p:nvPr/>
        </p:nvGrpSpPr>
        <p:grpSpPr>
          <a:xfrm rot="10800000" flipH="1">
            <a:off x="7866063" y="4473527"/>
            <a:ext cx="2228850" cy="604838"/>
            <a:chOff x="3954" y="2214"/>
            <a:chExt cx="1587" cy="411"/>
          </a:xfrm>
        </p:grpSpPr>
        <p:cxnSp>
          <p:nvCxnSpPr>
            <p:cNvPr id="8424" name="Google Shape;8424;p129"/>
            <p:cNvCxnSpPr/>
            <p:nvPr/>
          </p:nvCxnSpPr>
          <p:spPr>
            <a:xfrm>
              <a:off x="3963" y="2214"/>
              <a:ext cx="1578" cy="222"/>
            </a:xfrm>
            <a:prstGeom prst="straightConnector1">
              <a:avLst/>
            </a:prstGeom>
            <a:noFill/>
            <a:ln w="28575" cap="flat" cmpd="sng">
              <a:solidFill>
                <a:srgbClr val="3333CC"/>
              </a:solidFill>
              <a:prstDash val="solid"/>
              <a:round/>
              <a:headEnd type="triangle" w="med" len="med"/>
              <a:tailEnd type="none" w="med" len="med"/>
            </a:ln>
          </p:spPr>
        </p:cxnSp>
        <p:cxnSp>
          <p:nvCxnSpPr>
            <p:cNvPr id="8425" name="Google Shape;8425;p129"/>
            <p:cNvCxnSpPr/>
            <p:nvPr/>
          </p:nvCxnSpPr>
          <p:spPr>
            <a:xfrm>
              <a:off x="3954" y="2274"/>
              <a:ext cx="1578" cy="220"/>
            </a:xfrm>
            <a:prstGeom prst="straightConnector1">
              <a:avLst/>
            </a:prstGeom>
            <a:noFill/>
            <a:ln w="28575" cap="flat" cmpd="sng">
              <a:solidFill>
                <a:srgbClr val="3333CC"/>
              </a:solidFill>
              <a:prstDash val="solid"/>
              <a:round/>
              <a:headEnd type="triangle" w="med" len="med"/>
              <a:tailEnd type="none" w="med" len="med"/>
            </a:ln>
          </p:spPr>
        </p:cxnSp>
        <p:cxnSp>
          <p:nvCxnSpPr>
            <p:cNvPr id="8426" name="Google Shape;8426;p129"/>
            <p:cNvCxnSpPr/>
            <p:nvPr/>
          </p:nvCxnSpPr>
          <p:spPr>
            <a:xfrm>
              <a:off x="3963" y="2340"/>
              <a:ext cx="1578" cy="222"/>
            </a:xfrm>
            <a:prstGeom prst="straightConnector1">
              <a:avLst/>
            </a:prstGeom>
            <a:noFill/>
            <a:ln w="28575" cap="flat" cmpd="sng">
              <a:solidFill>
                <a:srgbClr val="3333CC"/>
              </a:solidFill>
              <a:prstDash val="solid"/>
              <a:round/>
              <a:headEnd type="triangle" w="med" len="med"/>
              <a:tailEnd type="none" w="med" len="med"/>
            </a:ln>
          </p:spPr>
        </p:cxnSp>
        <p:cxnSp>
          <p:nvCxnSpPr>
            <p:cNvPr id="8427" name="Google Shape;8427;p129"/>
            <p:cNvCxnSpPr/>
            <p:nvPr/>
          </p:nvCxnSpPr>
          <p:spPr>
            <a:xfrm>
              <a:off x="3957" y="2403"/>
              <a:ext cx="1578" cy="222"/>
            </a:xfrm>
            <a:prstGeom prst="straightConnector1">
              <a:avLst/>
            </a:prstGeom>
            <a:noFill/>
            <a:ln w="28575" cap="flat" cmpd="sng">
              <a:solidFill>
                <a:srgbClr val="3333CC"/>
              </a:solidFill>
              <a:prstDash val="solid"/>
              <a:round/>
              <a:headEnd type="triangle" w="med" len="med"/>
              <a:tailEnd type="none" w="med" len="med"/>
            </a:ln>
          </p:spPr>
        </p:cxnSp>
      </p:grpSp>
      <p:grpSp>
        <p:nvGrpSpPr>
          <p:cNvPr id="8428" name="Google Shape;8428;p129"/>
          <p:cNvGrpSpPr/>
          <p:nvPr/>
        </p:nvGrpSpPr>
        <p:grpSpPr>
          <a:xfrm>
            <a:off x="7142163" y="1492202"/>
            <a:ext cx="654050" cy="601663"/>
            <a:chOff x="-44" y="1473"/>
            <a:chExt cx="981" cy="1105"/>
          </a:xfrm>
        </p:grpSpPr>
        <p:pic>
          <p:nvPicPr>
            <p:cNvPr id="8429" name="Google Shape;8429;p129"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430" name="Google Shape;8430;p12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431" name="Google Shape;8431;p129"/>
          <p:cNvGrpSpPr/>
          <p:nvPr/>
        </p:nvGrpSpPr>
        <p:grpSpPr>
          <a:xfrm>
            <a:off x="9877425" y="1506490"/>
            <a:ext cx="382588" cy="547687"/>
            <a:chOff x="4140" y="429"/>
            <a:chExt cx="1425" cy="2396"/>
          </a:xfrm>
        </p:grpSpPr>
        <p:sp>
          <p:nvSpPr>
            <p:cNvPr id="8432" name="Google Shape;8432;p12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33" name="Google Shape;8433;p129"/>
            <p:cNvSpPr/>
            <p:nvPr/>
          </p:nvSpPr>
          <p:spPr>
            <a:xfrm>
              <a:off x="4205" y="429"/>
              <a:ext cx="1047"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34" name="Google Shape;8434;p12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35" name="Google Shape;8435;p12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36" name="Google Shape;8436;p129"/>
            <p:cNvSpPr/>
            <p:nvPr/>
          </p:nvSpPr>
          <p:spPr>
            <a:xfrm>
              <a:off x="4211" y="693"/>
              <a:ext cx="597"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437" name="Google Shape;8437;p129"/>
            <p:cNvGrpSpPr/>
            <p:nvPr/>
          </p:nvGrpSpPr>
          <p:grpSpPr>
            <a:xfrm>
              <a:off x="4749" y="665"/>
              <a:ext cx="579" cy="146"/>
              <a:chOff x="614" y="2565"/>
              <a:chExt cx="723" cy="140"/>
            </a:xfrm>
          </p:grpSpPr>
          <p:sp>
            <p:nvSpPr>
              <p:cNvPr id="8438" name="Google Shape;8438;p129"/>
              <p:cNvSpPr/>
              <p:nvPr/>
            </p:nvSpPr>
            <p:spPr>
              <a:xfrm>
                <a:off x="614" y="2565"/>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39" name="Google Shape;8439;p129"/>
              <p:cNvSpPr/>
              <p:nvPr/>
            </p:nvSpPr>
            <p:spPr>
              <a:xfrm>
                <a:off x="629" y="2579"/>
                <a:ext cx="694"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440" name="Google Shape;8440;p129"/>
            <p:cNvSpPr/>
            <p:nvPr/>
          </p:nvSpPr>
          <p:spPr>
            <a:xfrm>
              <a:off x="4223" y="1019"/>
              <a:ext cx="597"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441" name="Google Shape;8441;p129"/>
            <p:cNvGrpSpPr/>
            <p:nvPr/>
          </p:nvGrpSpPr>
          <p:grpSpPr>
            <a:xfrm>
              <a:off x="4749" y="991"/>
              <a:ext cx="579" cy="139"/>
              <a:chOff x="617" y="2565"/>
              <a:chExt cx="723" cy="144"/>
            </a:xfrm>
          </p:grpSpPr>
          <p:sp>
            <p:nvSpPr>
              <p:cNvPr id="8442" name="Google Shape;8442;p129"/>
              <p:cNvSpPr/>
              <p:nvPr/>
            </p:nvSpPr>
            <p:spPr>
              <a:xfrm>
                <a:off x="617" y="2565"/>
                <a:ext cx="723" cy="14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43" name="Google Shape;8443;p129"/>
              <p:cNvSpPr/>
              <p:nvPr/>
            </p:nvSpPr>
            <p:spPr>
              <a:xfrm>
                <a:off x="631" y="2580"/>
                <a:ext cx="694" cy="11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444" name="Google Shape;8444;p129"/>
            <p:cNvSpPr/>
            <p:nvPr/>
          </p:nvSpPr>
          <p:spPr>
            <a:xfrm>
              <a:off x="4217" y="1360"/>
              <a:ext cx="597" cy="4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45" name="Google Shape;8445;p129"/>
            <p:cNvSpPr/>
            <p:nvPr/>
          </p:nvSpPr>
          <p:spPr>
            <a:xfrm>
              <a:off x="4229" y="1658"/>
              <a:ext cx="597" cy="4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446" name="Google Shape;8446;p129"/>
            <p:cNvGrpSpPr/>
            <p:nvPr/>
          </p:nvGrpSpPr>
          <p:grpSpPr>
            <a:xfrm>
              <a:off x="4737" y="1630"/>
              <a:ext cx="580" cy="146"/>
              <a:chOff x="617" y="2571"/>
              <a:chExt cx="722" cy="134"/>
            </a:xfrm>
          </p:grpSpPr>
          <p:sp>
            <p:nvSpPr>
              <p:cNvPr id="8447" name="Google Shape;8447;p129"/>
              <p:cNvSpPr/>
              <p:nvPr/>
            </p:nvSpPr>
            <p:spPr>
              <a:xfrm>
                <a:off x="617" y="2571"/>
                <a:ext cx="722"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48" name="Google Shape;8448;p129"/>
              <p:cNvSpPr/>
              <p:nvPr/>
            </p:nvSpPr>
            <p:spPr>
              <a:xfrm>
                <a:off x="631" y="2584"/>
                <a:ext cx="692"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449" name="Google Shape;8449;p12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450" name="Google Shape;8450;p129"/>
            <p:cNvGrpSpPr/>
            <p:nvPr/>
          </p:nvGrpSpPr>
          <p:grpSpPr>
            <a:xfrm>
              <a:off x="4737" y="1325"/>
              <a:ext cx="585" cy="139"/>
              <a:chOff x="612" y="2566"/>
              <a:chExt cx="729" cy="139"/>
            </a:xfrm>
          </p:grpSpPr>
          <p:sp>
            <p:nvSpPr>
              <p:cNvPr id="8451" name="Google Shape;8451;p129"/>
              <p:cNvSpPr/>
              <p:nvPr/>
            </p:nvSpPr>
            <p:spPr>
              <a:xfrm>
                <a:off x="612" y="2566"/>
                <a:ext cx="729"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52" name="Google Shape;8452;p129"/>
              <p:cNvSpPr/>
              <p:nvPr/>
            </p:nvSpPr>
            <p:spPr>
              <a:xfrm>
                <a:off x="626" y="2580"/>
                <a:ext cx="700"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453" name="Google Shape;8453;p129"/>
            <p:cNvSpPr/>
            <p:nvPr/>
          </p:nvSpPr>
          <p:spPr>
            <a:xfrm>
              <a:off x="5252" y="429"/>
              <a:ext cx="65"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54" name="Google Shape;8454;p12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55" name="Google Shape;8455;p12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56" name="Google Shape;8456;p129"/>
            <p:cNvSpPr/>
            <p:nvPr/>
          </p:nvSpPr>
          <p:spPr>
            <a:xfrm>
              <a:off x="5518" y="2610"/>
              <a:ext cx="47"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57" name="Google Shape;8457;p12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58" name="Google Shape;8458;p129"/>
            <p:cNvSpPr/>
            <p:nvPr/>
          </p:nvSpPr>
          <p:spPr>
            <a:xfrm>
              <a:off x="4140" y="2679"/>
              <a:ext cx="1200"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59" name="Google Shape;8459;p129"/>
            <p:cNvSpPr/>
            <p:nvPr/>
          </p:nvSpPr>
          <p:spPr>
            <a:xfrm>
              <a:off x="4205" y="2714"/>
              <a:ext cx="1070" cy="76"/>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60" name="Google Shape;8460;p129"/>
            <p:cNvSpPr/>
            <p:nvPr/>
          </p:nvSpPr>
          <p:spPr>
            <a:xfrm>
              <a:off x="4306" y="2381"/>
              <a:ext cx="160"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61" name="Google Shape;8461;p129"/>
            <p:cNvSpPr/>
            <p:nvPr/>
          </p:nvSpPr>
          <p:spPr>
            <a:xfrm>
              <a:off x="4489" y="2387"/>
              <a:ext cx="160" cy="139"/>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8462" name="Google Shape;8462;p129"/>
            <p:cNvSpPr/>
            <p:nvPr/>
          </p:nvSpPr>
          <p:spPr>
            <a:xfrm>
              <a:off x="4660" y="2381"/>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463" name="Google Shape;8463;p129"/>
            <p:cNvSpPr/>
            <p:nvPr/>
          </p:nvSpPr>
          <p:spPr>
            <a:xfrm>
              <a:off x="5062" y="1832"/>
              <a:ext cx="83" cy="764"/>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464" name="Google Shape;8464;p129"/>
          <p:cNvSpPr txBox="1"/>
          <p:nvPr/>
        </p:nvSpPr>
        <p:spPr>
          <a:xfrm>
            <a:off x="1168400" y="4597399"/>
            <a:ext cx="5118100" cy="1905001"/>
          </a:xfrm>
          <a:prstGeom prst="rect">
            <a:avLst/>
          </a:prstGeom>
          <a:noFill/>
          <a:ln>
            <a:noFill/>
          </a:ln>
        </p:spPr>
        <p:txBody>
          <a:bodyPr spcFirstLastPara="1" wrap="square" lIns="91425" tIns="45700" rIns="91425" bIns="45700" anchor="t" anchorCtr="0">
            <a:normAutofit/>
          </a:bodyPr>
          <a:lstStyle/>
          <a:p>
            <a:pPr marL="393700" marR="0" lvl="0" indent="-263525" algn="l" rtl="0">
              <a:lnSpc>
                <a:spcPct val="90000"/>
              </a:lnSpc>
              <a:spcBef>
                <a:spcPts val="0"/>
              </a:spcBef>
              <a:spcAft>
                <a:spcPts val="0"/>
              </a:spcAft>
              <a:buClr>
                <a:srgbClr val="0000A3"/>
              </a:buClr>
              <a:buSzPts val="3200"/>
              <a:buFont typeface="Noto Sans Symbols"/>
              <a:buChar char="▪"/>
            </a:pPr>
            <a:r>
              <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rPr>
              <a:t>summary: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initial rate is slow, but ramps up exponentially fast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5" name="Google Shape;8465;p12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6"/>
                                        </p:tgtEl>
                                        <p:attrNameLst>
                                          <p:attrName>style.visibility</p:attrName>
                                        </p:attrNameLst>
                                      </p:cBhvr>
                                      <p:to>
                                        <p:strVal val="visible"/>
                                      </p:to>
                                    </p:set>
                                    <p:animEffect transition="in" filter="fade">
                                      <p:cBhvr>
                                        <p:cTn id="7" dur="500"/>
                                        <p:tgtEl>
                                          <p:spTgt spid="8396"/>
                                        </p:tgtEl>
                                      </p:cBhvr>
                                    </p:animEffect>
                                  </p:childTnLst>
                                </p:cTn>
                              </p:par>
                              <p:par>
                                <p:cTn id="8" presetID="10" presetClass="entr" presetSubtype="0" fill="hold" nodeType="withEffect">
                                  <p:stCondLst>
                                    <p:cond delay="0"/>
                                  </p:stCondLst>
                                  <p:childTnLst>
                                    <p:set>
                                      <p:cBhvr>
                                        <p:cTn id="9" dur="1" fill="hold">
                                          <p:stCondLst>
                                            <p:cond delay="0"/>
                                          </p:stCondLst>
                                        </p:cTn>
                                        <p:tgtEl>
                                          <p:spTgt spid="8398"/>
                                        </p:tgtEl>
                                        <p:attrNameLst>
                                          <p:attrName>style.visibility</p:attrName>
                                        </p:attrNameLst>
                                      </p:cBhvr>
                                      <p:to>
                                        <p:strVal val="visible"/>
                                      </p:to>
                                    </p:set>
                                    <p:animEffect transition="in" filter="fade">
                                      <p:cBhvr>
                                        <p:cTn id="10" dur="500"/>
                                        <p:tgtEl>
                                          <p:spTgt spid="839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406"/>
                                        </p:tgtEl>
                                        <p:attrNameLst>
                                          <p:attrName>style.visibility</p:attrName>
                                        </p:attrNameLst>
                                      </p:cBhvr>
                                      <p:to>
                                        <p:strVal val="visible"/>
                                      </p:to>
                                    </p:set>
                                    <p:animEffect transition="in" filter="fade">
                                      <p:cBhvr>
                                        <p:cTn id="14" dur="500"/>
                                        <p:tgtEl>
                                          <p:spTgt spid="840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402"/>
                                        </p:tgtEl>
                                        <p:attrNameLst>
                                          <p:attrName>style.visibility</p:attrName>
                                        </p:attrNameLst>
                                      </p:cBhvr>
                                      <p:to>
                                        <p:strVal val="visible"/>
                                      </p:to>
                                    </p:set>
                                    <p:animEffect transition="in" filter="fade">
                                      <p:cBhvr>
                                        <p:cTn id="18" dur="500"/>
                                        <p:tgtEl>
                                          <p:spTgt spid="84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410"/>
                                        </p:tgtEl>
                                        <p:attrNameLst>
                                          <p:attrName>style.visibility</p:attrName>
                                        </p:attrNameLst>
                                      </p:cBhvr>
                                      <p:to>
                                        <p:strVal val="visible"/>
                                      </p:to>
                                    </p:set>
                                    <p:animEffect transition="in" filter="fade">
                                      <p:cBhvr>
                                        <p:cTn id="23" dur="500"/>
                                        <p:tgtEl>
                                          <p:spTgt spid="8410"/>
                                        </p:tgtEl>
                                      </p:cBhvr>
                                    </p:animEffect>
                                  </p:childTnLst>
                                </p:cTn>
                              </p:par>
                              <p:par>
                                <p:cTn id="24" presetID="10" presetClass="entr" presetSubtype="0" fill="hold" nodeType="withEffect">
                                  <p:stCondLst>
                                    <p:cond delay="0"/>
                                  </p:stCondLst>
                                  <p:childTnLst>
                                    <p:set>
                                      <p:cBhvr>
                                        <p:cTn id="25" dur="1" fill="hold">
                                          <p:stCondLst>
                                            <p:cond delay="0"/>
                                          </p:stCondLst>
                                        </p:cTn>
                                        <p:tgtEl>
                                          <p:spTgt spid="8416"/>
                                        </p:tgtEl>
                                        <p:attrNameLst>
                                          <p:attrName>style.visibility</p:attrName>
                                        </p:attrNameLst>
                                      </p:cBhvr>
                                      <p:to>
                                        <p:strVal val="visible"/>
                                      </p:to>
                                    </p:set>
                                    <p:animEffect transition="in" filter="fade">
                                      <p:cBhvr>
                                        <p:cTn id="26" dur="500"/>
                                        <p:tgtEl>
                                          <p:spTgt spid="8416"/>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8413"/>
                                        </p:tgtEl>
                                        <p:attrNameLst>
                                          <p:attrName>style.visibility</p:attrName>
                                        </p:attrNameLst>
                                      </p:cBhvr>
                                      <p:to>
                                        <p:strVal val="visible"/>
                                      </p:to>
                                    </p:set>
                                    <p:animEffect transition="in" filter="fade">
                                      <p:cBhvr>
                                        <p:cTn id="30" dur="500"/>
                                        <p:tgtEl>
                                          <p:spTgt spid="8413"/>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418"/>
                                        </p:tgtEl>
                                        <p:attrNameLst>
                                          <p:attrName>style.visibility</p:attrName>
                                        </p:attrNameLst>
                                      </p:cBhvr>
                                      <p:to>
                                        <p:strVal val="visible"/>
                                      </p:to>
                                    </p:set>
                                    <p:animEffect transition="in" filter="fade">
                                      <p:cBhvr>
                                        <p:cTn id="34" dur="500"/>
                                        <p:tgtEl>
                                          <p:spTgt spid="8418"/>
                                        </p:tgtEl>
                                      </p:cBhvr>
                                    </p:animEffect>
                                  </p:childTnLst>
                                </p:cTn>
                              </p:par>
                              <p:par>
                                <p:cTn id="35" presetID="10" presetClass="entr" presetSubtype="0" fill="hold" nodeType="withEffect">
                                  <p:stCondLst>
                                    <p:cond delay="0"/>
                                  </p:stCondLst>
                                  <p:childTnLst>
                                    <p:set>
                                      <p:cBhvr>
                                        <p:cTn id="36" dur="1" fill="hold">
                                          <p:stCondLst>
                                            <p:cond delay="0"/>
                                          </p:stCondLst>
                                        </p:cTn>
                                        <p:tgtEl>
                                          <p:spTgt spid="8417"/>
                                        </p:tgtEl>
                                        <p:attrNameLst>
                                          <p:attrName>style.visibility</p:attrName>
                                        </p:attrNameLst>
                                      </p:cBhvr>
                                      <p:to>
                                        <p:strVal val="visible"/>
                                      </p:to>
                                    </p:set>
                                    <p:animEffect transition="in" filter="fade">
                                      <p:cBhvr>
                                        <p:cTn id="37" dur="500"/>
                                        <p:tgtEl>
                                          <p:spTgt spid="8417"/>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8423"/>
                                        </p:tgtEl>
                                        <p:attrNameLst>
                                          <p:attrName>style.visibility</p:attrName>
                                        </p:attrNameLst>
                                      </p:cBhvr>
                                      <p:to>
                                        <p:strVal val="visible"/>
                                      </p:to>
                                    </p:set>
                                    <p:animEffect transition="in" filter="fade">
                                      <p:cBhvr>
                                        <p:cTn id="41" dur="500"/>
                                        <p:tgtEl>
                                          <p:spTgt spid="84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464"/>
                                        </p:tgtEl>
                                        <p:attrNameLst>
                                          <p:attrName>style.visibility</p:attrName>
                                        </p:attrNameLst>
                                      </p:cBhvr>
                                      <p:to>
                                        <p:strVal val="visible"/>
                                      </p:to>
                                    </p:set>
                                    <p:animEffect transition="in" filter="fade">
                                      <p:cBhvr>
                                        <p:cTn id="46" dur="500"/>
                                        <p:tgtEl>
                                          <p:spTgt spid="8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70"/>
        <p:cNvGrpSpPr/>
        <p:nvPr/>
      </p:nvGrpSpPr>
      <p:grpSpPr>
        <a:xfrm>
          <a:off x="0" y="0"/>
          <a:ext cx="0" cy="0"/>
          <a:chOff x="0" y="0"/>
          <a:chExt cx="0" cy="0"/>
        </a:xfrm>
      </p:grpSpPr>
      <p:sp>
        <p:nvSpPr>
          <p:cNvPr id="8471" name="Google Shape;8471;p130"/>
          <p:cNvSpPr txBox="1">
            <a:spLocks noGrp="1"/>
          </p:cNvSpPr>
          <p:nvPr>
            <p:ph type="title"/>
          </p:nvPr>
        </p:nvSpPr>
        <p:spPr>
          <a:xfrm>
            <a:off x="812800" y="2467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from slow start to congestion avoidance</a:t>
            </a:r>
            <a:endParaRPr sz="4400" b="0"/>
          </a:p>
        </p:txBody>
      </p:sp>
      <p:sp>
        <p:nvSpPr>
          <p:cNvPr id="8472" name="Google Shape;8472;p130"/>
          <p:cNvSpPr txBox="1"/>
          <p:nvPr/>
        </p:nvSpPr>
        <p:spPr>
          <a:xfrm>
            <a:off x="952500" y="1382665"/>
            <a:ext cx="5054600" cy="19050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Q: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when should the exponential increase switch to linear?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None/>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A: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when </a:t>
            </a:r>
            <a:r>
              <a:rPr lang="en-US"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cwnd</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gets to 1/2 of its value before timeout.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73" name="Google Shape;8473;p130"/>
          <p:cNvSpPr txBox="1"/>
          <p:nvPr/>
        </p:nvSpPr>
        <p:spPr>
          <a:xfrm>
            <a:off x="952500" y="3528965"/>
            <a:ext cx="4927600" cy="19050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Implementation:</a:t>
            </a:r>
            <a:endPar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variable </a:t>
            </a: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ssthresh</a:t>
            </a:r>
            <a:r>
              <a:rPr lang="en-US" sz="2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 </a:t>
            </a:r>
            <a:endParaRPr lang="en-US" sz="2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a:p>
            <a:pPr marL="352425" marR="0" lvl="0" indent="-22225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 loss event, </a:t>
            </a: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ssthresh</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is set to 1/2 of </a:t>
            </a: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cwnd</a:t>
            </a:r>
            <a:r>
              <a:rPr lang="en-US" sz="2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just before loss event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8474" name="Google Shape;8474;p130"/>
          <p:cNvPicPr preferRelativeResize="0"/>
          <p:nvPr/>
        </p:nvPicPr>
        <p:blipFill rotWithShape="1">
          <a:blip r:embed="rId1"/>
          <a:srcRect/>
          <a:stretch>
            <a:fillRect/>
          </a:stretch>
        </p:blipFill>
        <p:spPr>
          <a:xfrm>
            <a:off x="6021387" y="1889345"/>
            <a:ext cx="5536882" cy="3157538"/>
          </a:xfrm>
          <a:prstGeom prst="rect">
            <a:avLst/>
          </a:prstGeom>
          <a:noFill/>
          <a:ln>
            <a:noFill/>
          </a:ln>
        </p:spPr>
      </p:pic>
      <p:sp>
        <p:nvSpPr>
          <p:cNvPr id="8475" name="Google Shape;8475;p130"/>
          <p:cNvSpPr txBox="1"/>
          <p:nvPr/>
        </p:nvSpPr>
        <p:spPr>
          <a:xfrm>
            <a:off x="1143000" y="6135312"/>
            <a:ext cx="97567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Check out the online interactive exercises for more examples: h</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ttp://gaia.cs.umass.edu/kurose_ross/interactive/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476" name="Google Shape;8476;p130"/>
          <p:cNvSpPr/>
          <p:nvPr/>
        </p:nvSpPr>
        <p:spPr>
          <a:xfrm>
            <a:off x="7851775" y="3825875"/>
            <a:ext cx="850900" cy="2000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477" name="Google Shape;8477;p130"/>
          <p:cNvSpPr/>
          <p:nvPr/>
        </p:nvSpPr>
        <p:spPr>
          <a:xfrm>
            <a:off x="7677150" y="3924300"/>
            <a:ext cx="850900"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8478" name="Google Shape;8478;p130"/>
          <p:cNvPicPr preferRelativeResize="0"/>
          <p:nvPr/>
        </p:nvPicPr>
        <p:blipFill rotWithShape="1">
          <a:blip r:embed="rId2"/>
          <a:srcRect/>
          <a:stretch>
            <a:fillRect/>
          </a:stretch>
        </p:blipFill>
        <p:spPr>
          <a:xfrm>
            <a:off x="10020300" y="3804496"/>
            <a:ext cx="1003300" cy="234103"/>
          </a:xfrm>
          <a:prstGeom prst="rect">
            <a:avLst/>
          </a:prstGeom>
          <a:noFill/>
          <a:ln>
            <a:noFill/>
          </a:ln>
        </p:spPr>
      </p:pic>
      <p:sp>
        <p:nvSpPr>
          <p:cNvPr id="8479" name="Google Shape;8479;p130"/>
          <p:cNvSpPr/>
          <p:nvPr/>
        </p:nvSpPr>
        <p:spPr>
          <a:xfrm>
            <a:off x="9194800" y="1892300"/>
            <a:ext cx="2133600" cy="248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480" name="Google Shape;8480;p130"/>
          <p:cNvSpPr txBox="1"/>
          <p:nvPr/>
        </p:nvSpPr>
        <p:spPr>
          <a:xfrm>
            <a:off x="9067800" y="2197100"/>
            <a:ext cx="3113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panose="020F0502020204030204"/>
              <a:buNone/>
            </a:pPr>
            <a:r>
              <a:rPr lang="en-US" sz="1800" b="1" i="0" u="none" strike="noStrike" cap="none">
                <a:solidFill>
                  <a:srgbClr val="FF0000"/>
                </a:solidFill>
                <a:latin typeface="Calibri" panose="020F0502020204030204"/>
                <a:ea typeface="Calibri" panose="020F0502020204030204"/>
                <a:cs typeface="Calibri" panose="020F0502020204030204"/>
                <a:sym typeface="Calibri" panose="020F0502020204030204"/>
              </a:rPr>
              <a:t>X</a:t>
            </a:r>
            <a:endParaRPr lang="en-US" sz="1800" b="1" i="0" u="none" strike="noStrike" cap="none">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8481" name="Google Shape;8481;p13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3"/>
                                        </p:tgtEl>
                                        <p:attrNameLst>
                                          <p:attrName>style.visibility</p:attrName>
                                        </p:attrNameLst>
                                      </p:cBhvr>
                                      <p:to>
                                        <p:strVal val="visible"/>
                                      </p:to>
                                    </p:set>
                                    <p:animEffect transition="in" filter="fade">
                                      <p:cBhvr>
                                        <p:cTn id="7" dur="500"/>
                                        <p:tgtEl>
                                          <p:spTgt spid="8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479"/>
                                        </p:tgtEl>
                                      </p:cBhvr>
                                    </p:animEffect>
                                    <p:set>
                                      <p:cBhvr>
                                        <p:cTn id="12" dur="1" fill="hold">
                                          <p:stCondLst>
                                            <p:cond delay="500"/>
                                          </p:stCondLst>
                                        </p:cTn>
                                        <p:tgtEl>
                                          <p:spTgt spid="847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75"/>
                                        </p:tgtEl>
                                        <p:attrNameLst>
                                          <p:attrName>style.visibility</p:attrName>
                                        </p:attrNameLst>
                                      </p:cBhvr>
                                      <p:to>
                                        <p:strVal val="visible"/>
                                      </p:to>
                                    </p:set>
                                    <p:animEffect transition="in" filter="fade">
                                      <p:cBhvr>
                                        <p:cTn id="17" dur="500"/>
                                        <p:tgtEl>
                                          <p:spTgt spid="8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486"/>
        <p:cNvGrpSpPr/>
        <p:nvPr/>
      </p:nvGrpSpPr>
      <p:grpSpPr>
        <a:xfrm>
          <a:off x="0" y="0"/>
          <a:ext cx="0" cy="0"/>
          <a:chOff x="0" y="0"/>
          <a:chExt cx="0" cy="0"/>
        </a:xfrm>
      </p:grpSpPr>
      <p:sp>
        <p:nvSpPr>
          <p:cNvPr id="8487" name="Google Shape;8487;p131"/>
          <p:cNvSpPr txBox="1">
            <a:spLocks noGrp="1"/>
          </p:cNvSpPr>
          <p:nvPr>
            <p:ph type="title"/>
          </p:nvPr>
        </p:nvSpPr>
        <p:spPr>
          <a:xfrm>
            <a:off x="812800" y="232962"/>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Summary: TCP congestion control</a:t>
            </a:r>
            <a:endParaRPr sz="4400" b="0"/>
          </a:p>
        </p:txBody>
      </p:sp>
      <p:grpSp>
        <p:nvGrpSpPr>
          <p:cNvPr id="8488" name="Google Shape;8488;p131"/>
          <p:cNvGrpSpPr/>
          <p:nvPr/>
        </p:nvGrpSpPr>
        <p:grpSpPr>
          <a:xfrm>
            <a:off x="5041900" y="2967944"/>
            <a:ext cx="2133600" cy="814388"/>
            <a:chOff x="2168" y="1727"/>
            <a:chExt cx="1344" cy="513"/>
          </a:xfrm>
        </p:grpSpPr>
        <p:grpSp>
          <p:nvGrpSpPr>
            <p:cNvPr id="8489" name="Google Shape;8489;p131"/>
            <p:cNvGrpSpPr/>
            <p:nvPr/>
          </p:nvGrpSpPr>
          <p:grpSpPr>
            <a:xfrm>
              <a:off x="2280" y="1727"/>
              <a:ext cx="1118" cy="513"/>
              <a:chOff x="2280" y="1727"/>
              <a:chExt cx="1118" cy="513"/>
            </a:xfrm>
          </p:grpSpPr>
          <p:sp>
            <p:nvSpPr>
              <p:cNvPr id="8490" name="Google Shape;8490;p131"/>
              <p:cNvSpPr txBox="1"/>
              <p:nvPr/>
            </p:nvSpPr>
            <p:spPr>
              <a:xfrm>
                <a:off x="2640" y="1727"/>
                <a:ext cx="377" cy="1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timeout</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491" name="Google Shape;8491;p131"/>
              <p:cNvSpPr txBox="1"/>
              <p:nvPr/>
            </p:nvSpPr>
            <p:spPr>
              <a:xfrm>
                <a:off x="2280" y="1838"/>
                <a:ext cx="1118" cy="402"/>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ssthresh = cwnd/2</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5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cwnd = 1 MSS</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5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 = 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5000"/>
                  </a:lnSpc>
                  <a:spcBef>
                    <a:spcPts val="0"/>
                  </a:spcBef>
                  <a:spcAft>
                    <a:spcPts val="0"/>
                  </a:spcAft>
                  <a:buClr>
                    <a:srgbClr val="000099"/>
                  </a:buClr>
                  <a:buSzPts val="1000"/>
                  <a:buFont typeface="Arial" panose="020B0604020202020204"/>
                  <a:buNone/>
                </a:pPr>
                <a:r>
                  <a:rPr lang="en-US" sz="1000" b="0" i="1" u="none" strike="noStrike" cap="none">
                    <a:solidFill>
                      <a:srgbClr val="000099"/>
                    </a:solidFill>
                    <a:latin typeface="Arial" panose="020B0604020202020204"/>
                    <a:ea typeface="Arial" panose="020B0604020202020204"/>
                    <a:cs typeface="Arial" panose="020B0604020202020204"/>
                    <a:sym typeface="Arial" panose="020B0604020202020204"/>
                  </a:rPr>
                  <a:t>retransmit missing segment</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492" name="Google Shape;8492;p131"/>
              <p:cNvCxnSpPr/>
              <p:nvPr/>
            </p:nvCxnSpPr>
            <p:spPr>
              <a:xfrm>
                <a:off x="2491" y="1857"/>
                <a:ext cx="697" cy="0"/>
              </a:xfrm>
              <a:prstGeom prst="straightConnector1">
                <a:avLst/>
              </a:prstGeom>
              <a:noFill/>
              <a:ln w="9525" cap="flat" cmpd="sng">
                <a:solidFill>
                  <a:srgbClr val="000000"/>
                </a:solidFill>
                <a:prstDash val="solid"/>
                <a:round/>
                <a:headEnd type="none" w="med" len="med"/>
                <a:tailEnd type="none" w="med" len="med"/>
              </a:ln>
            </p:spPr>
          </p:cxnSp>
        </p:grpSp>
        <p:cxnSp>
          <p:nvCxnSpPr>
            <p:cNvPr id="8493" name="Google Shape;8493;p131"/>
            <p:cNvCxnSpPr/>
            <p:nvPr/>
          </p:nvCxnSpPr>
          <p:spPr>
            <a:xfrm rot="10800000">
              <a:off x="2168" y="1734"/>
              <a:ext cx="1344" cy="0"/>
            </a:xfrm>
            <a:prstGeom prst="straightConnector1">
              <a:avLst/>
            </a:prstGeom>
            <a:noFill/>
            <a:ln w="9525" cap="flat" cmpd="sng">
              <a:solidFill>
                <a:srgbClr val="000000"/>
              </a:solidFill>
              <a:prstDash val="solid"/>
              <a:round/>
              <a:headEnd type="none" w="med" len="med"/>
              <a:tailEnd type="triangle" w="med" len="med"/>
            </a:ln>
          </p:spPr>
        </p:cxnSp>
      </p:grpSp>
      <p:grpSp>
        <p:nvGrpSpPr>
          <p:cNvPr id="8494" name="Google Shape;8494;p131"/>
          <p:cNvGrpSpPr/>
          <p:nvPr/>
        </p:nvGrpSpPr>
        <p:grpSpPr>
          <a:xfrm>
            <a:off x="5072063" y="2491694"/>
            <a:ext cx="2133600" cy="398463"/>
            <a:chOff x="2187" y="1427"/>
            <a:chExt cx="1344" cy="251"/>
          </a:xfrm>
        </p:grpSpPr>
        <p:cxnSp>
          <p:nvCxnSpPr>
            <p:cNvPr id="8495" name="Google Shape;8495;p131"/>
            <p:cNvCxnSpPr/>
            <p:nvPr/>
          </p:nvCxnSpPr>
          <p:spPr>
            <a:xfrm rot="10800000">
              <a:off x="2187" y="1673"/>
              <a:ext cx="1344" cy="0"/>
            </a:xfrm>
            <a:prstGeom prst="straightConnector1">
              <a:avLst/>
            </a:prstGeom>
            <a:noFill/>
            <a:ln w="9525" cap="flat" cmpd="sng">
              <a:solidFill>
                <a:srgbClr val="000000"/>
              </a:solidFill>
              <a:prstDash val="solid"/>
              <a:round/>
              <a:headEnd type="triangle" w="med" len="med"/>
              <a:tailEnd type="none" w="med" len="med"/>
            </a:ln>
          </p:spPr>
        </p:cxnSp>
        <p:sp>
          <p:nvSpPr>
            <p:cNvPr id="8496" name="Google Shape;8496;p131"/>
            <p:cNvSpPr txBox="1"/>
            <p:nvPr/>
          </p:nvSpPr>
          <p:spPr>
            <a:xfrm>
              <a:off x="2740" y="1543"/>
              <a:ext cx="171" cy="13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00"/>
                <a:buFont typeface="Noto Sans Symbols"/>
                <a:buNone/>
              </a:pPr>
              <a:r>
                <a:rPr lang="en-US" sz="1000" b="0" i="0" u="none" strike="noStrike" cap="none">
                  <a:solidFill>
                    <a:srgbClr val="000000"/>
                  </a:solidFill>
                  <a:latin typeface="Noto Sans Symbols"/>
                  <a:ea typeface="Noto Sans Symbols"/>
                  <a:cs typeface="Noto Sans Symbols"/>
                  <a:sym typeface="Noto Sans Symbols"/>
                </a:rPr>
                <a:t>Λ</a:t>
              </a:r>
              <a:endParaRPr sz="1200" b="0" i="0" u="none" strike="noStrike" cap="none">
                <a:solidFill>
                  <a:srgbClr val="000000"/>
                </a:solidFill>
                <a:latin typeface="Noto Sans Symbols"/>
                <a:ea typeface="Noto Sans Symbols"/>
                <a:cs typeface="Noto Sans Symbols"/>
                <a:sym typeface="Noto Sans Symbols"/>
              </a:endParaRPr>
            </a:p>
          </p:txBody>
        </p:sp>
        <p:cxnSp>
          <p:nvCxnSpPr>
            <p:cNvPr id="8497" name="Google Shape;8497;p131"/>
            <p:cNvCxnSpPr/>
            <p:nvPr/>
          </p:nvCxnSpPr>
          <p:spPr>
            <a:xfrm>
              <a:off x="2572" y="1554"/>
              <a:ext cx="535" cy="0"/>
            </a:xfrm>
            <a:prstGeom prst="straightConnector1">
              <a:avLst/>
            </a:prstGeom>
            <a:noFill/>
            <a:ln w="9525" cap="flat" cmpd="sng">
              <a:solidFill>
                <a:srgbClr val="000000"/>
              </a:solidFill>
              <a:prstDash val="solid"/>
              <a:round/>
              <a:headEnd type="none" w="med" len="med"/>
              <a:tailEnd type="none" w="med" len="med"/>
            </a:ln>
          </p:spPr>
        </p:cxnSp>
        <p:grpSp>
          <p:nvGrpSpPr>
            <p:cNvPr id="8498" name="Google Shape;8498;p131"/>
            <p:cNvGrpSpPr/>
            <p:nvPr/>
          </p:nvGrpSpPr>
          <p:grpSpPr>
            <a:xfrm>
              <a:off x="2486" y="1427"/>
              <a:ext cx="694" cy="154"/>
              <a:chOff x="2458" y="1450"/>
              <a:chExt cx="694" cy="154"/>
            </a:xfrm>
          </p:grpSpPr>
          <p:sp>
            <p:nvSpPr>
              <p:cNvPr id="8499" name="Google Shape;8499;p131"/>
              <p:cNvSpPr txBox="1"/>
              <p:nvPr/>
            </p:nvSpPr>
            <p:spPr>
              <a:xfrm>
                <a:off x="2458" y="1450"/>
                <a:ext cx="694" cy="1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cwnd &gt; ssthresh</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500" name="Google Shape;8500;p131"/>
              <p:cNvCxnSpPr/>
              <p:nvPr/>
            </p:nvCxnSpPr>
            <p:spPr>
              <a:xfrm>
                <a:off x="2724" y="1557"/>
                <a:ext cx="47" cy="0"/>
              </a:xfrm>
              <a:prstGeom prst="straightConnector1">
                <a:avLst/>
              </a:prstGeom>
              <a:noFill/>
              <a:ln w="9525" cap="flat" cmpd="sng">
                <a:solidFill>
                  <a:srgbClr val="000000"/>
                </a:solidFill>
                <a:prstDash val="solid"/>
                <a:round/>
                <a:headEnd type="none" w="med" len="med"/>
                <a:tailEnd type="none" w="med" len="med"/>
              </a:ln>
            </p:spPr>
          </p:cxnSp>
        </p:grpSp>
      </p:grpSp>
      <p:grpSp>
        <p:nvGrpSpPr>
          <p:cNvPr id="8501" name="Google Shape;8501;p131"/>
          <p:cNvGrpSpPr/>
          <p:nvPr/>
        </p:nvGrpSpPr>
        <p:grpSpPr>
          <a:xfrm>
            <a:off x="7118352" y="1429657"/>
            <a:ext cx="2782888" cy="2398713"/>
            <a:chOff x="3476" y="786"/>
            <a:chExt cx="1753" cy="1511"/>
          </a:xfrm>
        </p:grpSpPr>
        <p:grpSp>
          <p:nvGrpSpPr>
            <p:cNvPr id="8502" name="Google Shape;8502;p131"/>
            <p:cNvGrpSpPr/>
            <p:nvPr/>
          </p:nvGrpSpPr>
          <p:grpSpPr>
            <a:xfrm>
              <a:off x="3602" y="1330"/>
              <a:ext cx="820" cy="754"/>
              <a:chOff x="2293" y="2021"/>
              <a:chExt cx="820" cy="754"/>
            </a:xfrm>
          </p:grpSpPr>
          <p:sp>
            <p:nvSpPr>
              <p:cNvPr id="8503" name="Google Shape;8503;p131"/>
              <p:cNvSpPr/>
              <p:nvPr/>
            </p:nvSpPr>
            <p:spPr>
              <a:xfrm>
                <a:off x="2293" y="2021"/>
                <a:ext cx="800" cy="754"/>
              </a:xfrm>
              <a:prstGeom prst="ellipse">
                <a:avLst/>
              </a:prstGeom>
              <a:solidFill>
                <a:srgbClr val="00CC99"/>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504" name="Google Shape;8504;p131"/>
              <p:cNvSpPr txBox="1"/>
              <p:nvPr/>
            </p:nvSpPr>
            <p:spPr>
              <a:xfrm>
                <a:off x="2294" y="2191"/>
                <a:ext cx="819" cy="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congestion</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avoidance </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800"/>
                  <a:buFont typeface="Tahoma" panose="020B060403050404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505" name="Google Shape;8505;p131"/>
            <p:cNvGrpSpPr/>
            <p:nvPr/>
          </p:nvGrpSpPr>
          <p:grpSpPr>
            <a:xfrm>
              <a:off x="3476" y="786"/>
              <a:ext cx="1496" cy="575"/>
              <a:chOff x="3499" y="904"/>
              <a:chExt cx="1496" cy="575"/>
            </a:xfrm>
          </p:grpSpPr>
          <p:sp>
            <p:nvSpPr>
              <p:cNvPr id="8506" name="Google Shape;8506;p131"/>
              <p:cNvSpPr txBox="1"/>
              <p:nvPr/>
            </p:nvSpPr>
            <p:spPr>
              <a:xfrm>
                <a:off x="3499" y="1037"/>
                <a:ext cx="1496" cy="44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cwnd = cwnd + MSS    (MSS/cwnd)</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9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 = 0</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90000"/>
                  </a:lnSpc>
                  <a:spcBef>
                    <a:spcPts val="0"/>
                  </a:spcBef>
                  <a:spcAft>
                    <a:spcPts val="0"/>
                  </a:spcAft>
                  <a:buClr>
                    <a:srgbClr val="000099"/>
                  </a:buClr>
                  <a:buSzPts val="1050"/>
                  <a:buFont typeface="Arial" panose="020B0604020202020204"/>
                  <a:buNone/>
                </a:pPr>
                <a:r>
                  <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rPr>
                  <a:t>transmit new segment(s), as allowed</a:t>
                </a:r>
                <a:endPar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chemeClr val="dk1"/>
                  </a:buClr>
                  <a:buSzPts val="1400"/>
                  <a:buFont typeface="Tahoma" panose="020B0604030504040204"/>
                  <a:buNone/>
                </a:pPr>
                <a:endParaRPr sz="1400" b="0" i="1"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507" name="Google Shape;8507;p131"/>
              <p:cNvCxnSpPr/>
              <p:nvPr/>
            </p:nvCxnSpPr>
            <p:spPr>
              <a:xfrm>
                <a:off x="3976" y="1054"/>
                <a:ext cx="535" cy="0"/>
              </a:xfrm>
              <a:prstGeom prst="straightConnector1">
                <a:avLst/>
              </a:prstGeom>
              <a:noFill/>
              <a:ln w="9525" cap="flat" cmpd="sng">
                <a:solidFill>
                  <a:srgbClr val="000000"/>
                </a:solidFill>
                <a:prstDash val="solid"/>
                <a:round/>
                <a:headEnd type="none" w="med" len="med"/>
                <a:tailEnd type="none" w="med" len="med"/>
              </a:ln>
            </p:spPr>
          </p:cxnSp>
          <p:sp>
            <p:nvSpPr>
              <p:cNvPr id="8508" name="Google Shape;8508;p131"/>
              <p:cNvSpPr txBox="1"/>
              <p:nvPr/>
            </p:nvSpPr>
            <p:spPr>
              <a:xfrm>
                <a:off x="3974" y="915"/>
                <a:ext cx="471"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new ACK</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09" name="Google Shape;8509;p131"/>
              <p:cNvSpPr txBox="1"/>
              <p:nvPr/>
            </p:nvSpPr>
            <p:spPr>
              <a:xfrm>
                <a:off x="4311" y="904"/>
                <a:ext cx="173"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Times New Roman" panose="02020603050405020304"/>
                  <a:buNone/>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8510" name="Google Shape;8510;p131"/>
            <p:cNvSpPr/>
            <p:nvPr/>
          </p:nvSpPr>
          <p:spPr>
            <a:xfrm rot="9705213">
              <a:off x="4212" y="1145"/>
              <a:ext cx="333" cy="452"/>
            </a:xfrm>
            <a:custGeom>
              <a:avLst/>
              <a:gdLst/>
              <a:ahLst/>
              <a:cxnLst/>
              <a:rect l="l" t="t" r="r" b="b"/>
              <a:pathLst>
                <a:path w="376" h="452" extrusionOk="0">
                  <a:moveTo>
                    <a:pt x="376" y="306"/>
                  </a:moveTo>
                  <a:cubicBezTo>
                    <a:pt x="332" y="380"/>
                    <a:pt x="164" y="452"/>
                    <a:pt x="82" y="269"/>
                  </a:cubicBezTo>
                  <a:cubicBezTo>
                    <a:pt x="0" y="86"/>
                    <a:pt x="66" y="18"/>
                    <a:pt x="20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511" name="Google Shape;8511;p131"/>
            <p:cNvGrpSpPr/>
            <p:nvPr/>
          </p:nvGrpSpPr>
          <p:grpSpPr>
            <a:xfrm>
              <a:off x="4489" y="1909"/>
              <a:ext cx="740" cy="388"/>
              <a:chOff x="4254" y="2922"/>
              <a:chExt cx="740" cy="388"/>
            </a:xfrm>
          </p:grpSpPr>
          <p:sp>
            <p:nvSpPr>
              <p:cNvPr id="8512" name="Google Shape;8512;p131"/>
              <p:cNvSpPr txBox="1"/>
              <p:nvPr/>
            </p:nvSpPr>
            <p:spPr>
              <a:xfrm>
                <a:off x="4254" y="3062"/>
                <a:ext cx="740" cy="24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513" name="Google Shape;8513;p131"/>
              <p:cNvCxnSpPr/>
              <p:nvPr/>
            </p:nvCxnSpPr>
            <p:spPr>
              <a:xfrm>
                <a:off x="4353" y="3071"/>
                <a:ext cx="535" cy="0"/>
              </a:xfrm>
              <a:prstGeom prst="straightConnector1">
                <a:avLst/>
              </a:prstGeom>
              <a:noFill/>
              <a:ln w="9525" cap="flat" cmpd="sng">
                <a:solidFill>
                  <a:srgbClr val="000000"/>
                </a:solidFill>
                <a:prstDash val="solid"/>
                <a:round/>
                <a:headEnd type="none" w="med" len="med"/>
                <a:tailEnd type="none" w="med" len="med"/>
              </a:ln>
            </p:spPr>
          </p:cxnSp>
          <p:sp>
            <p:nvSpPr>
              <p:cNvPr id="8514" name="Google Shape;8514;p131"/>
              <p:cNvSpPr txBox="1"/>
              <p:nvPr/>
            </p:nvSpPr>
            <p:spPr>
              <a:xfrm>
                <a:off x="4295" y="2922"/>
                <a:ext cx="656"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duplicate ACK</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515" name="Google Shape;8515;p131"/>
            <p:cNvSpPr/>
            <p:nvPr/>
          </p:nvSpPr>
          <p:spPr>
            <a:xfrm rot="-7516021">
              <a:off x="4290" y="1673"/>
              <a:ext cx="333" cy="452"/>
            </a:xfrm>
            <a:custGeom>
              <a:avLst/>
              <a:gdLst/>
              <a:ahLst/>
              <a:cxnLst/>
              <a:rect l="l" t="t" r="r" b="b"/>
              <a:pathLst>
                <a:path w="376" h="452" extrusionOk="0">
                  <a:moveTo>
                    <a:pt x="376" y="306"/>
                  </a:moveTo>
                  <a:cubicBezTo>
                    <a:pt x="332" y="380"/>
                    <a:pt x="164" y="452"/>
                    <a:pt x="82" y="269"/>
                  </a:cubicBezTo>
                  <a:cubicBezTo>
                    <a:pt x="0" y="86"/>
                    <a:pt x="66" y="18"/>
                    <a:pt x="20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516" name="Google Shape;8516;p131"/>
          <p:cNvGrpSpPr/>
          <p:nvPr/>
        </p:nvGrpSpPr>
        <p:grpSpPr>
          <a:xfrm>
            <a:off x="5629276" y="4880882"/>
            <a:ext cx="3417888" cy="1758950"/>
            <a:chOff x="2538" y="2960"/>
            <a:chExt cx="2153" cy="1108"/>
          </a:xfrm>
        </p:grpSpPr>
        <p:grpSp>
          <p:nvGrpSpPr>
            <p:cNvPr id="8517" name="Google Shape;8517;p131"/>
            <p:cNvGrpSpPr/>
            <p:nvPr/>
          </p:nvGrpSpPr>
          <p:grpSpPr>
            <a:xfrm>
              <a:off x="2538" y="2960"/>
              <a:ext cx="800" cy="767"/>
              <a:chOff x="2454" y="3045"/>
              <a:chExt cx="800" cy="767"/>
            </a:xfrm>
          </p:grpSpPr>
          <p:sp>
            <p:nvSpPr>
              <p:cNvPr id="8518" name="Google Shape;8518;p131"/>
              <p:cNvSpPr/>
              <p:nvPr/>
            </p:nvSpPr>
            <p:spPr>
              <a:xfrm>
                <a:off x="2454" y="3045"/>
                <a:ext cx="800" cy="754"/>
              </a:xfrm>
              <a:prstGeom prst="ellipse">
                <a:avLst/>
              </a:prstGeom>
              <a:solidFill>
                <a:srgbClr val="00CC99"/>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519" name="Google Shape;8519;p131"/>
              <p:cNvSpPr txBox="1"/>
              <p:nvPr/>
            </p:nvSpPr>
            <p:spPr>
              <a:xfrm>
                <a:off x="2794" y="3212"/>
                <a:ext cx="161" cy="4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20" name="Google Shape;8520;p131"/>
              <p:cNvSpPr txBox="1"/>
              <p:nvPr/>
            </p:nvSpPr>
            <p:spPr>
              <a:xfrm>
                <a:off x="2466" y="3172"/>
                <a:ext cx="780" cy="6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fast</a:t>
                </a:r>
                <a:endPar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recovery </a:t>
                </a:r>
                <a:endPar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521" name="Google Shape;8521;p131"/>
            <p:cNvSpPr/>
            <p:nvPr/>
          </p:nvSpPr>
          <p:spPr>
            <a:xfrm>
              <a:off x="2775" y="3708"/>
              <a:ext cx="384" cy="161"/>
            </a:xfrm>
            <a:custGeom>
              <a:avLst/>
              <a:gdLst/>
              <a:ahLst/>
              <a:cxnLst/>
              <a:rect l="l" t="t" r="r" b="b"/>
              <a:pathLst>
                <a:path w="384" h="161" extrusionOk="0">
                  <a:moveTo>
                    <a:pt x="317" y="0"/>
                  </a:moveTo>
                  <a:cubicBezTo>
                    <a:pt x="384" y="42"/>
                    <a:pt x="378" y="149"/>
                    <a:pt x="189" y="155"/>
                  </a:cubicBezTo>
                  <a:cubicBezTo>
                    <a:pt x="0" y="161"/>
                    <a:pt x="3" y="87"/>
                    <a:pt x="59" y="1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522" name="Google Shape;8522;p131"/>
            <p:cNvGrpSpPr/>
            <p:nvPr/>
          </p:nvGrpSpPr>
          <p:grpSpPr>
            <a:xfrm>
              <a:off x="3191" y="3592"/>
              <a:ext cx="1500" cy="476"/>
              <a:chOff x="3542" y="3496"/>
              <a:chExt cx="1500" cy="476"/>
            </a:xfrm>
          </p:grpSpPr>
          <p:sp>
            <p:nvSpPr>
              <p:cNvPr id="8523" name="Google Shape;8523;p131"/>
              <p:cNvSpPr txBox="1"/>
              <p:nvPr/>
            </p:nvSpPr>
            <p:spPr>
              <a:xfrm>
                <a:off x="3546" y="3632"/>
                <a:ext cx="1496" cy="34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cwnd = cwnd + MSS</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85000"/>
                  </a:lnSpc>
                  <a:spcBef>
                    <a:spcPts val="0"/>
                  </a:spcBef>
                  <a:spcAft>
                    <a:spcPts val="0"/>
                  </a:spcAft>
                  <a:buClr>
                    <a:srgbClr val="000099"/>
                  </a:buClr>
                  <a:buSzPts val="1050"/>
                  <a:buFont typeface="Arial" panose="020B0604020202020204"/>
                  <a:buNone/>
                </a:pPr>
                <a:r>
                  <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rPr>
                  <a:t>transmit new segment(s), as allowed</a:t>
                </a:r>
                <a:endPar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endParaRPr>
              </a:p>
              <a:p>
                <a:pPr marL="0" marR="0" lvl="0" indent="0" algn="l" rtl="0">
                  <a:lnSpc>
                    <a:spcPct val="80000"/>
                  </a:lnSpc>
                  <a:spcBef>
                    <a:spcPts val="0"/>
                  </a:spcBef>
                  <a:spcAft>
                    <a:spcPts val="0"/>
                  </a:spcAft>
                  <a:buClr>
                    <a:schemeClr val="dk1"/>
                  </a:buClr>
                  <a:buSzPts val="1400"/>
                  <a:buFont typeface="Tahoma" panose="020B0604030504040204"/>
                  <a:buNone/>
                </a:pPr>
                <a:endParaRPr sz="1400" b="0" i="1" u="none" strike="noStrike" cap="none">
                  <a:solidFill>
                    <a:srgbClr val="808080"/>
                  </a:solidFill>
                  <a:latin typeface="Arial" panose="020B0604020202020204"/>
                  <a:ea typeface="Arial" panose="020B0604020202020204"/>
                  <a:cs typeface="Arial" panose="020B0604020202020204"/>
                  <a:sym typeface="Arial" panose="020B0604020202020204"/>
                </a:endParaRPr>
              </a:p>
            </p:txBody>
          </p:sp>
          <p:cxnSp>
            <p:nvCxnSpPr>
              <p:cNvPr id="8524" name="Google Shape;8524;p131"/>
              <p:cNvCxnSpPr/>
              <p:nvPr/>
            </p:nvCxnSpPr>
            <p:spPr>
              <a:xfrm>
                <a:off x="3600" y="3645"/>
                <a:ext cx="535" cy="0"/>
              </a:xfrm>
              <a:prstGeom prst="straightConnector1">
                <a:avLst/>
              </a:prstGeom>
              <a:noFill/>
              <a:ln w="9525" cap="flat" cmpd="sng">
                <a:solidFill>
                  <a:srgbClr val="000000"/>
                </a:solidFill>
                <a:prstDash val="solid"/>
                <a:round/>
                <a:headEnd type="none" w="med" len="med"/>
                <a:tailEnd type="none" w="med" len="med"/>
              </a:ln>
            </p:spPr>
          </p:cxnSp>
          <p:sp>
            <p:nvSpPr>
              <p:cNvPr id="8525" name="Google Shape;8525;p131"/>
              <p:cNvSpPr txBox="1"/>
              <p:nvPr/>
            </p:nvSpPr>
            <p:spPr>
              <a:xfrm>
                <a:off x="3542" y="3496"/>
                <a:ext cx="656"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duplicate ACK</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8526" name="Google Shape;8526;p131"/>
          <p:cNvGrpSpPr/>
          <p:nvPr/>
        </p:nvGrpSpPr>
        <p:grpSpPr>
          <a:xfrm>
            <a:off x="2427288" y="3561671"/>
            <a:ext cx="3935413" cy="1974851"/>
            <a:chOff x="521" y="2129"/>
            <a:chExt cx="2479" cy="1244"/>
          </a:xfrm>
        </p:grpSpPr>
        <p:grpSp>
          <p:nvGrpSpPr>
            <p:cNvPr id="8527" name="Google Shape;8527;p131"/>
            <p:cNvGrpSpPr/>
            <p:nvPr/>
          </p:nvGrpSpPr>
          <p:grpSpPr>
            <a:xfrm>
              <a:off x="521" y="2818"/>
              <a:ext cx="1205" cy="555"/>
              <a:chOff x="380" y="2768"/>
              <a:chExt cx="1205" cy="555"/>
            </a:xfrm>
          </p:grpSpPr>
          <p:sp>
            <p:nvSpPr>
              <p:cNvPr id="8528" name="Google Shape;8528;p131"/>
              <p:cNvSpPr txBox="1"/>
              <p:nvPr/>
            </p:nvSpPr>
            <p:spPr>
              <a:xfrm>
                <a:off x="380" y="2912"/>
                <a:ext cx="1155" cy="411"/>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ssthresh= cwnd/2</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cwnd = ssthresh + 3</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80000"/>
                  </a:lnSpc>
                  <a:spcBef>
                    <a:spcPts val="0"/>
                  </a:spcBef>
                  <a:spcAft>
                    <a:spcPts val="0"/>
                  </a:spcAft>
                  <a:buClr>
                    <a:srgbClr val="000099"/>
                  </a:buClr>
                  <a:buSzPts val="1050"/>
                  <a:buFont typeface="Arial" panose="020B0604020202020204"/>
                  <a:buNone/>
                </a:pPr>
                <a:r>
                  <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rPr>
                  <a:t>retransmit missing segment</a:t>
                </a:r>
                <a:endPar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endParaRPr>
              </a:p>
              <a:p>
                <a:pPr marL="0" marR="0" lvl="0" indent="0" algn="r" rtl="0">
                  <a:lnSpc>
                    <a:spcPct val="80000"/>
                  </a:lnSpc>
                  <a:spcBef>
                    <a:spcPts val="0"/>
                  </a:spcBef>
                  <a:spcAft>
                    <a:spcPts val="0"/>
                  </a:spcAft>
                  <a:buClr>
                    <a:schemeClr val="dk1"/>
                  </a:buClr>
                  <a:buSzPts val="1400"/>
                  <a:buFont typeface="Tahoma" panose="020B0604030504040204"/>
                  <a:buNone/>
                </a:pPr>
                <a:endParaRPr sz="1400" b="0" i="0" u="none" strike="noStrike" cap="none">
                  <a:solidFill>
                    <a:srgbClr val="808080"/>
                  </a:solidFill>
                  <a:latin typeface="Arial" panose="020B0604020202020204"/>
                  <a:ea typeface="Arial" panose="020B0604020202020204"/>
                  <a:cs typeface="Arial" panose="020B0604020202020204"/>
                  <a:sym typeface="Arial" panose="020B0604020202020204"/>
                </a:endParaRPr>
              </a:p>
            </p:txBody>
          </p:sp>
          <p:cxnSp>
            <p:nvCxnSpPr>
              <p:cNvPr id="8529" name="Google Shape;8529;p131"/>
              <p:cNvCxnSpPr/>
              <p:nvPr/>
            </p:nvCxnSpPr>
            <p:spPr>
              <a:xfrm>
                <a:off x="925" y="2913"/>
                <a:ext cx="535" cy="0"/>
              </a:xfrm>
              <a:prstGeom prst="straightConnector1">
                <a:avLst/>
              </a:prstGeom>
              <a:noFill/>
              <a:ln w="9525" cap="flat" cmpd="sng">
                <a:solidFill>
                  <a:srgbClr val="000000"/>
                </a:solidFill>
                <a:prstDash val="solid"/>
                <a:round/>
                <a:headEnd type="none" w="med" len="med"/>
                <a:tailEnd type="none" w="med" len="med"/>
              </a:ln>
            </p:spPr>
          </p:cxnSp>
          <p:sp>
            <p:nvSpPr>
              <p:cNvPr id="8530" name="Google Shape;8530;p131"/>
              <p:cNvSpPr txBox="1"/>
              <p:nvPr/>
            </p:nvSpPr>
            <p:spPr>
              <a:xfrm>
                <a:off x="751" y="2768"/>
                <a:ext cx="834"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 == 3</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531" name="Google Shape;8531;p131"/>
            <p:cNvGrpSpPr/>
            <p:nvPr/>
          </p:nvGrpSpPr>
          <p:grpSpPr>
            <a:xfrm>
              <a:off x="1813" y="2454"/>
              <a:ext cx="1187" cy="550"/>
              <a:chOff x="419" y="2872"/>
              <a:chExt cx="1187" cy="550"/>
            </a:xfrm>
          </p:grpSpPr>
          <p:sp>
            <p:nvSpPr>
              <p:cNvPr id="8532" name="Google Shape;8532;p131"/>
              <p:cNvSpPr txBox="1"/>
              <p:nvPr/>
            </p:nvSpPr>
            <p:spPr>
              <a:xfrm>
                <a:off x="439" y="2872"/>
                <a:ext cx="395"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timeout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33" name="Google Shape;8533;p131"/>
              <p:cNvSpPr txBox="1"/>
              <p:nvPr/>
            </p:nvSpPr>
            <p:spPr>
              <a:xfrm>
                <a:off x="419" y="2989"/>
                <a:ext cx="1187" cy="433"/>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ssthresh = cwnd/2</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8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cwnd = 1 </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85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 = 0</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85000"/>
                  </a:lnSpc>
                  <a:spcBef>
                    <a:spcPts val="0"/>
                  </a:spcBef>
                  <a:spcAft>
                    <a:spcPts val="0"/>
                  </a:spcAft>
                  <a:buClr>
                    <a:srgbClr val="000099"/>
                  </a:buClr>
                  <a:buSzPts val="1050"/>
                  <a:buFont typeface="Arial" panose="020B0604020202020204"/>
                  <a:buNone/>
                </a:pPr>
                <a:r>
                  <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rPr>
                  <a:t>retransmit missing segment</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534" name="Google Shape;8534;p131"/>
              <p:cNvCxnSpPr/>
              <p:nvPr/>
            </p:nvCxnSpPr>
            <p:spPr>
              <a:xfrm>
                <a:off x="471" y="3014"/>
                <a:ext cx="697" cy="0"/>
              </a:xfrm>
              <a:prstGeom prst="straightConnector1">
                <a:avLst/>
              </a:prstGeom>
              <a:noFill/>
              <a:ln w="9525" cap="flat" cmpd="sng">
                <a:solidFill>
                  <a:srgbClr val="000000"/>
                </a:solidFill>
                <a:prstDash val="solid"/>
                <a:round/>
                <a:headEnd type="none" w="med" len="med"/>
                <a:tailEnd type="none" w="med" len="med"/>
              </a:ln>
            </p:spPr>
          </p:cxnSp>
        </p:grpSp>
        <p:sp>
          <p:nvSpPr>
            <p:cNvPr id="8535" name="Google Shape;8535;p131"/>
            <p:cNvSpPr/>
            <p:nvPr/>
          </p:nvSpPr>
          <p:spPr>
            <a:xfrm>
              <a:off x="1722" y="2129"/>
              <a:ext cx="740" cy="1146"/>
            </a:xfrm>
            <a:custGeom>
              <a:avLst/>
              <a:gdLst/>
              <a:ahLst/>
              <a:cxnLst/>
              <a:rect l="l" t="t" r="r" b="b"/>
              <a:pathLst>
                <a:path w="740" h="1146" extrusionOk="0">
                  <a:moveTo>
                    <a:pt x="0" y="0"/>
                  </a:moveTo>
                  <a:lnTo>
                    <a:pt x="0" y="1146"/>
                  </a:lnTo>
                  <a:lnTo>
                    <a:pt x="740" y="1146"/>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536" name="Google Shape;8536;p131"/>
            <p:cNvSpPr/>
            <p:nvPr/>
          </p:nvSpPr>
          <p:spPr>
            <a:xfrm>
              <a:off x="1791" y="2146"/>
              <a:ext cx="700" cy="1051"/>
            </a:xfrm>
            <a:custGeom>
              <a:avLst/>
              <a:gdLst/>
              <a:ahLst/>
              <a:cxnLst/>
              <a:rect l="l" t="t" r="r" b="b"/>
              <a:pathLst>
                <a:path w="700" h="1051" extrusionOk="0">
                  <a:moveTo>
                    <a:pt x="700" y="1051"/>
                  </a:moveTo>
                  <a:lnTo>
                    <a:pt x="0" y="1051"/>
                  </a:lnTo>
                  <a:lnTo>
                    <a:pt x="0" y="0"/>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537" name="Google Shape;8537;p131"/>
          <p:cNvGrpSpPr/>
          <p:nvPr/>
        </p:nvGrpSpPr>
        <p:grpSpPr>
          <a:xfrm>
            <a:off x="6951663" y="3553730"/>
            <a:ext cx="3022600" cy="1963736"/>
            <a:chOff x="3371" y="2124"/>
            <a:chExt cx="1904" cy="1237"/>
          </a:xfrm>
        </p:grpSpPr>
        <p:grpSp>
          <p:nvGrpSpPr>
            <p:cNvPr id="8538" name="Google Shape;8538;p131"/>
            <p:cNvGrpSpPr/>
            <p:nvPr/>
          </p:nvGrpSpPr>
          <p:grpSpPr>
            <a:xfrm>
              <a:off x="4120" y="2796"/>
              <a:ext cx="1155" cy="565"/>
              <a:chOff x="4142" y="2802"/>
              <a:chExt cx="1155" cy="565"/>
            </a:xfrm>
          </p:grpSpPr>
          <p:sp>
            <p:nvSpPr>
              <p:cNvPr id="8539" name="Google Shape;8539;p131"/>
              <p:cNvSpPr txBox="1"/>
              <p:nvPr/>
            </p:nvSpPr>
            <p:spPr>
              <a:xfrm>
                <a:off x="4142" y="2956"/>
                <a:ext cx="1155" cy="41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ssthresh= cwnd/2</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cwnd = ssthresh + 3</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80000"/>
                  </a:lnSpc>
                  <a:spcBef>
                    <a:spcPts val="0"/>
                  </a:spcBef>
                  <a:spcAft>
                    <a:spcPts val="0"/>
                  </a:spcAft>
                  <a:buClr>
                    <a:srgbClr val="000099"/>
                  </a:buClr>
                  <a:buSzPts val="1050"/>
                  <a:buFont typeface="Arial" panose="020B0604020202020204"/>
                  <a:buNone/>
                </a:pPr>
                <a:r>
                  <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rPr>
                  <a:t>retransmit missing segment</a:t>
                </a:r>
                <a:endPar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endParaRPr>
              </a:p>
              <a:p>
                <a:pPr marL="0" marR="0" lvl="0" indent="0" algn="l" rtl="0">
                  <a:lnSpc>
                    <a:spcPct val="80000"/>
                  </a:lnSpc>
                  <a:spcBef>
                    <a:spcPts val="0"/>
                  </a:spcBef>
                  <a:spcAft>
                    <a:spcPts val="0"/>
                  </a:spcAft>
                  <a:buClr>
                    <a:schemeClr val="dk1"/>
                  </a:buClr>
                  <a:buSzPts val="1400"/>
                  <a:buFont typeface="Tahoma" panose="020B0604030504040204"/>
                  <a:buNone/>
                </a:pPr>
                <a:endParaRPr sz="1400" b="0" i="1"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540" name="Google Shape;8540;p131"/>
              <p:cNvCxnSpPr/>
              <p:nvPr/>
            </p:nvCxnSpPr>
            <p:spPr>
              <a:xfrm>
                <a:off x="4211" y="2950"/>
                <a:ext cx="535" cy="0"/>
              </a:xfrm>
              <a:prstGeom prst="straightConnector1">
                <a:avLst/>
              </a:prstGeom>
              <a:noFill/>
              <a:ln w="9525" cap="flat" cmpd="sng">
                <a:solidFill>
                  <a:srgbClr val="000000"/>
                </a:solidFill>
                <a:prstDash val="solid"/>
                <a:round/>
                <a:headEnd type="none" w="med" len="med"/>
                <a:tailEnd type="none" w="med" len="med"/>
              </a:ln>
            </p:spPr>
          </p:cxnSp>
          <p:sp>
            <p:nvSpPr>
              <p:cNvPr id="8541" name="Google Shape;8541;p131"/>
              <p:cNvSpPr txBox="1"/>
              <p:nvPr/>
            </p:nvSpPr>
            <p:spPr>
              <a:xfrm>
                <a:off x="4154" y="2802"/>
                <a:ext cx="834"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 == 3</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542" name="Google Shape;8542;p131"/>
            <p:cNvSpPr/>
            <p:nvPr/>
          </p:nvSpPr>
          <p:spPr>
            <a:xfrm flipH="1">
              <a:off x="3371" y="2124"/>
              <a:ext cx="740" cy="1146"/>
            </a:xfrm>
            <a:custGeom>
              <a:avLst/>
              <a:gdLst/>
              <a:ahLst/>
              <a:cxnLst/>
              <a:rect l="l" t="t" r="r" b="b"/>
              <a:pathLst>
                <a:path w="740" h="1146" extrusionOk="0">
                  <a:moveTo>
                    <a:pt x="0" y="0"/>
                  </a:moveTo>
                  <a:lnTo>
                    <a:pt x="0" y="1146"/>
                  </a:lnTo>
                  <a:lnTo>
                    <a:pt x="740" y="1146"/>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543" name="Google Shape;8543;p131"/>
          <p:cNvGrpSpPr/>
          <p:nvPr/>
        </p:nvGrpSpPr>
        <p:grpSpPr>
          <a:xfrm>
            <a:off x="6716713" y="3579131"/>
            <a:ext cx="1276350" cy="1689099"/>
            <a:chOff x="3223" y="2140"/>
            <a:chExt cx="804" cy="1064"/>
          </a:xfrm>
        </p:grpSpPr>
        <p:sp>
          <p:nvSpPr>
            <p:cNvPr id="8544" name="Google Shape;8544;p131"/>
            <p:cNvSpPr/>
            <p:nvPr/>
          </p:nvSpPr>
          <p:spPr>
            <a:xfrm flipH="1">
              <a:off x="3327" y="2140"/>
              <a:ext cx="700" cy="1051"/>
            </a:xfrm>
            <a:custGeom>
              <a:avLst/>
              <a:gdLst/>
              <a:ahLst/>
              <a:cxnLst/>
              <a:rect l="l" t="t" r="r" b="b"/>
              <a:pathLst>
                <a:path w="700" h="1051" extrusionOk="0">
                  <a:moveTo>
                    <a:pt x="700" y="1051"/>
                  </a:moveTo>
                  <a:lnTo>
                    <a:pt x="0" y="1051"/>
                  </a:lnTo>
                  <a:lnTo>
                    <a:pt x="0" y="0"/>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545" name="Google Shape;8545;p131"/>
            <p:cNvGrpSpPr/>
            <p:nvPr/>
          </p:nvGrpSpPr>
          <p:grpSpPr>
            <a:xfrm>
              <a:off x="3223" y="2649"/>
              <a:ext cx="785" cy="555"/>
              <a:chOff x="1015" y="3496"/>
              <a:chExt cx="785" cy="555"/>
            </a:xfrm>
          </p:grpSpPr>
          <p:sp>
            <p:nvSpPr>
              <p:cNvPr id="8546" name="Google Shape;8546;p131"/>
              <p:cNvSpPr txBox="1"/>
              <p:nvPr/>
            </p:nvSpPr>
            <p:spPr>
              <a:xfrm>
                <a:off x="1015" y="3640"/>
                <a:ext cx="785" cy="411"/>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cwnd = ssthresh</a:t>
                </a: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 = 0</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80000"/>
                  </a:lnSpc>
                  <a:spcBef>
                    <a:spcPts val="0"/>
                  </a:spcBef>
                  <a:spcAft>
                    <a:spcPts val="0"/>
                  </a:spcAft>
                  <a:buClr>
                    <a:schemeClr val="dk1"/>
                  </a:buClr>
                  <a:buSzPts val="1050"/>
                  <a:buFont typeface="Tahoma" panose="020B0604030504040204"/>
                  <a:buNone/>
                </a:pP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8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547" name="Google Shape;8547;p131"/>
              <p:cNvGrpSpPr/>
              <p:nvPr/>
            </p:nvGrpSpPr>
            <p:grpSpPr>
              <a:xfrm>
                <a:off x="1190" y="3496"/>
                <a:ext cx="582" cy="160"/>
                <a:chOff x="1190" y="3496"/>
                <a:chExt cx="582" cy="160"/>
              </a:xfrm>
            </p:grpSpPr>
            <p:cxnSp>
              <p:nvCxnSpPr>
                <p:cNvPr id="8548" name="Google Shape;8548;p131"/>
                <p:cNvCxnSpPr/>
                <p:nvPr/>
              </p:nvCxnSpPr>
              <p:spPr>
                <a:xfrm>
                  <a:off x="1190" y="3641"/>
                  <a:ext cx="535" cy="0"/>
                </a:xfrm>
                <a:prstGeom prst="straightConnector1">
                  <a:avLst/>
                </a:prstGeom>
                <a:noFill/>
                <a:ln w="9525" cap="flat" cmpd="sng">
                  <a:solidFill>
                    <a:srgbClr val="000000"/>
                  </a:solidFill>
                  <a:prstDash val="solid"/>
                  <a:round/>
                  <a:headEnd type="none" w="med" len="med"/>
                  <a:tailEnd type="none" w="med" len="med"/>
                </a:ln>
              </p:spPr>
            </p:cxnSp>
            <p:sp>
              <p:nvSpPr>
                <p:cNvPr id="8549" name="Google Shape;8549;p131"/>
                <p:cNvSpPr txBox="1"/>
                <p:nvPr/>
              </p:nvSpPr>
              <p:spPr>
                <a:xfrm>
                  <a:off x="1287" y="3496"/>
                  <a:ext cx="485" cy="1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New ACK</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grpSp>
        <p:nvGrpSpPr>
          <p:cNvPr id="8550" name="Google Shape;8550;p131"/>
          <p:cNvGrpSpPr/>
          <p:nvPr/>
        </p:nvGrpSpPr>
        <p:grpSpPr>
          <a:xfrm>
            <a:off x="2386012" y="1545544"/>
            <a:ext cx="5038723" cy="2706689"/>
            <a:chOff x="495" y="859"/>
            <a:chExt cx="3174" cy="1705"/>
          </a:xfrm>
        </p:grpSpPr>
        <p:grpSp>
          <p:nvGrpSpPr>
            <p:cNvPr id="8551" name="Google Shape;8551;p131"/>
            <p:cNvGrpSpPr/>
            <p:nvPr/>
          </p:nvGrpSpPr>
          <p:grpSpPr>
            <a:xfrm>
              <a:off x="1329" y="1320"/>
              <a:ext cx="800" cy="754"/>
              <a:chOff x="996" y="1773"/>
              <a:chExt cx="800" cy="754"/>
            </a:xfrm>
          </p:grpSpPr>
          <p:sp>
            <p:nvSpPr>
              <p:cNvPr id="8552" name="Google Shape;8552;p131"/>
              <p:cNvSpPr/>
              <p:nvPr/>
            </p:nvSpPr>
            <p:spPr>
              <a:xfrm>
                <a:off x="996" y="1773"/>
                <a:ext cx="800" cy="754"/>
              </a:xfrm>
              <a:prstGeom prst="ellipse">
                <a:avLst/>
              </a:prstGeom>
              <a:solidFill>
                <a:srgbClr val="00CC99"/>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553" name="Google Shape;8553;p131"/>
              <p:cNvSpPr txBox="1"/>
              <p:nvPr/>
            </p:nvSpPr>
            <p:spPr>
              <a:xfrm>
                <a:off x="1159" y="1946"/>
                <a:ext cx="485" cy="4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slow </a:t>
                </a:r>
                <a:endPar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start</a:t>
                </a:r>
                <a:endPar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554" name="Google Shape;8554;p131"/>
            <p:cNvGrpSpPr/>
            <p:nvPr/>
          </p:nvGrpSpPr>
          <p:grpSpPr>
            <a:xfrm>
              <a:off x="496" y="2026"/>
              <a:ext cx="1187" cy="538"/>
              <a:chOff x="384" y="2713"/>
              <a:chExt cx="1187" cy="538"/>
            </a:xfrm>
          </p:grpSpPr>
          <p:sp>
            <p:nvSpPr>
              <p:cNvPr id="8555" name="Google Shape;8555;p131"/>
              <p:cNvSpPr txBox="1"/>
              <p:nvPr/>
            </p:nvSpPr>
            <p:spPr>
              <a:xfrm>
                <a:off x="777" y="2713"/>
                <a:ext cx="395"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timeout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56" name="Google Shape;8556;p131"/>
              <p:cNvSpPr txBox="1"/>
              <p:nvPr/>
            </p:nvSpPr>
            <p:spPr>
              <a:xfrm>
                <a:off x="384" y="2840"/>
                <a:ext cx="1187" cy="411"/>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ssthresh = cwnd/2 </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cwnd = 1 MSS</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 = 0</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rgbClr val="000099"/>
                  </a:buClr>
                  <a:buSzPts val="1050"/>
                  <a:buFont typeface="Arial" panose="020B0604020202020204"/>
                  <a:buNone/>
                </a:pPr>
                <a:r>
                  <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rPr>
                  <a:t>retransmit missing segment</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557" name="Google Shape;8557;p131"/>
              <p:cNvCxnSpPr/>
              <p:nvPr/>
            </p:nvCxnSpPr>
            <p:spPr>
              <a:xfrm>
                <a:off x="709" y="2855"/>
                <a:ext cx="535" cy="0"/>
              </a:xfrm>
              <a:prstGeom prst="straightConnector1">
                <a:avLst/>
              </a:prstGeom>
              <a:noFill/>
              <a:ln w="9525" cap="flat" cmpd="sng">
                <a:solidFill>
                  <a:srgbClr val="000000"/>
                </a:solidFill>
                <a:prstDash val="solid"/>
                <a:round/>
                <a:headEnd type="none" w="med" len="med"/>
                <a:tailEnd type="none" w="med" len="med"/>
              </a:ln>
            </p:spPr>
          </p:cxnSp>
        </p:grpSp>
        <p:grpSp>
          <p:nvGrpSpPr>
            <p:cNvPr id="8558" name="Google Shape;8558;p131"/>
            <p:cNvGrpSpPr/>
            <p:nvPr/>
          </p:nvGrpSpPr>
          <p:grpSpPr>
            <a:xfrm>
              <a:off x="2173" y="960"/>
              <a:ext cx="1496" cy="561"/>
              <a:chOff x="2683" y="798"/>
              <a:chExt cx="1496" cy="561"/>
            </a:xfrm>
          </p:grpSpPr>
          <p:sp>
            <p:nvSpPr>
              <p:cNvPr id="8559" name="Google Shape;8559;p131"/>
              <p:cNvSpPr txBox="1"/>
              <p:nvPr/>
            </p:nvSpPr>
            <p:spPr>
              <a:xfrm>
                <a:off x="2683" y="917"/>
                <a:ext cx="1496" cy="44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cwnd = cwnd+MSS</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 = 0</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Clr>
                    <a:srgbClr val="000099"/>
                  </a:buClr>
                  <a:buSzPts val="1050"/>
                  <a:buFont typeface="Arial" panose="020B0604020202020204"/>
                  <a:buNone/>
                </a:pPr>
                <a:r>
                  <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rPr>
                  <a:t>transmit new segment(s), as allowed</a:t>
                </a:r>
                <a:endParaRPr lang="en-US" sz="1050" b="0" i="1" u="none" strike="noStrike" cap="none">
                  <a:solidFill>
                    <a:srgbClr val="000099"/>
                  </a:solidFill>
                  <a:latin typeface="Arial" panose="020B0604020202020204"/>
                  <a:ea typeface="Arial" panose="020B0604020202020204"/>
                  <a:cs typeface="Arial" panose="020B0604020202020204"/>
                  <a:sym typeface="Arial" panose="020B0604020202020204"/>
                </a:endParaRPr>
              </a:p>
              <a:p>
                <a:pPr marL="0" marR="0" lvl="0" indent="0" algn="l" rtl="0">
                  <a:lnSpc>
                    <a:spcPct val="8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560" name="Google Shape;8560;p131"/>
              <p:cNvCxnSpPr/>
              <p:nvPr/>
            </p:nvCxnSpPr>
            <p:spPr>
              <a:xfrm>
                <a:off x="2744" y="934"/>
                <a:ext cx="535" cy="0"/>
              </a:xfrm>
              <a:prstGeom prst="straightConnector1">
                <a:avLst/>
              </a:prstGeom>
              <a:noFill/>
              <a:ln w="9525" cap="flat" cmpd="sng">
                <a:solidFill>
                  <a:srgbClr val="000000"/>
                </a:solidFill>
                <a:prstDash val="solid"/>
                <a:round/>
                <a:headEnd type="none" w="med" len="med"/>
                <a:tailEnd type="none" w="med" len="med"/>
              </a:ln>
            </p:spPr>
          </p:cxnSp>
          <p:sp>
            <p:nvSpPr>
              <p:cNvPr id="8561" name="Google Shape;8561;p131"/>
              <p:cNvSpPr txBox="1"/>
              <p:nvPr/>
            </p:nvSpPr>
            <p:spPr>
              <a:xfrm>
                <a:off x="2697" y="798"/>
                <a:ext cx="471"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new ACK</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562" name="Google Shape;8562;p131"/>
            <p:cNvSpPr/>
            <p:nvPr/>
          </p:nvSpPr>
          <p:spPr>
            <a:xfrm>
              <a:off x="1601" y="1129"/>
              <a:ext cx="313" cy="201"/>
            </a:xfrm>
            <a:custGeom>
              <a:avLst/>
              <a:gdLst/>
              <a:ahLst/>
              <a:cxnLst/>
              <a:rect l="l" t="t" r="r" b="b"/>
              <a:pathLst>
                <a:path w="313" h="201" extrusionOk="0">
                  <a:moveTo>
                    <a:pt x="25" y="169"/>
                  </a:moveTo>
                  <a:cubicBezTo>
                    <a:pt x="0" y="108"/>
                    <a:pt x="5" y="0"/>
                    <a:pt x="153" y="7"/>
                  </a:cubicBezTo>
                  <a:cubicBezTo>
                    <a:pt x="302" y="12"/>
                    <a:pt x="313" y="87"/>
                    <a:pt x="258" y="2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563" name="Google Shape;8563;p131"/>
            <p:cNvSpPr/>
            <p:nvPr/>
          </p:nvSpPr>
          <p:spPr>
            <a:xfrm rot="2575893">
              <a:off x="1950" y="1316"/>
              <a:ext cx="313" cy="201"/>
            </a:xfrm>
            <a:custGeom>
              <a:avLst/>
              <a:gdLst/>
              <a:ahLst/>
              <a:cxnLst/>
              <a:rect l="l" t="t" r="r" b="b"/>
              <a:pathLst>
                <a:path w="313" h="201" extrusionOk="0">
                  <a:moveTo>
                    <a:pt x="25" y="169"/>
                  </a:moveTo>
                  <a:cubicBezTo>
                    <a:pt x="0" y="108"/>
                    <a:pt x="5" y="0"/>
                    <a:pt x="153" y="7"/>
                  </a:cubicBezTo>
                  <a:cubicBezTo>
                    <a:pt x="302" y="12"/>
                    <a:pt x="313" y="87"/>
                    <a:pt x="258" y="2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564" name="Google Shape;8564;p131"/>
            <p:cNvGrpSpPr/>
            <p:nvPr/>
          </p:nvGrpSpPr>
          <p:grpSpPr>
            <a:xfrm>
              <a:off x="1445" y="859"/>
              <a:ext cx="740" cy="388"/>
              <a:chOff x="4254" y="2922"/>
              <a:chExt cx="740" cy="388"/>
            </a:xfrm>
          </p:grpSpPr>
          <p:sp>
            <p:nvSpPr>
              <p:cNvPr id="8565" name="Google Shape;8565;p131"/>
              <p:cNvSpPr txBox="1"/>
              <p:nvPr/>
            </p:nvSpPr>
            <p:spPr>
              <a:xfrm>
                <a:off x="4254" y="3062"/>
                <a:ext cx="740" cy="24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566" name="Google Shape;8566;p131"/>
              <p:cNvCxnSpPr/>
              <p:nvPr/>
            </p:nvCxnSpPr>
            <p:spPr>
              <a:xfrm>
                <a:off x="4353" y="3071"/>
                <a:ext cx="535" cy="0"/>
              </a:xfrm>
              <a:prstGeom prst="straightConnector1">
                <a:avLst/>
              </a:prstGeom>
              <a:noFill/>
              <a:ln w="9525" cap="flat" cmpd="sng">
                <a:solidFill>
                  <a:srgbClr val="000000"/>
                </a:solidFill>
                <a:prstDash val="solid"/>
                <a:round/>
                <a:headEnd type="none" w="med" len="med"/>
                <a:tailEnd type="none" w="med" len="med"/>
              </a:ln>
            </p:spPr>
          </p:cxnSp>
          <p:sp>
            <p:nvSpPr>
              <p:cNvPr id="8567" name="Google Shape;8567;p131"/>
              <p:cNvSpPr txBox="1"/>
              <p:nvPr/>
            </p:nvSpPr>
            <p:spPr>
              <a:xfrm>
                <a:off x="4295" y="2922"/>
                <a:ext cx="656"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duplicate ACK</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568" name="Google Shape;8568;p131"/>
            <p:cNvSpPr/>
            <p:nvPr/>
          </p:nvSpPr>
          <p:spPr>
            <a:xfrm rot="-8222029">
              <a:off x="1204" y="1903"/>
              <a:ext cx="313" cy="201"/>
            </a:xfrm>
            <a:custGeom>
              <a:avLst/>
              <a:gdLst/>
              <a:ahLst/>
              <a:cxnLst/>
              <a:rect l="l" t="t" r="r" b="b"/>
              <a:pathLst>
                <a:path w="313" h="201" extrusionOk="0">
                  <a:moveTo>
                    <a:pt x="25" y="169"/>
                  </a:moveTo>
                  <a:cubicBezTo>
                    <a:pt x="0" y="108"/>
                    <a:pt x="5" y="0"/>
                    <a:pt x="153" y="7"/>
                  </a:cubicBezTo>
                  <a:cubicBezTo>
                    <a:pt x="302" y="12"/>
                    <a:pt x="313" y="87"/>
                    <a:pt x="258" y="2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8569" name="Google Shape;8569;p131"/>
            <p:cNvCxnSpPr/>
            <p:nvPr/>
          </p:nvCxnSpPr>
          <p:spPr>
            <a:xfrm>
              <a:off x="536" y="1649"/>
              <a:ext cx="752" cy="1"/>
            </a:xfrm>
            <a:prstGeom prst="straightConnector1">
              <a:avLst/>
            </a:prstGeom>
            <a:noFill/>
            <a:ln w="9525" cap="flat" cmpd="sng">
              <a:solidFill>
                <a:srgbClr val="000000"/>
              </a:solidFill>
              <a:prstDash val="dash"/>
              <a:round/>
              <a:headEnd type="none" w="med" len="med"/>
              <a:tailEnd type="triangle" w="med" len="med"/>
            </a:ln>
          </p:spPr>
        </p:cxnSp>
        <p:grpSp>
          <p:nvGrpSpPr>
            <p:cNvPr id="8570" name="Google Shape;8570;p131"/>
            <p:cNvGrpSpPr/>
            <p:nvPr/>
          </p:nvGrpSpPr>
          <p:grpSpPr>
            <a:xfrm>
              <a:off x="495" y="1255"/>
              <a:ext cx="785" cy="429"/>
              <a:chOff x="517" y="936"/>
              <a:chExt cx="785" cy="429"/>
            </a:xfrm>
          </p:grpSpPr>
          <p:sp>
            <p:nvSpPr>
              <p:cNvPr id="8571" name="Google Shape;8571;p131"/>
              <p:cNvSpPr txBox="1"/>
              <p:nvPr/>
            </p:nvSpPr>
            <p:spPr>
              <a:xfrm>
                <a:off x="816" y="936"/>
                <a:ext cx="175" cy="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Noto Sans Symbols"/>
                  <a:buNone/>
                </a:pPr>
                <a:r>
                  <a:rPr lang="en-US" sz="1050" b="0" i="0" u="none" strike="noStrike" cap="none">
                    <a:solidFill>
                      <a:srgbClr val="000000"/>
                    </a:solidFill>
                    <a:latin typeface="Noto Sans Symbols"/>
                    <a:ea typeface="Noto Sans Symbols"/>
                    <a:cs typeface="Noto Sans Symbols"/>
                    <a:sym typeface="Noto Sans Symbols"/>
                  </a:rPr>
                  <a:t>Λ</a:t>
                </a:r>
                <a:endParaRPr lang="en-US" sz="1050" b="0" i="0" u="none" strike="noStrike" cap="none">
                  <a:solidFill>
                    <a:srgbClr val="000000"/>
                  </a:solidFill>
                  <a:latin typeface="Noto Sans Symbols"/>
                  <a:ea typeface="Noto Sans Symbols"/>
                  <a:cs typeface="Noto Sans Symbols"/>
                  <a:sym typeface="Noto Sans Symbols"/>
                </a:endParaRPr>
              </a:p>
            </p:txBody>
          </p:sp>
          <p:sp>
            <p:nvSpPr>
              <p:cNvPr id="8572" name="Google Shape;8572;p131"/>
              <p:cNvSpPr txBox="1"/>
              <p:nvPr/>
            </p:nvSpPr>
            <p:spPr>
              <a:xfrm>
                <a:off x="517" y="1063"/>
                <a:ext cx="785" cy="30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cwnd = 1 MSS</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ssthresh = 64 KB</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rgbClr val="000000"/>
                  </a:buClr>
                  <a:buSzPts val="1050"/>
                  <a:buFont typeface="Arial" panose="020B0604020202020204"/>
                  <a:buNone/>
                </a:pP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dupACKcount = 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573" name="Google Shape;8573;p131"/>
              <p:cNvCxnSpPr/>
              <p:nvPr/>
            </p:nvCxnSpPr>
            <p:spPr>
              <a:xfrm>
                <a:off x="641" y="1078"/>
                <a:ext cx="535" cy="0"/>
              </a:xfrm>
              <a:prstGeom prst="straightConnector1">
                <a:avLst/>
              </a:prstGeom>
              <a:noFill/>
              <a:ln w="9525" cap="flat" cmpd="sng">
                <a:solidFill>
                  <a:srgbClr val="000000"/>
                </a:solidFill>
                <a:prstDash val="solid"/>
                <a:round/>
                <a:headEnd type="none" w="med" len="med"/>
                <a:tailEnd type="none" w="med" len="med"/>
              </a:ln>
            </p:spPr>
          </p:cxnSp>
        </p:grpSp>
      </p:grpSp>
      <p:grpSp>
        <p:nvGrpSpPr>
          <p:cNvPr id="8574" name="Google Shape;8574;p131"/>
          <p:cNvGrpSpPr/>
          <p:nvPr/>
        </p:nvGrpSpPr>
        <p:grpSpPr>
          <a:xfrm>
            <a:off x="2405063" y="2982232"/>
            <a:ext cx="3167062" cy="1312862"/>
            <a:chOff x="509" y="1766"/>
            <a:chExt cx="1995" cy="827"/>
          </a:xfrm>
        </p:grpSpPr>
        <p:pic>
          <p:nvPicPr>
            <p:cNvPr id="8575" name="Google Shape;8575;p131"/>
            <p:cNvPicPr preferRelativeResize="0"/>
            <p:nvPr/>
          </p:nvPicPr>
          <p:blipFill rotWithShape="1">
            <a:blip r:embed="rId1"/>
            <a:srcRect/>
            <a:stretch>
              <a:fillRect/>
            </a:stretch>
          </p:blipFill>
          <p:spPr>
            <a:xfrm flipH="1">
              <a:off x="509" y="1992"/>
              <a:ext cx="262" cy="245"/>
            </a:xfrm>
            <a:prstGeom prst="rect">
              <a:avLst/>
            </a:prstGeom>
            <a:noFill/>
            <a:ln>
              <a:noFill/>
            </a:ln>
          </p:spPr>
        </p:pic>
        <p:pic>
          <p:nvPicPr>
            <p:cNvPr id="8576" name="Google Shape;8576;p131"/>
            <p:cNvPicPr preferRelativeResize="0"/>
            <p:nvPr/>
          </p:nvPicPr>
          <p:blipFill rotWithShape="1">
            <a:blip r:embed="rId1"/>
            <a:srcRect/>
            <a:stretch>
              <a:fillRect/>
            </a:stretch>
          </p:blipFill>
          <p:spPr>
            <a:xfrm flipH="1">
              <a:off x="2242" y="1766"/>
              <a:ext cx="262" cy="245"/>
            </a:xfrm>
            <a:prstGeom prst="rect">
              <a:avLst/>
            </a:prstGeom>
            <a:noFill/>
            <a:ln>
              <a:noFill/>
            </a:ln>
          </p:spPr>
        </p:pic>
        <p:pic>
          <p:nvPicPr>
            <p:cNvPr id="8577" name="Google Shape;8577;p131"/>
            <p:cNvPicPr preferRelativeResize="0"/>
            <p:nvPr/>
          </p:nvPicPr>
          <p:blipFill rotWithShape="1">
            <a:blip r:embed="rId1"/>
            <a:srcRect/>
            <a:stretch>
              <a:fillRect/>
            </a:stretch>
          </p:blipFill>
          <p:spPr>
            <a:xfrm flipH="1">
              <a:off x="2164" y="2348"/>
              <a:ext cx="262" cy="245"/>
            </a:xfrm>
            <a:prstGeom prst="rect">
              <a:avLst/>
            </a:prstGeom>
            <a:noFill/>
            <a:ln>
              <a:noFill/>
            </a:ln>
          </p:spPr>
        </p:pic>
      </p:grpSp>
      <p:grpSp>
        <p:nvGrpSpPr>
          <p:cNvPr id="8578" name="Google Shape;8578;p131"/>
          <p:cNvGrpSpPr/>
          <p:nvPr/>
        </p:nvGrpSpPr>
        <p:grpSpPr>
          <a:xfrm>
            <a:off x="5102225" y="1208994"/>
            <a:ext cx="4333875" cy="3243263"/>
            <a:chOff x="2205" y="641"/>
            <a:chExt cx="2730" cy="2043"/>
          </a:xfrm>
        </p:grpSpPr>
        <p:grpSp>
          <p:nvGrpSpPr>
            <p:cNvPr id="8579" name="Google Shape;8579;p131"/>
            <p:cNvGrpSpPr/>
            <p:nvPr/>
          </p:nvGrpSpPr>
          <p:grpSpPr>
            <a:xfrm>
              <a:off x="3381" y="2381"/>
              <a:ext cx="583" cy="303"/>
              <a:chOff x="1166" y="3601"/>
              <a:chExt cx="583" cy="303"/>
            </a:xfrm>
          </p:grpSpPr>
          <p:grpSp>
            <p:nvGrpSpPr>
              <p:cNvPr id="8580" name="Google Shape;8580;p131"/>
              <p:cNvGrpSpPr/>
              <p:nvPr/>
            </p:nvGrpSpPr>
            <p:grpSpPr>
              <a:xfrm>
                <a:off x="1166" y="3601"/>
                <a:ext cx="583" cy="303"/>
                <a:chOff x="990" y="4570"/>
                <a:chExt cx="597" cy="380"/>
              </a:xfrm>
            </p:grpSpPr>
            <p:pic>
              <p:nvPicPr>
                <p:cNvPr id="8581" name="Google Shape;8581;p131"/>
                <p:cNvPicPr preferRelativeResize="0"/>
                <p:nvPr/>
              </p:nvPicPr>
              <p:blipFill rotWithShape="1">
                <a:blip r:embed="rId2"/>
                <a:srcRect/>
                <a:stretch>
                  <a:fillRect/>
                </a:stretch>
              </p:blipFill>
              <p:spPr>
                <a:xfrm>
                  <a:off x="990" y="4570"/>
                  <a:ext cx="597" cy="380"/>
                </a:xfrm>
                <a:prstGeom prst="rect">
                  <a:avLst/>
                </a:prstGeom>
                <a:noFill/>
                <a:ln>
                  <a:noFill/>
                </a:ln>
              </p:spPr>
            </p:pic>
            <p:sp>
              <p:nvSpPr>
                <p:cNvPr id="8582" name="Google Shape;8582;p131"/>
                <p:cNvSpPr/>
                <p:nvPr/>
              </p:nvSpPr>
              <p:spPr>
                <a:xfrm>
                  <a:off x="1124" y="4679"/>
                  <a:ext cx="356" cy="14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583" name="Google Shape;8583;p131"/>
              <p:cNvSpPr txBox="1"/>
              <p:nvPr/>
            </p:nvSpPr>
            <p:spPr>
              <a:xfrm>
                <a:off x="1274" y="3633"/>
                <a:ext cx="397" cy="24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3333CC"/>
                  </a:buClr>
                  <a:buSzPts val="1200"/>
                  <a:buFont typeface="Comic Sans MS" panose="030F0702030302020204"/>
                  <a:buNone/>
                </a:pPr>
                <a:r>
                  <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rPr>
                  <a:t>New</a:t>
                </a:r>
                <a:endPar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endParaRPr>
              </a:p>
              <a:p>
                <a:pPr marL="0" marR="0" lvl="0" indent="0" algn="ctr" rtl="0">
                  <a:lnSpc>
                    <a:spcPct val="80000"/>
                  </a:lnSpc>
                  <a:spcBef>
                    <a:spcPts val="0"/>
                  </a:spcBef>
                  <a:spcAft>
                    <a:spcPts val="0"/>
                  </a:spcAft>
                  <a:buClr>
                    <a:srgbClr val="3333CC"/>
                  </a:buClr>
                  <a:buSzPts val="1200"/>
                  <a:buFont typeface="Comic Sans MS" panose="030F0702030302020204"/>
                  <a:buNone/>
                </a:pPr>
                <a:r>
                  <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rPr>
                  <a:t>ACK!</a:t>
                </a:r>
                <a:endPar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endParaRPr>
              </a:p>
            </p:txBody>
          </p:sp>
        </p:grpSp>
        <p:grpSp>
          <p:nvGrpSpPr>
            <p:cNvPr id="8584" name="Google Shape;8584;p131"/>
            <p:cNvGrpSpPr/>
            <p:nvPr/>
          </p:nvGrpSpPr>
          <p:grpSpPr>
            <a:xfrm>
              <a:off x="2205" y="700"/>
              <a:ext cx="583" cy="303"/>
              <a:chOff x="1166" y="3601"/>
              <a:chExt cx="583" cy="303"/>
            </a:xfrm>
          </p:grpSpPr>
          <p:grpSp>
            <p:nvGrpSpPr>
              <p:cNvPr id="8585" name="Google Shape;8585;p131"/>
              <p:cNvGrpSpPr/>
              <p:nvPr/>
            </p:nvGrpSpPr>
            <p:grpSpPr>
              <a:xfrm>
                <a:off x="1166" y="3601"/>
                <a:ext cx="583" cy="303"/>
                <a:chOff x="990" y="4570"/>
                <a:chExt cx="597" cy="380"/>
              </a:xfrm>
            </p:grpSpPr>
            <p:pic>
              <p:nvPicPr>
                <p:cNvPr id="8586" name="Google Shape;8586;p131"/>
                <p:cNvPicPr preferRelativeResize="0"/>
                <p:nvPr/>
              </p:nvPicPr>
              <p:blipFill rotWithShape="1">
                <a:blip r:embed="rId2"/>
                <a:srcRect/>
                <a:stretch>
                  <a:fillRect/>
                </a:stretch>
              </p:blipFill>
              <p:spPr>
                <a:xfrm>
                  <a:off x="990" y="4570"/>
                  <a:ext cx="597" cy="380"/>
                </a:xfrm>
                <a:prstGeom prst="rect">
                  <a:avLst/>
                </a:prstGeom>
                <a:noFill/>
                <a:ln>
                  <a:noFill/>
                </a:ln>
              </p:spPr>
            </p:pic>
            <p:sp>
              <p:nvSpPr>
                <p:cNvPr id="8587" name="Google Shape;8587;p131"/>
                <p:cNvSpPr/>
                <p:nvPr/>
              </p:nvSpPr>
              <p:spPr>
                <a:xfrm>
                  <a:off x="1124" y="4679"/>
                  <a:ext cx="356" cy="14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588" name="Google Shape;8588;p131"/>
              <p:cNvSpPr txBox="1"/>
              <p:nvPr/>
            </p:nvSpPr>
            <p:spPr>
              <a:xfrm>
                <a:off x="1274" y="3633"/>
                <a:ext cx="397" cy="24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3333CC"/>
                  </a:buClr>
                  <a:buSzPts val="1200"/>
                  <a:buFont typeface="Comic Sans MS" panose="030F0702030302020204"/>
                  <a:buNone/>
                </a:pPr>
                <a:r>
                  <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rPr>
                  <a:t>New</a:t>
                </a:r>
                <a:endPar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endParaRPr>
              </a:p>
              <a:p>
                <a:pPr marL="0" marR="0" lvl="0" indent="0" algn="ctr" rtl="0">
                  <a:lnSpc>
                    <a:spcPct val="80000"/>
                  </a:lnSpc>
                  <a:spcBef>
                    <a:spcPts val="0"/>
                  </a:spcBef>
                  <a:spcAft>
                    <a:spcPts val="0"/>
                  </a:spcAft>
                  <a:buClr>
                    <a:srgbClr val="3333CC"/>
                  </a:buClr>
                  <a:buSzPts val="1200"/>
                  <a:buFont typeface="Comic Sans MS" panose="030F0702030302020204"/>
                  <a:buNone/>
                </a:pPr>
                <a:r>
                  <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rPr>
                  <a:t>ACK!</a:t>
                </a:r>
                <a:endPar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endParaRPr>
              </a:p>
            </p:txBody>
          </p:sp>
        </p:grpSp>
        <p:grpSp>
          <p:nvGrpSpPr>
            <p:cNvPr id="8589" name="Google Shape;8589;p131"/>
            <p:cNvGrpSpPr/>
            <p:nvPr/>
          </p:nvGrpSpPr>
          <p:grpSpPr>
            <a:xfrm>
              <a:off x="4352" y="641"/>
              <a:ext cx="583" cy="303"/>
              <a:chOff x="1166" y="3601"/>
              <a:chExt cx="583" cy="303"/>
            </a:xfrm>
          </p:grpSpPr>
          <p:grpSp>
            <p:nvGrpSpPr>
              <p:cNvPr id="8590" name="Google Shape;8590;p131"/>
              <p:cNvGrpSpPr/>
              <p:nvPr/>
            </p:nvGrpSpPr>
            <p:grpSpPr>
              <a:xfrm>
                <a:off x="1166" y="3601"/>
                <a:ext cx="583" cy="303"/>
                <a:chOff x="990" y="4570"/>
                <a:chExt cx="597" cy="380"/>
              </a:xfrm>
            </p:grpSpPr>
            <p:pic>
              <p:nvPicPr>
                <p:cNvPr id="8591" name="Google Shape;8591;p131"/>
                <p:cNvPicPr preferRelativeResize="0"/>
                <p:nvPr/>
              </p:nvPicPr>
              <p:blipFill rotWithShape="1">
                <a:blip r:embed="rId2"/>
                <a:srcRect/>
                <a:stretch>
                  <a:fillRect/>
                </a:stretch>
              </p:blipFill>
              <p:spPr>
                <a:xfrm>
                  <a:off x="990" y="4570"/>
                  <a:ext cx="597" cy="380"/>
                </a:xfrm>
                <a:prstGeom prst="rect">
                  <a:avLst/>
                </a:prstGeom>
                <a:noFill/>
                <a:ln>
                  <a:noFill/>
                </a:ln>
              </p:spPr>
            </p:pic>
            <p:sp>
              <p:nvSpPr>
                <p:cNvPr id="8592" name="Google Shape;8592;p131"/>
                <p:cNvSpPr/>
                <p:nvPr/>
              </p:nvSpPr>
              <p:spPr>
                <a:xfrm>
                  <a:off x="1124" y="4679"/>
                  <a:ext cx="356" cy="14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593" name="Google Shape;8593;p131"/>
              <p:cNvSpPr txBox="1"/>
              <p:nvPr/>
            </p:nvSpPr>
            <p:spPr>
              <a:xfrm>
                <a:off x="1274" y="3633"/>
                <a:ext cx="397" cy="24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3333CC"/>
                  </a:buClr>
                  <a:buSzPts val="1200"/>
                  <a:buFont typeface="Comic Sans MS" panose="030F0702030302020204"/>
                  <a:buNone/>
                </a:pPr>
                <a:r>
                  <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rPr>
                  <a:t>New</a:t>
                </a:r>
                <a:endPar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endParaRPr>
              </a:p>
              <a:p>
                <a:pPr marL="0" marR="0" lvl="0" indent="0" algn="ctr" rtl="0">
                  <a:lnSpc>
                    <a:spcPct val="80000"/>
                  </a:lnSpc>
                  <a:spcBef>
                    <a:spcPts val="0"/>
                  </a:spcBef>
                  <a:spcAft>
                    <a:spcPts val="0"/>
                  </a:spcAft>
                  <a:buClr>
                    <a:srgbClr val="3333CC"/>
                  </a:buClr>
                  <a:buSzPts val="1200"/>
                  <a:buFont typeface="Comic Sans MS" panose="030F0702030302020204"/>
                  <a:buNone/>
                </a:pPr>
                <a:r>
                  <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rPr>
                  <a:t>ACK!</a:t>
                </a:r>
                <a:endParaRPr lang="en-US" sz="1200" b="1" i="1" u="none" strike="noStrike" cap="none">
                  <a:solidFill>
                    <a:srgbClr val="3333CC"/>
                  </a:solidFill>
                  <a:latin typeface="Comic Sans MS" panose="030F0702030302020204"/>
                  <a:ea typeface="Comic Sans MS" panose="030F0702030302020204"/>
                  <a:cs typeface="Comic Sans MS" panose="030F0702030302020204"/>
                  <a:sym typeface="Comic Sans MS" panose="030F0702030302020204"/>
                </a:endParaRPr>
              </a:p>
            </p:txBody>
          </p:sp>
        </p:grpSp>
      </p:grpSp>
      <p:sp>
        <p:nvSpPr>
          <p:cNvPr id="8594" name="Google Shape;8594;p13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50"/>
                                        </p:tgtEl>
                                        <p:attrNameLst>
                                          <p:attrName>style.visibility</p:attrName>
                                        </p:attrNameLst>
                                      </p:cBhvr>
                                      <p:to>
                                        <p:strVal val="visible"/>
                                      </p:to>
                                    </p:set>
                                    <p:animEffect transition="in" filter="fade">
                                      <p:cBhvr>
                                        <p:cTn id="7" dur="500"/>
                                        <p:tgtEl>
                                          <p:spTgt spid="85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94"/>
                                        </p:tgtEl>
                                        <p:attrNameLst>
                                          <p:attrName>style.visibility</p:attrName>
                                        </p:attrNameLst>
                                      </p:cBhvr>
                                      <p:to>
                                        <p:strVal val="visible"/>
                                      </p:to>
                                    </p:set>
                                    <p:animEffect transition="in" filter="fade">
                                      <p:cBhvr>
                                        <p:cTn id="12" dur="500"/>
                                        <p:tgtEl>
                                          <p:spTgt spid="84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01"/>
                                        </p:tgtEl>
                                        <p:attrNameLst>
                                          <p:attrName>style.visibility</p:attrName>
                                        </p:attrNameLst>
                                      </p:cBhvr>
                                      <p:to>
                                        <p:strVal val="visible"/>
                                      </p:to>
                                    </p:set>
                                    <p:animEffect transition="in" filter="fade">
                                      <p:cBhvr>
                                        <p:cTn id="17" dur="500"/>
                                        <p:tgtEl>
                                          <p:spTgt spid="85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88"/>
                                        </p:tgtEl>
                                        <p:attrNameLst>
                                          <p:attrName>style.visibility</p:attrName>
                                        </p:attrNameLst>
                                      </p:cBhvr>
                                      <p:to>
                                        <p:strVal val="visible"/>
                                      </p:to>
                                    </p:set>
                                    <p:animEffect transition="in" filter="fade">
                                      <p:cBhvr>
                                        <p:cTn id="22" dur="500"/>
                                        <p:tgtEl>
                                          <p:spTgt spid="84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37"/>
                                        </p:tgtEl>
                                        <p:attrNameLst>
                                          <p:attrName>style.visibility</p:attrName>
                                        </p:attrNameLst>
                                      </p:cBhvr>
                                      <p:to>
                                        <p:strVal val="visible"/>
                                      </p:to>
                                    </p:set>
                                    <p:animEffect transition="in" filter="fade">
                                      <p:cBhvr>
                                        <p:cTn id="27" dur="500"/>
                                        <p:tgtEl>
                                          <p:spTgt spid="853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5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543"/>
                                        </p:tgtEl>
                                        <p:attrNameLst>
                                          <p:attrName>style.visibility</p:attrName>
                                        </p:attrNameLst>
                                      </p:cBhvr>
                                      <p:to>
                                        <p:strVal val="visible"/>
                                      </p:to>
                                    </p:set>
                                    <p:animEffect transition="in" filter="fade">
                                      <p:cBhvr>
                                        <p:cTn id="36" dur="500"/>
                                        <p:tgtEl>
                                          <p:spTgt spid="85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526"/>
                                        </p:tgtEl>
                                        <p:attrNameLst>
                                          <p:attrName>style.visibility</p:attrName>
                                        </p:attrNameLst>
                                      </p:cBhvr>
                                      <p:to>
                                        <p:strVal val="visible"/>
                                      </p:to>
                                    </p:set>
                                    <p:animEffect transition="in" filter="fade">
                                      <p:cBhvr>
                                        <p:cTn id="41" dur="500"/>
                                        <p:tgtEl>
                                          <p:spTgt spid="852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57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578"/>
                                        </p:tgtEl>
                                        <p:attrNameLst>
                                          <p:attrName>style.visibility</p:attrName>
                                        </p:attrNameLst>
                                      </p:cBhvr>
                                      <p:to>
                                        <p:strVal val="visible"/>
                                      </p:to>
                                    </p:set>
                                    <p:animEffect transition="in" filter="fade">
                                      <p:cBhvr>
                                        <p:cTn id="50" dur="500"/>
                                        <p:tgtEl>
                                          <p:spTgt spid="8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599"/>
        <p:cNvGrpSpPr/>
        <p:nvPr/>
      </p:nvGrpSpPr>
      <p:grpSpPr>
        <a:xfrm>
          <a:off x="0" y="0"/>
          <a:ext cx="0" cy="0"/>
          <a:chOff x="0" y="0"/>
          <a:chExt cx="0" cy="0"/>
        </a:xfrm>
      </p:grpSpPr>
      <p:sp>
        <p:nvSpPr>
          <p:cNvPr id="8600" name="Google Shape;8600;p132"/>
          <p:cNvSpPr txBox="1">
            <a:spLocks noGrp="1"/>
          </p:cNvSpPr>
          <p:nvPr>
            <p:ph type="title"/>
          </p:nvPr>
        </p:nvSpPr>
        <p:spPr>
          <a:xfrm>
            <a:off x="798690" y="2769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CUBIC</a:t>
            </a:r>
            <a:endParaRPr sz="4400" b="0"/>
          </a:p>
        </p:txBody>
      </p:sp>
      <p:sp>
        <p:nvSpPr>
          <p:cNvPr id="8601" name="Google Shape;8601;p132"/>
          <p:cNvSpPr txBox="1"/>
          <p:nvPr/>
        </p:nvSpPr>
        <p:spPr>
          <a:xfrm>
            <a:off x="798690" y="1308100"/>
            <a:ext cx="11164126" cy="4648200"/>
          </a:xfrm>
          <a:prstGeom prst="rect">
            <a:avLst/>
          </a:prstGeom>
          <a:noFill/>
          <a:ln>
            <a:noFill/>
          </a:ln>
        </p:spPr>
        <p:txBody>
          <a:bodyPr spcFirstLastPara="1" wrap="square" lIns="91425" tIns="45700" rIns="91425" bIns="45700" anchor="t" anchorCtr="0">
            <a:normAutofit/>
          </a:bodyPr>
          <a:lstStyle/>
          <a:p>
            <a:pPr marL="460375" marR="0" lvl="0" indent="-3302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there a better way than AIMD to “probe” for usable bandwidth?</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602" name="Google Shape;8602;p132"/>
          <p:cNvGrpSpPr/>
          <p:nvPr/>
        </p:nvGrpSpPr>
        <p:grpSpPr>
          <a:xfrm>
            <a:off x="1454066" y="4302985"/>
            <a:ext cx="6081713" cy="1998662"/>
            <a:chOff x="73" y="2432"/>
            <a:chExt cx="3831" cy="1259"/>
          </a:xfrm>
        </p:grpSpPr>
        <p:sp>
          <p:nvSpPr>
            <p:cNvPr id="8603" name="Google Shape;8603;p132"/>
            <p:cNvSpPr/>
            <p:nvPr/>
          </p:nvSpPr>
          <p:spPr>
            <a:xfrm>
              <a:off x="678" y="2556"/>
              <a:ext cx="3226" cy="579"/>
            </a:xfrm>
            <a:custGeom>
              <a:avLst/>
              <a:gdLst/>
              <a:ahLst/>
              <a:cxnLst/>
              <a:rect l="l" t="t" r="r" b="b"/>
              <a:pathLst>
                <a:path w="2481" h="579" extrusionOk="0">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604" name="Google Shape;8604;p132"/>
            <p:cNvCxnSpPr/>
            <p:nvPr/>
          </p:nvCxnSpPr>
          <p:spPr>
            <a:xfrm>
              <a:off x="675" y="3685"/>
              <a:ext cx="2674" cy="0"/>
            </a:xfrm>
            <a:prstGeom prst="straightConnector1">
              <a:avLst/>
            </a:prstGeom>
            <a:noFill/>
            <a:ln w="19050" cap="flat" cmpd="sng">
              <a:solidFill>
                <a:schemeClr val="dk1"/>
              </a:solidFill>
              <a:prstDash val="solid"/>
              <a:round/>
              <a:headEnd type="none" w="med" len="med"/>
              <a:tailEnd type="none" w="med" len="med"/>
            </a:ln>
          </p:spPr>
        </p:cxnSp>
        <p:cxnSp>
          <p:nvCxnSpPr>
            <p:cNvPr id="8605" name="Google Shape;8605;p132"/>
            <p:cNvCxnSpPr/>
            <p:nvPr/>
          </p:nvCxnSpPr>
          <p:spPr>
            <a:xfrm>
              <a:off x="682" y="2432"/>
              <a:ext cx="0" cy="1259"/>
            </a:xfrm>
            <a:prstGeom prst="straightConnector1">
              <a:avLst/>
            </a:prstGeom>
            <a:noFill/>
            <a:ln w="19050" cap="flat" cmpd="sng">
              <a:solidFill>
                <a:schemeClr val="dk1"/>
              </a:solidFill>
              <a:prstDash val="solid"/>
              <a:round/>
              <a:headEnd type="none" w="med" len="med"/>
              <a:tailEnd type="none" w="med" len="med"/>
            </a:ln>
          </p:spPr>
        </p:cxnSp>
        <p:cxnSp>
          <p:nvCxnSpPr>
            <p:cNvPr id="8606" name="Google Shape;8606;p132"/>
            <p:cNvCxnSpPr/>
            <p:nvPr/>
          </p:nvCxnSpPr>
          <p:spPr>
            <a:xfrm>
              <a:off x="606" y="2571"/>
              <a:ext cx="72" cy="0"/>
            </a:xfrm>
            <a:prstGeom prst="straightConnector1">
              <a:avLst/>
            </a:prstGeom>
            <a:noFill/>
            <a:ln w="19050" cap="flat" cmpd="sng">
              <a:solidFill>
                <a:schemeClr val="dk1"/>
              </a:solidFill>
              <a:prstDash val="solid"/>
              <a:round/>
              <a:headEnd type="none" w="med" len="med"/>
              <a:tailEnd type="none" w="med" len="med"/>
            </a:ln>
          </p:spPr>
        </p:cxnSp>
        <p:cxnSp>
          <p:nvCxnSpPr>
            <p:cNvPr id="8607" name="Google Shape;8607;p132"/>
            <p:cNvCxnSpPr/>
            <p:nvPr/>
          </p:nvCxnSpPr>
          <p:spPr>
            <a:xfrm>
              <a:off x="606" y="3117"/>
              <a:ext cx="72" cy="0"/>
            </a:xfrm>
            <a:prstGeom prst="straightConnector1">
              <a:avLst/>
            </a:prstGeom>
            <a:noFill/>
            <a:ln w="19050" cap="flat" cmpd="sng">
              <a:solidFill>
                <a:schemeClr val="dk1"/>
              </a:solidFill>
              <a:prstDash val="solid"/>
              <a:round/>
              <a:headEnd type="none" w="med" len="med"/>
              <a:tailEnd type="none" w="med" len="med"/>
            </a:ln>
          </p:spPr>
        </p:cxnSp>
        <p:sp>
          <p:nvSpPr>
            <p:cNvPr id="8608" name="Google Shape;8608;p132"/>
            <p:cNvSpPr txBox="1"/>
            <p:nvPr/>
          </p:nvSpPr>
          <p:spPr>
            <a:xfrm>
              <a:off x="171" y="2437"/>
              <a:ext cx="393"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W</a:t>
              </a:r>
              <a:r>
                <a:rPr lang="en-US" sz="1600" b="0" i="0" u="none" strike="noStrike" cap="none" baseline="-25000">
                  <a:solidFill>
                    <a:srgbClr val="000000"/>
                  </a:solidFill>
                  <a:latin typeface="Tahoma" panose="020B0604030504040204"/>
                  <a:ea typeface="Tahoma" panose="020B0604030504040204"/>
                  <a:cs typeface="Tahoma" panose="020B0604030504040204"/>
                  <a:sym typeface="Tahoma" panose="020B0604030504040204"/>
                </a:rPr>
                <a:t>max</a:t>
              </a:r>
              <a:endParaRPr sz="1600" b="0" i="0" u="none" strike="noStrike" cap="none" baseline="-25000">
                <a:solidFill>
                  <a:srgbClr val="000000"/>
                </a:solidFill>
                <a:latin typeface="Tahoma" panose="020B0604030504040204"/>
                <a:ea typeface="Tahoma" panose="020B0604030504040204"/>
                <a:cs typeface="Tahoma" panose="020B0604030504040204"/>
                <a:sym typeface="Tahoma" panose="020B0604030504040204"/>
              </a:endParaRPr>
            </a:p>
          </p:txBody>
        </p:sp>
        <p:sp>
          <p:nvSpPr>
            <p:cNvPr id="8609" name="Google Shape;8609;p132"/>
            <p:cNvSpPr txBox="1"/>
            <p:nvPr/>
          </p:nvSpPr>
          <p:spPr>
            <a:xfrm>
              <a:off x="73" y="2971"/>
              <a:ext cx="513"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W</a:t>
              </a:r>
              <a:r>
                <a:rPr lang="en-US" sz="1600" b="0" i="0" u="none" strike="noStrike" cap="none" baseline="-25000">
                  <a:solidFill>
                    <a:srgbClr val="000000"/>
                  </a:solidFill>
                  <a:latin typeface="Tahoma" panose="020B0604030504040204"/>
                  <a:ea typeface="Tahoma" panose="020B0604030504040204"/>
                  <a:cs typeface="Tahoma" panose="020B0604030504040204"/>
                  <a:sym typeface="Tahoma" panose="020B0604030504040204"/>
                </a:rPr>
                <a:t>max</a:t>
              </a: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/2</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610" name="Google Shape;8610;p132"/>
          <p:cNvGrpSpPr/>
          <p:nvPr/>
        </p:nvGrpSpPr>
        <p:grpSpPr>
          <a:xfrm>
            <a:off x="2427206" y="4523647"/>
            <a:ext cx="842174" cy="851974"/>
            <a:chOff x="4111628" y="4803047"/>
            <a:chExt cx="842174" cy="851974"/>
          </a:xfrm>
        </p:grpSpPr>
        <p:sp>
          <p:nvSpPr>
            <p:cNvPr id="8611" name="Google Shape;8611;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612" name="Google Shape;8612;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grpSp>
        <p:nvGrpSpPr>
          <p:cNvPr id="8613" name="Google Shape;8613;p132"/>
          <p:cNvGrpSpPr/>
          <p:nvPr/>
        </p:nvGrpSpPr>
        <p:grpSpPr>
          <a:xfrm>
            <a:off x="7913115" y="4293106"/>
            <a:ext cx="3050589" cy="1377579"/>
            <a:chOff x="7913115" y="4572506"/>
            <a:chExt cx="3050589" cy="1377579"/>
          </a:xfrm>
        </p:grpSpPr>
        <p:cxnSp>
          <p:nvCxnSpPr>
            <p:cNvPr id="8614" name="Google Shape;8614;p132"/>
            <p:cNvCxnSpPr/>
            <p:nvPr/>
          </p:nvCxnSpPr>
          <p:spPr>
            <a:xfrm>
              <a:off x="7913115" y="4779235"/>
              <a:ext cx="866274" cy="0"/>
            </a:xfrm>
            <a:prstGeom prst="straightConnector1">
              <a:avLst/>
            </a:prstGeom>
            <a:noFill/>
            <a:ln w="38100" cap="flat" cmpd="sng">
              <a:solidFill>
                <a:srgbClr val="C00000"/>
              </a:solidFill>
              <a:prstDash val="solid"/>
              <a:miter lim="800000"/>
              <a:headEnd type="none" w="sm" len="sm"/>
              <a:tailEnd type="none" w="sm" len="sm"/>
            </a:ln>
          </p:spPr>
        </p:cxnSp>
        <p:cxnSp>
          <p:nvCxnSpPr>
            <p:cNvPr id="8615" name="Google Shape;8615;p132"/>
            <p:cNvCxnSpPr/>
            <p:nvPr/>
          </p:nvCxnSpPr>
          <p:spPr>
            <a:xfrm>
              <a:off x="7913115" y="5243961"/>
              <a:ext cx="866274" cy="0"/>
            </a:xfrm>
            <a:prstGeom prst="straightConnector1">
              <a:avLst/>
            </a:prstGeom>
            <a:noFill/>
            <a:ln w="38100" cap="flat" cmpd="sng">
              <a:solidFill>
                <a:srgbClr val="0000A3"/>
              </a:solidFill>
              <a:prstDash val="dash"/>
              <a:miter lim="800000"/>
              <a:headEnd type="none" w="sm" len="sm"/>
              <a:tailEnd type="none" w="sm" len="sm"/>
            </a:ln>
          </p:spPr>
        </p:cxnSp>
        <p:sp>
          <p:nvSpPr>
            <p:cNvPr id="8616" name="Google Shape;8616;p132"/>
            <p:cNvSpPr txBox="1"/>
            <p:nvPr/>
          </p:nvSpPr>
          <p:spPr>
            <a:xfrm>
              <a:off x="8779389" y="4572506"/>
              <a:ext cx="11785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classic TCP</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17" name="Google Shape;8617;p132"/>
            <p:cNvSpPr txBox="1"/>
            <p:nvPr/>
          </p:nvSpPr>
          <p:spPr>
            <a:xfrm>
              <a:off x="8779390" y="5109855"/>
              <a:ext cx="2184314" cy="84023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CUBIC - higher throughput in this example</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618" name="Google Shape;8618;p132"/>
          <p:cNvSpPr txBox="1"/>
          <p:nvPr/>
        </p:nvSpPr>
        <p:spPr>
          <a:xfrm>
            <a:off x="798690" y="1787378"/>
            <a:ext cx="11164126" cy="4648200"/>
          </a:xfrm>
          <a:prstGeom prst="rect">
            <a:avLst/>
          </a:prstGeom>
          <a:noFill/>
          <a:ln>
            <a:noFill/>
          </a:ln>
        </p:spPr>
        <p:txBody>
          <a:bodyPr spcFirstLastPara="1" wrap="square" lIns="91425" tIns="45700" rIns="91425" bIns="45700" anchor="t" anchorCtr="0">
            <a:normAutofit/>
          </a:bodyPr>
          <a:lstStyle/>
          <a:p>
            <a:pPr marL="460375" marR="0" lvl="0" indent="-3302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Insight/intuition: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t>
            </a:r>
            <a:r>
              <a:rPr lang="en-US" sz="2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max</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sending rate at which congestion loss was detected</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congestion state of bottleneck link probably (?) hasn’t changed much</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619" name="Google Shape;8619;p132"/>
          <p:cNvGrpSpPr/>
          <p:nvPr/>
        </p:nvGrpSpPr>
        <p:grpSpPr>
          <a:xfrm>
            <a:off x="3268173" y="4514248"/>
            <a:ext cx="4263455" cy="882027"/>
            <a:chOff x="4952595" y="4780948"/>
            <a:chExt cx="4263455" cy="882027"/>
          </a:xfrm>
        </p:grpSpPr>
        <p:grpSp>
          <p:nvGrpSpPr>
            <p:cNvPr id="8620" name="Google Shape;8620;p132"/>
            <p:cNvGrpSpPr/>
            <p:nvPr/>
          </p:nvGrpSpPr>
          <p:grpSpPr>
            <a:xfrm>
              <a:off x="4952595" y="4811001"/>
              <a:ext cx="842174" cy="851974"/>
              <a:chOff x="4111628" y="4803047"/>
              <a:chExt cx="842174" cy="851974"/>
            </a:xfrm>
          </p:grpSpPr>
          <p:sp>
            <p:nvSpPr>
              <p:cNvPr id="8621" name="Google Shape;8621;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622" name="Google Shape;8622;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grpSp>
          <p:nvGrpSpPr>
            <p:cNvPr id="8623" name="Google Shape;8623;p132"/>
            <p:cNvGrpSpPr/>
            <p:nvPr/>
          </p:nvGrpSpPr>
          <p:grpSpPr>
            <a:xfrm>
              <a:off x="5815757" y="4805638"/>
              <a:ext cx="842174" cy="851974"/>
              <a:chOff x="4111628" y="4803047"/>
              <a:chExt cx="842174" cy="851974"/>
            </a:xfrm>
          </p:grpSpPr>
          <p:sp>
            <p:nvSpPr>
              <p:cNvPr id="8624" name="Google Shape;8624;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625" name="Google Shape;8625;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grpSp>
          <p:nvGrpSpPr>
            <p:cNvPr id="8626" name="Google Shape;8626;p132"/>
            <p:cNvGrpSpPr/>
            <p:nvPr/>
          </p:nvGrpSpPr>
          <p:grpSpPr>
            <a:xfrm>
              <a:off x="6678918" y="4793293"/>
              <a:ext cx="828566" cy="851974"/>
              <a:chOff x="4111628" y="4803047"/>
              <a:chExt cx="842174" cy="851974"/>
            </a:xfrm>
          </p:grpSpPr>
          <p:sp>
            <p:nvSpPr>
              <p:cNvPr id="8627" name="Google Shape;8627;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628" name="Google Shape;8628;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grpSp>
          <p:nvGrpSpPr>
            <p:cNvPr id="8629" name="Google Shape;8629;p132"/>
            <p:cNvGrpSpPr/>
            <p:nvPr/>
          </p:nvGrpSpPr>
          <p:grpSpPr>
            <a:xfrm>
              <a:off x="7533201" y="4780948"/>
              <a:ext cx="828566" cy="851974"/>
              <a:chOff x="4111628" y="4803047"/>
              <a:chExt cx="842174" cy="851974"/>
            </a:xfrm>
          </p:grpSpPr>
          <p:sp>
            <p:nvSpPr>
              <p:cNvPr id="8630" name="Google Shape;8630;p132"/>
              <p:cNvSpPr/>
              <p:nvPr/>
            </p:nvSpPr>
            <p:spPr>
              <a:xfrm>
                <a:off x="4111628" y="4803047"/>
                <a:ext cx="842174"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631" name="Google Shape;8631;p132"/>
              <p:cNvCxnSpPr/>
              <p:nvPr/>
            </p:nvCxnSpPr>
            <p:spPr>
              <a:xfrm>
                <a:off x="4953802" y="4803047"/>
                <a:ext cx="0" cy="798802"/>
              </a:xfrm>
              <a:prstGeom prst="straightConnector1">
                <a:avLst/>
              </a:prstGeom>
              <a:noFill/>
              <a:ln w="28575" cap="flat" cmpd="sng">
                <a:solidFill>
                  <a:srgbClr val="0000A3"/>
                </a:solidFill>
                <a:prstDash val="dash"/>
                <a:miter lim="800000"/>
                <a:headEnd type="none" w="sm" len="sm"/>
                <a:tailEnd type="none" w="sm" len="sm"/>
              </a:ln>
            </p:spPr>
          </p:cxnSp>
        </p:grpSp>
        <p:sp>
          <p:nvSpPr>
            <p:cNvPr id="8632" name="Google Shape;8632;p132"/>
            <p:cNvSpPr/>
            <p:nvPr/>
          </p:nvSpPr>
          <p:spPr>
            <a:xfrm>
              <a:off x="8387484" y="4790798"/>
              <a:ext cx="828566" cy="851974"/>
            </a:xfrm>
            <a:custGeom>
              <a:avLst/>
              <a:gdLst/>
              <a:ahLst/>
              <a:cxnLst/>
              <a:rect l="l" t="t" r="r" b="b"/>
              <a:pathLst>
                <a:path w="1147562" h="2103931" extrusionOk="0">
                  <a:moveTo>
                    <a:pt x="1147562" y="0"/>
                  </a:moveTo>
                  <a:cubicBezTo>
                    <a:pt x="315981" y="116560"/>
                    <a:pt x="138906" y="965397"/>
                    <a:pt x="0" y="2103931"/>
                  </a:cubicBezTo>
                </a:path>
              </a:pathLst>
            </a:custGeom>
            <a:noFill/>
            <a:ln w="25400" cap="flat" cmpd="sng">
              <a:solidFill>
                <a:srgbClr val="0000A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633" name="Google Shape;8633;p132"/>
          <p:cNvSpPr txBox="1"/>
          <p:nvPr/>
        </p:nvSpPr>
        <p:spPr>
          <a:xfrm>
            <a:off x="785990" y="3009900"/>
            <a:ext cx="11164126" cy="898378"/>
          </a:xfrm>
          <a:prstGeom prst="rect">
            <a:avLst/>
          </a:prstGeom>
          <a:noFill/>
          <a:ln>
            <a:noFill/>
          </a:ln>
        </p:spPr>
        <p:txBody>
          <a:bodyPr spcFirstLastPara="1" wrap="square" lIns="91425" tIns="45700" rIns="91425" bIns="45700" anchor="t" anchorCtr="0">
            <a:normAutofit/>
          </a:bodyPr>
          <a:lstStyle/>
          <a:p>
            <a:pPr marL="695325" marR="0" lvl="1" indent="-231775" algn="l" rtl="0">
              <a:lnSpc>
                <a:spcPct val="90000"/>
              </a:lnSpc>
              <a:spcBef>
                <a:spcPts val="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after cutting rate/window in half on loss, initially ramp to to W</a:t>
            </a:r>
            <a:r>
              <a:rPr lang="en-US" sz="2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max</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2400" b="0" i="1" u="none" strike="noStrike" cap="none">
                <a:solidFill>
                  <a:srgbClr val="0013A3"/>
                </a:solidFill>
                <a:latin typeface="Calibri" panose="020F0502020204030204"/>
                <a:ea typeface="Calibri" panose="020F0502020204030204"/>
                <a:cs typeface="Calibri" panose="020F0502020204030204"/>
                <a:sym typeface="Calibri" panose="020F0502020204030204"/>
              </a:rPr>
              <a:t>faster</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but then approach W</a:t>
            </a:r>
            <a:r>
              <a:rPr lang="en-US" sz="2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max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more </a:t>
            </a:r>
            <a:r>
              <a:rPr lang="en-US" sz="2400" b="0" i="1" u="none" strike="noStrike" cap="none">
                <a:solidFill>
                  <a:srgbClr val="0013A3"/>
                </a:solidFill>
                <a:latin typeface="Calibri" panose="020F0502020204030204"/>
                <a:ea typeface="Calibri" panose="020F0502020204030204"/>
                <a:cs typeface="Calibri" panose="020F0502020204030204"/>
                <a:sym typeface="Calibri" panose="020F0502020204030204"/>
              </a:rPr>
              <a:t>slowly</a:t>
            </a:r>
            <a:endParaRPr lang="en-US" sz="2400" b="0" i="1" u="none" strike="noStrike" cap="none">
              <a:solidFill>
                <a:srgbClr val="0013A3"/>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34" name="Google Shape;8634;p13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18"/>
                                        </p:tgtEl>
                                        <p:attrNameLst>
                                          <p:attrName>style.visibility</p:attrName>
                                        </p:attrNameLst>
                                      </p:cBhvr>
                                      <p:to>
                                        <p:strVal val="visible"/>
                                      </p:to>
                                    </p:set>
                                    <p:animEffect transition="in" filter="fade">
                                      <p:cBhvr>
                                        <p:cTn id="7" dur="500"/>
                                        <p:tgtEl>
                                          <p:spTgt spid="86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33"/>
                                        </p:tgtEl>
                                        <p:attrNameLst>
                                          <p:attrName>style.visibility</p:attrName>
                                        </p:attrNameLst>
                                      </p:cBhvr>
                                      <p:to>
                                        <p:strVal val="visible"/>
                                      </p:to>
                                    </p:set>
                                    <p:animEffect transition="in" filter="fade">
                                      <p:cBhvr>
                                        <p:cTn id="12" dur="500"/>
                                        <p:tgtEl>
                                          <p:spTgt spid="86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10"/>
                                        </p:tgtEl>
                                        <p:attrNameLst>
                                          <p:attrName>style.visibility</p:attrName>
                                        </p:attrNameLst>
                                      </p:cBhvr>
                                      <p:to>
                                        <p:strVal val="visible"/>
                                      </p:to>
                                    </p:set>
                                    <p:animEffect transition="in" filter="fade">
                                      <p:cBhvr>
                                        <p:cTn id="17" dur="500"/>
                                        <p:tgtEl>
                                          <p:spTgt spid="86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613"/>
                                        </p:tgtEl>
                                        <p:attrNameLst>
                                          <p:attrName>style.visibility</p:attrName>
                                        </p:attrNameLst>
                                      </p:cBhvr>
                                      <p:to>
                                        <p:strVal val="visible"/>
                                      </p:to>
                                    </p:set>
                                    <p:animEffect transition="in" filter="fade">
                                      <p:cBhvr>
                                        <p:cTn id="21" dur="500"/>
                                        <p:tgtEl>
                                          <p:spTgt spid="86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19"/>
                                        </p:tgtEl>
                                        <p:attrNameLst>
                                          <p:attrName>style.visibility</p:attrName>
                                        </p:attrNameLst>
                                      </p:cBhvr>
                                      <p:to>
                                        <p:strVal val="visible"/>
                                      </p:to>
                                    </p:set>
                                    <p:animEffect transition="in" filter="fade">
                                      <p:cBhvr>
                                        <p:cTn id="26" dur="2000"/>
                                        <p:tgtEl>
                                          <p:spTgt spid="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639"/>
        <p:cNvGrpSpPr/>
        <p:nvPr/>
      </p:nvGrpSpPr>
      <p:grpSpPr>
        <a:xfrm>
          <a:off x="0" y="0"/>
          <a:ext cx="0" cy="0"/>
          <a:chOff x="0" y="0"/>
          <a:chExt cx="0" cy="0"/>
        </a:xfrm>
      </p:grpSpPr>
      <p:sp>
        <p:nvSpPr>
          <p:cNvPr id="8640" name="Google Shape;8640;p133"/>
          <p:cNvSpPr txBox="1">
            <a:spLocks noGrp="1"/>
          </p:cNvSpPr>
          <p:nvPr>
            <p:ph type="title"/>
          </p:nvPr>
        </p:nvSpPr>
        <p:spPr>
          <a:xfrm>
            <a:off x="798690" y="2769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CUBIC</a:t>
            </a:r>
            <a:endParaRPr sz="4400" b="0"/>
          </a:p>
        </p:txBody>
      </p:sp>
      <p:sp>
        <p:nvSpPr>
          <p:cNvPr id="8641" name="Google Shape;8641;p133"/>
          <p:cNvSpPr txBox="1"/>
          <p:nvPr/>
        </p:nvSpPr>
        <p:spPr>
          <a:xfrm>
            <a:off x="798690" y="1308101"/>
            <a:ext cx="11164126" cy="952500"/>
          </a:xfrm>
          <a:prstGeom prst="rect">
            <a:avLst/>
          </a:prstGeom>
          <a:noFill/>
          <a:ln>
            <a:noFill/>
          </a:ln>
        </p:spPr>
        <p:txBody>
          <a:bodyPr spcFirstLastPara="1" wrap="square" lIns="91425" tIns="45700" rIns="91425" bIns="45700" anchor="t" anchorCtr="0">
            <a:normAutofit/>
          </a:bodyPr>
          <a:lstStyle/>
          <a:p>
            <a:pPr marL="412750" marR="0" lvl="0" indent="-2857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K: point in time when TCP window size will reach W</a:t>
            </a:r>
            <a:r>
              <a:rPr lang="en-US" sz="2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max</a:t>
            </a:r>
            <a:endParaRPr sz="2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a:p>
            <a:pPr marL="803275" marR="0" lvl="1" indent="-2952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K itself is tuneable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42" name="Google Shape;8642;p133"/>
          <p:cNvSpPr txBox="1"/>
          <p:nvPr/>
        </p:nvSpPr>
        <p:spPr>
          <a:xfrm>
            <a:off x="952087" y="3043946"/>
            <a:ext cx="10287826" cy="995925"/>
          </a:xfrm>
          <a:prstGeom prst="rect">
            <a:avLst/>
          </a:prstGeom>
          <a:noFill/>
          <a:ln>
            <a:noFill/>
          </a:ln>
        </p:spPr>
        <p:txBody>
          <a:bodyPr spcFirstLastPara="1" wrap="square" lIns="91425" tIns="45700" rIns="91425" bIns="45700" anchor="t" anchorCtr="0">
            <a:normAutofit/>
          </a:bodyPr>
          <a:lstStyle/>
          <a:p>
            <a:pPr marL="695325" marR="0" lvl="1" indent="-231775" algn="l" rtl="0">
              <a:lnSpc>
                <a:spcPct val="90000"/>
              </a:lnSpc>
              <a:spcBef>
                <a:spcPts val="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larger increases when further away from K</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smaller increases (cautious) when nearer K</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643" name="Google Shape;8643;p133"/>
          <p:cNvGrpSpPr/>
          <p:nvPr/>
        </p:nvGrpSpPr>
        <p:grpSpPr>
          <a:xfrm>
            <a:off x="5030365" y="2893914"/>
            <a:ext cx="5714572" cy="3644759"/>
            <a:chOff x="5030365" y="2893914"/>
            <a:chExt cx="5714572" cy="3644759"/>
          </a:xfrm>
        </p:grpSpPr>
        <p:sp>
          <p:nvSpPr>
            <p:cNvPr id="8644" name="Google Shape;8644;p133"/>
            <p:cNvSpPr txBox="1"/>
            <p:nvPr/>
          </p:nvSpPr>
          <p:spPr>
            <a:xfrm>
              <a:off x="5030365" y="5185258"/>
              <a:ext cx="808134" cy="887935"/>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r" rtl="0">
                <a:lnSpc>
                  <a:spcPct val="85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sending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r" rtl="0">
                <a:lnSpc>
                  <a:spcPct val="85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rate</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645" name="Google Shape;8645;p133"/>
            <p:cNvCxnSpPr/>
            <p:nvPr/>
          </p:nvCxnSpPr>
          <p:spPr>
            <a:xfrm>
              <a:off x="5801903" y="6262085"/>
              <a:ext cx="4597974" cy="0"/>
            </a:xfrm>
            <a:prstGeom prst="straightConnector1">
              <a:avLst/>
            </a:prstGeom>
            <a:noFill/>
            <a:ln w="12700" cap="flat" cmpd="sng">
              <a:solidFill>
                <a:schemeClr val="dk1"/>
              </a:solidFill>
              <a:prstDash val="solid"/>
              <a:miter lim="800000"/>
              <a:headEnd type="none" w="sm" len="sm"/>
              <a:tailEnd type="triangle" w="med" len="med"/>
            </a:ln>
          </p:spPr>
        </p:cxnSp>
        <p:cxnSp>
          <p:nvCxnSpPr>
            <p:cNvPr id="8646" name="Google Shape;8646;p133"/>
            <p:cNvCxnSpPr/>
            <p:nvPr/>
          </p:nvCxnSpPr>
          <p:spPr>
            <a:xfrm rot="10800000">
              <a:off x="5801904" y="4039871"/>
              <a:ext cx="0" cy="2222517"/>
            </a:xfrm>
            <a:prstGeom prst="straightConnector1">
              <a:avLst/>
            </a:prstGeom>
            <a:noFill/>
            <a:ln w="12700" cap="flat" cmpd="sng">
              <a:solidFill>
                <a:schemeClr val="dk1"/>
              </a:solidFill>
              <a:prstDash val="solid"/>
              <a:miter lim="800000"/>
              <a:headEnd type="none" w="sm" len="sm"/>
              <a:tailEnd type="triangle" w="med" len="med"/>
            </a:ln>
          </p:spPr>
        </p:cxnSp>
        <p:sp>
          <p:nvSpPr>
            <p:cNvPr id="8647" name="Google Shape;8647;p133"/>
            <p:cNvSpPr/>
            <p:nvPr/>
          </p:nvSpPr>
          <p:spPr>
            <a:xfrm>
              <a:off x="5815989" y="4445300"/>
              <a:ext cx="480875" cy="1811260"/>
            </a:xfrm>
            <a:custGeom>
              <a:avLst/>
              <a:gdLst/>
              <a:ahLst/>
              <a:cxnLst/>
              <a:rect l="l" t="t" r="r" b="b"/>
              <a:pathLst>
                <a:path w="892239" h="3160756" extrusionOk="0">
                  <a:moveTo>
                    <a:pt x="892239" y="0"/>
                  </a:moveTo>
                  <a:cubicBezTo>
                    <a:pt x="857076" y="951096"/>
                    <a:pt x="829323" y="1859859"/>
                    <a:pt x="793426" y="2355915"/>
                  </a:cubicBezTo>
                  <a:cubicBezTo>
                    <a:pt x="757529" y="2851971"/>
                    <a:pt x="751946" y="2746980"/>
                    <a:pt x="676858" y="2976336"/>
                  </a:cubicBezTo>
                  <a:cubicBezTo>
                    <a:pt x="601770" y="3205692"/>
                    <a:pt x="160327" y="3152732"/>
                    <a:pt x="0" y="3160551"/>
                  </a:cubicBezTo>
                </a:path>
              </a:pathLst>
            </a:custGeom>
            <a:noFill/>
            <a:ln w="12700"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648" name="Google Shape;8648;p133"/>
            <p:cNvCxnSpPr/>
            <p:nvPr/>
          </p:nvCxnSpPr>
          <p:spPr>
            <a:xfrm>
              <a:off x="6296864" y="4404648"/>
              <a:ext cx="2774587" cy="0"/>
            </a:xfrm>
            <a:prstGeom prst="straightConnector1">
              <a:avLst/>
            </a:prstGeom>
            <a:noFill/>
            <a:ln w="12700" cap="flat" cmpd="sng">
              <a:solidFill>
                <a:schemeClr val="dk1"/>
              </a:solidFill>
              <a:prstDash val="dash"/>
              <a:miter lim="800000"/>
              <a:headEnd type="none" w="sm" len="sm"/>
              <a:tailEnd type="none" w="sm" len="sm"/>
            </a:ln>
          </p:spPr>
        </p:cxnSp>
        <p:grpSp>
          <p:nvGrpSpPr>
            <p:cNvPr id="8649" name="Google Shape;8649;p133"/>
            <p:cNvGrpSpPr/>
            <p:nvPr/>
          </p:nvGrpSpPr>
          <p:grpSpPr>
            <a:xfrm>
              <a:off x="6350326" y="4445306"/>
              <a:ext cx="795772" cy="900465"/>
              <a:chOff x="1257299" y="2448186"/>
              <a:chExt cx="919846" cy="1571364"/>
            </a:xfrm>
          </p:grpSpPr>
          <p:cxnSp>
            <p:nvCxnSpPr>
              <p:cNvPr id="8650" name="Google Shape;8650;p133"/>
              <p:cNvCxnSpPr/>
              <p:nvPr/>
            </p:nvCxnSpPr>
            <p:spPr>
              <a:xfrm flipH="1">
                <a:off x="1294561" y="2448186"/>
                <a:ext cx="882584" cy="1571364"/>
              </a:xfrm>
              <a:prstGeom prst="straightConnector1">
                <a:avLst/>
              </a:prstGeom>
              <a:noFill/>
              <a:ln w="25400" cap="flat" cmpd="sng">
                <a:solidFill>
                  <a:srgbClr val="C00000"/>
                </a:solidFill>
                <a:prstDash val="solid"/>
                <a:miter lim="800000"/>
                <a:headEnd type="none" w="sm" len="sm"/>
                <a:tailEnd type="none" w="sm" len="sm"/>
              </a:ln>
            </p:spPr>
          </p:cxnSp>
          <p:sp>
            <p:nvSpPr>
              <p:cNvPr id="8651" name="Google Shape;8651;p133"/>
              <p:cNvSpPr/>
              <p:nvPr/>
            </p:nvSpPr>
            <p:spPr>
              <a:xfrm>
                <a:off x="1257299" y="2450273"/>
                <a:ext cx="854076" cy="1562928"/>
              </a:xfrm>
              <a:custGeom>
                <a:avLst/>
                <a:gdLst/>
                <a:ahLst/>
                <a:cxnLst/>
                <a:rect l="l" t="t" r="r" b="b"/>
                <a:pathLst>
                  <a:path w="1147562" h="2103931" extrusionOk="0">
                    <a:moveTo>
                      <a:pt x="1147562" y="0"/>
                    </a:moveTo>
                    <a:cubicBezTo>
                      <a:pt x="-38197" y="56892"/>
                      <a:pt x="50361" y="547727"/>
                      <a:pt x="0" y="2103931"/>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652" name="Google Shape;8652;p133"/>
            <p:cNvGrpSpPr/>
            <p:nvPr/>
          </p:nvGrpSpPr>
          <p:grpSpPr>
            <a:xfrm>
              <a:off x="7112500" y="4441667"/>
              <a:ext cx="795772" cy="900465"/>
              <a:chOff x="1257299" y="2448186"/>
              <a:chExt cx="919846" cy="1571364"/>
            </a:xfrm>
          </p:grpSpPr>
          <p:cxnSp>
            <p:nvCxnSpPr>
              <p:cNvPr id="8653" name="Google Shape;8653;p133"/>
              <p:cNvCxnSpPr/>
              <p:nvPr/>
            </p:nvCxnSpPr>
            <p:spPr>
              <a:xfrm flipH="1">
                <a:off x="1294561" y="2448186"/>
                <a:ext cx="882584" cy="1571364"/>
              </a:xfrm>
              <a:prstGeom prst="straightConnector1">
                <a:avLst/>
              </a:prstGeom>
              <a:noFill/>
              <a:ln w="25400" cap="flat" cmpd="sng">
                <a:solidFill>
                  <a:srgbClr val="C00000"/>
                </a:solidFill>
                <a:prstDash val="solid"/>
                <a:miter lim="800000"/>
                <a:headEnd type="none" w="sm" len="sm"/>
                <a:tailEnd type="none" w="sm" len="sm"/>
              </a:ln>
            </p:spPr>
          </p:cxnSp>
          <p:sp>
            <p:nvSpPr>
              <p:cNvPr id="8654" name="Google Shape;8654;p133"/>
              <p:cNvSpPr/>
              <p:nvPr/>
            </p:nvSpPr>
            <p:spPr>
              <a:xfrm>
                <a:off x="1257299" y="2450273"/>
                <a:ext cx="854076" cy="1562928"/>
              </a:xfrm>
              <a:custGeom>
                <a:avLst/>
                <a:gdLst/>
                <a:ahLst/>
                <a:cxnLst/>
                <a:rect l="l" t="t" r="r" b="b"/>
                <a:pathLst>
                  <a:path w="1147562" h="2103931" extrusionOk="0">
                    <a:moveTo>
                      <a:pt x="1147562" y="0"/>
                    </a:moveTo>
                    <a:cubicBezTo>
                      <a:pt x="-38197" y="56892"/>
                      <a:pt x="50361" y="547727"/>
                      <a:pt x="0" y="2103931"/>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655" name="Google Shape;8655;p133"/>
            <p:cNvGrpSpPr/>
            <p:nvPr/>
          </p:nvGrpSpPr>
          <p:grpSpPr>
            <a:xfrm>
              <a:off x="7915954" y="4439699"/>
              <a:ext cx="795772" cy="900465"/>
              <a:chOff x="1257299" y="2448186"/>
              <a:chExt cx="919846" cy="1571364"/>
            </a:xfrm>
          </p:grpSpPr>
          <p:cxnSp>
            <p:nvCxnSpPr>
              <p:cNvPr id="8656" name="Google Shape;8656;p133"/>
              <p:cNvCxnSpPr/>
              <p:nvPr/>
            </p:nvCxnSpPr>
            <p:spPr>
              <a:xfrm flipH="1">
                <a:off x="1294561" y="2448186"/>
                <a:ext cx="882584" cy="1571364"/>
              </a:xfrm>
              <a:prstGeom prst="straightConnector1">
                <a:avLst/>
              </a:prstGeom>
              <a:noFill/>
              <a:ln w="25400" cap="flat" cmpd="sng">
                <a:solidFill>
                  <a:srgbClr val="C00000"/>
                </a:solidFill>
                <a:prstDash val="solid"/>
                <a:miter lim="800000"/>
                <a:headEnd type="none" w="sm" len="sm"/>
                <a:tailEnd type="none" w="sm" len="sm"/>
              </a:ln>
            </p:spPr>
          </p:cxnSp>
          <p:sp>
            <p:nvSpPr>
              <p:cNvPr id="8657" name="Google Shape;8657;p133"/>
              <p:cNvSpPr/>
              <p:nvPr/>
            </p:nvSpPr>
            <p:spPr>
              <a:xfrm>
                <a:off x="1257299" y="2450273"/>
                <a:ext cx="854076" cy="1562928"/>
              </a:xfrm>
              <a:custGeom>
                <a:avLst/>
                <a:gdLst/>
                <a:ahLst/>
                <a:cxnLst/>
                <a:rect l="l" t="t" r="r" b="b"/>
                <a:pathLst>
                  <a:path w="1147562" h="2103931" extrusionOk="0">
                    <a:moveTo>
                      <a:pt x="1147562" y="0"/>
                    </a:moveTo>
                    <a:cubicBezTo>
                      <a:pt x="-38197" y="56892"/>
                      <a:pt x="50361" y="547727"/>
                      <a:pt x="0" y="2103931"/>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658" name="Google Shape;8658;p133"/>
            <p:cNvGrpSpPr/>
            <p:nvPr/>
          </p:nvGrpSpPr>
          <p:grpSpPr>
            <a:xfrm>
              <a:off x="8750371" y="4432898"/>
              <a:ext cx="795772" cy="900465"/>
              <a:chOff x="1257299" y="2448186"/>
              <a:chExt cx="919846" cy="1571364"/>
            </a:xfrm>
          </p:grpSpPr>
          <p:cxnSp>
            <p:nvCxnSpPr>
              <p:cNvPr id="8659" name="Google Shape;8659;p133"/>
              <p:cNvCxnSpPr/>
              <p:nvPr/>
            </p:nvCxnSpPr>
            <p:spPr>
              <a:xfrm flipH="1">
                <a:off x="1294561" y="2448186"/>
                <a:ext cx="882584" cy="1571364"/>
              </a:xfrm>
              <a:prstGeom prst="straightConnector1">
                <a:avLst/>
              </a:prstGeom>
              <a:noFill/>
              <a:ln w="25400" cap="flat" cmpd="sng">
                <a:solidFill>
                  <a:srgbClr val="C00000"/>
                </a:solidFill>
                <a:prstDash val="solid"/>
                <a:miter lim="800000"/>
                <a:headEnd type="none" w="sm" len="sm"/>
                <a:tailEnd type="none" w="sm" len="sm"/>
              </a:ln>
            </p:spPr>
          </p:cxnSp>
          <p:sp>
            <p:nvSpPr>
              <p:cNvPr id="8660" name="Google Shape;8660;p133"/>
              <p:cNvSpPr/>
              <p:nvPr/>
            </p:nvSpPr>
            <p:spPr>
              <a:xfrm>
                <a:off x="1257299" y="2450273"/>
                <a:ext cx="854076" cy="1562928"/>
              </a:xfrm>
              <a:custGeom>
                <a:avLst/>
                <a:gdLst/>
                <a:ahLst/>
                <a:cxnLst/>
                <a:rect l="l" t="t" r="r" b="b"/>
                <a:pathLst>
                  <a:path w="1147562" h="2103931" extrusionOk="0">
                    <a:moveTo>
                      <a:pt x="1147562" y="0"/>
                    </a:moveTo>
                    <a:cubicBezTo>
                      <a:pt x="-38197" y="56892"/>
                      <a:pt x="50361" y="547727"/>
                      <a:pt x="0" y="2103931"/>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661" name="Google Shape;8661;p133"/>
            <p:cNvGrpSpPr/>
            <p:nvPr/>
          </p:nvGrpSpPr>
          <p:grpSpPr>
            <a:xfrm rot="10800000">
              <a:off x="9544542" y="3096950"/>
              <a:ext cx="1128132" cy="1337145"/>
              <a:chOff x="873118" y="2448184"/>
              <a:chExt cx="1304027" cy="2333396"/>
            </a:xfrm>
          </p:grpSpPr>
          <p:cxnSp>
            <p:nvCxnSpPr>
              <p:cNvPr id="8662" name="Google Shape;8662;p133"/>
              <p:cNvCxnSpPr/>
              <p:nvPr/>
            </p:nvCxnSpPr>
            <p:spPr>
              <a:xfrm flipH="1">
                <a:off x="873118" y="2448184"/>
                <a:ext cx="1304027" cy="2333396"/>
              </a:xfrm>
              <a:prstGeom prst="straightConnector1">
                <a:avLst/>
              </a:prstGeom>
              <a:noFill/>
              <a:ln w="25400" cap="flat" cmpd="sng">
                <a:solidFill>
                  <a:srgbClr val="C00000"/>
                </a:solidFill>
                <a:prstDash val="solid"/>
                <a:miter lim="800000"/>
                <a:headEnd type="none" w="sm" len="sm"/>
                <a:tailEnd type="none" w="sm" len="sm"/>
              </a:ln>
            </p:spPr>
          </p:cxnSp>
          <p:sp>
            <p:nvSpPr>
              <p:cNvPr id="8663" name="Google Shape;8663;p133"/>
              <p:cNvSpPr/>
              <p:nvPr/>
            </p:nvSpPr>
            <p:spPr>
              <a:xfrm>
                <a:off x="1252647" y="2450273"/>
                <a:ext cx="858729" cy="1600620"/>
              </a:xfrm>
              <a:custGeom>
                <a:avLst/>
                <a:gdLst/>
                <a:ahLst/>
                <a:cxnLst/>
                <a:rect l="l" t="t" r="r" b="b"/>
                <a:pathLst>
                  <a:path w="1153813" h="2154669" extrusionOk="0">
                    <a:moveTo>
                      <a:pt x="1153813" y="0"/>
                    </a:moveTo>
                    <a:cubicBezTo>
                      <a:pt x="-31946" y="56892"/>
                      <a:pt x="50361" y="598465"/>
                      <a:pt x="0" y="2154669"/>
                    </a:cubicBezTo>
                  </a:path>
                </a:pathLst>
              </a:custGeom>
              <a:noFill/>
              <a:ln w="25400" cap="flat" cmpd="sng">
                <a:solidFill>
                  <a:srgbClr val="0000A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cxnSp>
          <p:nvCxnSpPr>
            <p:cNvPr id="8664" name="Google Shape;8664;p133"/>
            <p:cNvCxnSpPr/>
            <p:nvPr/>
          </p:nvCxnSpPr>
          <p:spPr>
            <a:xfrm flipH="1">
              <a:off x="10340170" y="2893914"/>
              <a:ext cx="30503" cy="717091"/>
            </a:xfrm>
            <a:prstGeom prst="straightConnector1">
              <a:avLst/>
            </a:prstGeom>
            <a:noFill/>
            <a:ln w="25400" cap="flat" cmpd="sng">
              <a:solidFill>
                <a:srgbClr val="0000A3"/>
              </a:solidFill>
              <a:prstDash val="dash"/>
              <a:miter lim="800000"/>
              <a:headEnd type="none" w="sm" len="sm"/>
              <a:tailEnd type="none" w="sm" len="sm"/>
            </a:ln>
          </p:spPr>
        </p:cxnSp>
        <p:sp>
          <p:nvSpPr>
            <p:cNvPr id="8665" name="Google Shape;8665;p133"/>
            <p:cNvSpPr txBox="1"/>
            <p:nvPr/>
          </p:nvSpPr>
          <p:spPr>
            <a:xfrm>
              <a:off x="9881790" y="5941210"/>
              <a:ext cx="5180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time</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66" name="Google Shape;8666;p133"/>
            <p:cNvSpPr txBox="1"/>
            <p:nvPr/>
          </p:nvSpPr>
          <p:spPr>
            <a:xfrm>
              <a:off x="9472281" y="4611687"/>
              <a:ext cx="1272656" cy="938719"/>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00000"/>
                </a:buClr>
                <a:buSzPts val="2000"/>
                <a:buFont typeface="Calibri" panose="020F0502020204030204"/>
                <a:buNone/>
              </a:pPr>
              <a:r>
                <a:rPr lang="en-US" sz="2000" b="0" i="0" u="none" strike="noStrike" cap="none">
                  <a:solidFill>
                    <a:srgbClr val="C00000"/>
                  </a:solidFill>
                  <a:latin typeface="Calibri" panose="020F0502020204030204"/>
                  <a:ea typeface="Calibri" panose="020F0502020204030204"/>
                  <a:cs typeface="Calibri" panose="020F0502020204030204"/>
                  <a:sym typeface="Calibri" panose="020F0502020204030204"/>
                </a:rPr>
                <a:t>TCP Reno</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5000"/>
                </a:lnSpc>
                <a:spcBef>
                  <a:spcPts val="600"/>
                </a:spcBef>
                <a:spcAft>
                  <a:spcPts val="0"/>
                </a:spcAft>
                <a:buClr>
                  <a:srgbClr val="0000A3"/>
                </a:buClr>
                <a:buSzPts val="2000"/>
                <a:buFont typeface="Calibri" panose="020F0502020204030204"/>
                <a:buNone/>
              </a:pPr>
              <a:r>
                <a:rPr lang="en-US" sz="2000" b="0" i="0" u="none" strike="noStrike" cap="none">
                  <a:solidFill>
                    <a:srgbClr val="0000A3"/>
                  </a:solidFill>
                  <a:latin typeface="Calibri" panose="020F0502020204030204"/>
                  <a:ea typeface="Calibri" panose="020F0502020204030204"/>
                  <a:cs typeface="Calibri" panose="020F0502020204030204"/>
                  <a:sym typeface="Calibri" panose="020F0502020204030204"/>
                </a:rPr>
                <a:t>TCP CUBIC</a:t>
              </a:r>
              <a:endParaRPr lang="en-US" sz="2000" b="0" i="0" u="none" strike="noStrike" cap="none">
                <a:solidFill>
                  <a:srgbClr val="0000A3"/>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67" name="Google Shape;8667;p133"/>
            <p:cNvSpPr txBox="1"/>
            <p:nvPr/>
          </p:nvSpPr>
          <p:spPr>
            <a:xfrm>
              <a:off x="5297976" y="4213131"/>
              <a:ext cx="549173"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t>
              </a:r>
              <a:r>
                <a:rPr lang="en-US" sz="1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max</a:t>
              </a:r>
              <a:endParaRPr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68" name="Google Shape;8668;p133"/>
            <p:cNvSpPr txBox="1"/>
            <p:nvPr/>
          </p:nvSpPr>
          <p:spPr>
            <a:xfrm>
              <a:off x="6180953" y="6255332"/>
              <a:ext cx="312906"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a:t>
              </a:r>
              <a:r>
                <a:rPr lang="en-US" sz="1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0</a:t>
              </a:r>
              <a:endParaRPr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69" name="Google Shape;8669;p133"/>
            <p:cNvSpPr txBox="1"/>
            <p:nvPr/>
          </p:nvSpPr>
          <p:spPr>
            <a:xfrm>
              <a:off x="6997088" y="6257827"/>
              <a:ext cx="305467"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a:t>
              </a:r>
              <a:r>
                <a:rPr lang="en-US" sz="1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1 </a:t>
              </a:r>
              <a:endParaRPr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70" name="Google Shape;8670;p133"/>
            <p:cNvSpPr txBox="1"/>
            <p:nvPr/>
          </p:nvSpPr>
          <p:spPr>
            <a:xfrm>
              <a:off x="7796251" y="6257147"/>
              <a:ext cx="312906"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a:t>
              </a:r>
              <a:r>
                <a:rPr lang="en-US" sz="1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2 </a:t>
              </a:r>
              <a:endParaRPr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71" name="Google Shape;8671;p133"/>
            <p:cNvSpPr txBox="1"/>
            <p:nvPr/>
          </p:nvSpPr>
          <p:spPr>
            <a:xfrm>
              <a:off x="8625086" y="6256467"/>
              <a:ext cx="305467"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a:t>
              </a:r>
              <a:r>
                <a:rPr lang="en-US" sz="1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3 </a:t>
              </a:r>
              <a:endParaRPr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72" name="Google Shape;8672;p133"/>
            <p:cNvSpPr txBox="1"/>
            <p:nvPr/>
          </p:nvSpPr>
          <p:spPr>
            <a:xfrm>
              <a:off x="9424249" y="6256467"/>
              <a:ext cx="312906" cy="28084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a:t>
              </a:r>
              <a:r>
                <a:rPr lang="en-US" sz="1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4 </a:t>
              </a:r>
              <a:endParaRPr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673" name="Google Shape;8673;p133"/>
          <p:cNvSpPr txBox="1"/>
          <p:nvPr/>
        </p:nvSpPr>
        <p:spPr>
          <a:xfrm>
            <a:off x="797674" y="3941197"/>
            <a:ext cx="3455844" cy="2024199"/>
          </a:xfrm>
          <a:prstGeom prst="rect">
            <a:avLst/>
          </a:prstGeom>
          <a:noFill/>
          <a:ln>
            <a:noFill/>
          </a:ln>
        </p:spPr>
        <p:txBody>
          <a:bodyPr spcFirstLastPara="1" wrap="square" lIns="91425" tIns="45700" rIns="91425" bIns="45700" anchor="t" anchorCtr="0">
            <a:normAutofit/>
          </a:bodyPr>
          <a:lstStyle/>
          <a:p>
            <a:pPr marL="460375" marR="0" lvl="0" indent="-295275"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CUBIC default in Linux, most popular TCP for popular Web servers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74" name="Google Shape;8674;p133"/>
          <p:cNvSpPr txBox="1"/>
          <p:nvPr/>
        </p:nvSpPr>
        <p:spPr>
          <a:xfrm>
            <a:off x="785990" y="2146300"/>
            <a:ext cx="11164126" cy="2024199"/>
          </a:xfrm>
          <a:prstGeom prst="rect">
            <a:avLst/>
          </a:prstGeom>
          <a:noFill/>
          <a:ln>
            <a:noFill/>
          </a:ln>
        </p:spPr>
        <p:txBody>
          <a:bodyPr spcFirstLastPara="1" wrap="square" lIns="91425" tIns="45700" rIns="91425" bIns="45700" anchor="t" anchorCtr="0">
            <a:normAutofit/>
          </a:bodyPr>
          <a:lstStyle/>
          <a:p>
            <a:pPr marL="460375" marR="0" lvl="0" indent="-3302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increase W as a function of the </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cube</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of the distance between current time  and K</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75" name="Google Shape;8675;p13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74"/>
                                        </p:tgtEl>
                                        <p:attrNameLst>
                                          <p:attrName>style.visibility</p:attrName>
                                        </p:attrNameLst>
                                      </p:cBhvr>
                                      <p:to>
                                        <p:strVal val="visible"/>
                                      </p:to>
                                    </p:set>
                                    <p:animEffect transition="in" filter="fade">
                                      <p:cBhvr>
                                        <p:cTn id="7" dur="500"/>
                                        <p:tgtEl>
                                          <p:spTgt spid="86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42"/>
                                        </p:tgtEl>
                                        <p:attrNameLst>
                                          <p:attrName>style.visibility</p:attrName>
                                        </p:attrNameLst>
                                      </p:cBhvr>
                                      <p:to>
                                        <p:strVal val="visible"/>
                                      </p:to>
                                    </p:set>
                                    <p:animEffect transition="in" filter="fade">
                                      <p:cBhvr>
                                        <p:cTn id="12" dur="500"/>
                                        <p:tgtEl>
                                          <p:spTgt spid="86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43"/>
                                        </p:tgtEl>
                                        <p:attrNameLst>
                                          <p:attrName>style.visibility</p:attrName>
                                        </p:attrNameLst>
                                      </p:cBhvr>
                                      <p:to>
                                        <p:strVal val="visible"/>
                                      </p:to>
                                    </p:set>
                                    <p:animEffect transition="in" filter="fade">
                                      <p:cBhvr>
                                        <p:cTn id="17" dur="500"/>
                                        <p:tgtEl>
                                          <p:spTgt spid="86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73"/>
                                        </p:tgtEl>
                                        <p:attrNameLst>
                                          <p:attrName>style.visibility</p:attrName>
                                        </p:attrNameLst>
                                      </p:cBhvr>
                                      <p:to>
                                        <p:strVal val="visible"/>
                                      </p:to>
                                    </p:set>
                                    <p:animEffect transition="in" filter="fade">
                                      <p:cBhvr>
                                        <p:cTn id="22" dur="500"/>
                                        <p:tgtEl>
                                          <p:spTgt spid="8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80"/>
        <p:cNvGrpSpPr/>
        <p:nvPr/>
      </p:nvGrpSpPr>
      <p:grpSpPr>
        <a:xfrm>
          <a:off x="0" y="0"/>
          <a:ext cx="0" cy="0"/>
          <a:chOff x="0" y="0"/>
          <a:chExt cx="0" cy="0"/>
        </a:xfrm>
      </p:grpSpPr>
      <p:grpSp>
        <p:nvGrpSpPr>
          <p:cNvPr id="8681" name="Google Shape;8681;p134"/>
          <p:cNvGrpSpPr/>
          <p:nvPr/>
        </p:nvGrpSpPr>
        <p:grpSpPr>
          <a:xfrm>
            <a:off x="4094463" y="4663823"/>
            <a:ext cx="2885057" cy="1508681"/>
            <a:chOff x="4094463" y="4663823"/>
            <a:chExt cx="2885057" cy="1508681"/>
          </a:xfrm>
        </p:grpSpPr>
        <p:sp>
          <p:nvSpPr>
            <p:cNvPr id="8682" name="Google Shape;8682;p134"/>
            <p:cNvSpPr/>
            <p:nvPr/>
          </p:nvSpPr>
          <p:spPr>
            <a:xfrm>
              <a:off x="4129957" y="4691367"/>
              <a:ext cx="2849563" cy="1481137"/>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683" name="Google Shape;8683;p134"/>
            <p:cNvGrpSpPr/>
            <p:nvPr/>
          </p:nvGrpSpPr>
          <p:grpSpPr>
            <a:xfrm>
              <a:off x="5035264" y="5554092"/>
              <a:ext cx="496248" cy="260542"/>
              <a:chOff x="7141236" y="6068702"/>
              <a:chExt cx="496248" cy="260542"/>
            </a:xfrm>
          </p:grpSpPr>
          <p:sp>
            <p:nvSpPr>
              <p:cNvPr id="8684" name="Google Shape;8684;p134"/>
              <p:cNvSpPr/>
              <p:nvPr/>
            </p:nvSpPr>
            <p:spPr>
              <a:xfrm>
                <a:off x="7141236" y="6158887"/>
                <a:ext cx="496248" cy="170357"/>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lt1"/>
                  </a:gs>
                  <a:gs pos="51000">
                    <a:srgbClr val="ED356A"/>
                  </a:gs>
                  <a:gs pos="100000">
                    <a:srgbClr val="E40000"/>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85" name="Google Shape;8685;p134"/>
              <p:cNvSpPr/>
              <p:nvPr/>
            </p:nvSpPr>
            <p:spPr>
              <a:xfrm>
                <a:off x="7141522" y="6068702"/>
                <a:ext cx="495647" cy="168664"/>
              </a:xfrm>
              <a:prstGeom prst="ellipse">
                <a:avLst/>
              </a:prstGeom>
              <a:solidFill>
                <a:srgbClr val="FA376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686" name="Google Shape;8686;p134"/>
              <p:cNvGrpSpPr/>
              <p:nvPr/>
            </p:nvGrpSpPr>
            <p:grpSpPr>
              <a:xfrm>
                <a:off x="7214834" y="6090139"/>
                <a:ext cx="348960" cy="123931"/>
                <a:chOff x="7786941" y="2884917"/>
                <a:chExt cx="897649" cy="353919"/>
              </a:xfrm>
            </p:grpSpPr>
            <p:sp>
              <p:nvSpPr>
                <p:cNvPr id="8687" name="Google Shape;8687;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88" name="Google Shape;8688;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89" name="Google Shape;8689;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90" name="Google Shape;8690;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691" name="Google Shape;8691;p134"/>
            <p:cNvGrpSpPr/>
            <p:nvPr/>
          </p:nvGrpSpPr>
          <p:grpSpPr>
            <a:xfrm>
              <a:off x="6131364" y="5156690"/>
              <a:ext cx="496248" cy="260542"/>
              <a:chOff x="7493876" y="2774731"/>
              <a:chExt cx="1481958" cy="894622"/>
            </a:xfrm>
          </p:grpSpPr>
          <p:sp>
            <p:nvSpPr>
              <p:cNvPr id="8692" name="Google Shape;8692;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93" name="Google Shape;8693;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694" name="Google Shape;8694;p134"/>
              <p:cNvGrpSpPr/>
              <p:nvPr/>
            </p:nvGrpSpPr>
            <p:grpSpPr>
              <a:xfrm>
                <a:off x="7713663" y="2848339"/>
                <a:ext cx="1042107" cy="425543"/>
                <a:chOff x="7786941" y="2884917"/>
                <a:chExt cx="897649" cy="353919"/>
              </a:xfrm>
            </p:grpSpPr>
            <p:sp>
              <p:nvSpPr>
                <p:cNvPr id="8695" name="Google Shape;8695;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96" name="Google Shape;8696;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97" name="Google Shape;8697;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98" name="Google Shape;8698;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699" name="Google Shape;8699;p134"/>
            <p:cNvGrpSpPr/>
            <p:nvPr/>
          </p:nvGrpSpPr>
          <p:grpSpPr>
            <a:xfrm>
              <a:off x="5122533" y="4861037"/>
              <a:ext cx="496248" cy="260542"/>
              <a:chOff x="7493876" y="2774731"/>
              <a:chExt cx="1481958" cy="894622"/>
            </a:xfrm>
          </p:grpSpPr>
          <p:sp>
            <p:nvSpPr>
              <p:cNvPr id="8700" name="Google Shape;8700;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01" name="Google Shape;8701;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702" name="Google Shape;8702;p134"/>
              <p:cNvGrpSpPr/>
              <p:nvPr/>
            </p:nvGrpSpPr>
            <p:grpSpPr>
              <a:xfrm>
                <a:off x="7713663" y="2848339"/>
                <a:ext cx="1042107" cy="425543"/>
                <a:chOff x="7786941" y="2884917"/>
                <a:chExt cx="897649" cy="353919"/>
              </a:xfrm>
            </p:grpSpPr>
            <p:sp>
              <p:nvSpPr>
                <p:cNvPr id="8703" name="Google Shape;8703;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04" name="Google Shape;8704;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05" name="Google Shape;8705;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06" name="Google Shape;8706;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707" name="Google Shape;8707;p134"/>
            <p:cNvGrpSpPr/>
            <p:nvPr/>
          </p:nvGrpSpPr>
          <p:grpSpPr>
            <a:xfrm>
              <a:off x="4450588" y="5823254"/>
              <a:ext cx="496248" cy="260542"/>
              <a:chOff x="7493876" y="2774731"/>
              <a:chExt cx="1481958" cy="894622"/>
            </a:xfrm>
          </p:grpSpPr>
          <p:sp>
            <p:nvSpPr>
              <p:cNvPr id="8708" name="Google Shape;8708;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09" name="Google Shape;8709;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710" name="Google Shape;8710;p134"/>
              <p:cNvGrpSpPr/>
              <p:nvPr/>
            </p:nvGrpSpPr>
            <p:grpSpPr>
              <a:xfrm>
                <a:off x="7713663" y="2848339"/>
                <a:ext cx="1042107" cy="425543"/>
                <a:chOff x="7786941" y="2884917"/>
                <a:chExt cx="897649" cy="353919"/>
              </a:xfrm>
            </p:grpSpPr>
            <p:sp>
              <p:nvSpPr>
                <p:cNvPr id="8711" name="Google Shape;8711;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12" name="Google Shape;8712;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13" name="Google Shape;8713;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14" name="Google Shape;8714;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715" name="Google Shape;8715;p134"/>
            <p:cNvGrpSpPr/>
            <p:nvPr/>
          </p:nvGrpSpPr>
          <p:grpSpPr>
            <a:xfrm>
              <a:off x="4094463" y="5164346"/>
              <a:ext cx="496248" cy="260542"/>
              <a:chOff x="7493876" y="2774731"/>
              <a:chExt cx="1481958" cy="894622"/>
            </a:xfrm>
          </p:grpSpPr>
          <p:sp>
            <p:nvSpPr>
              <p:cNvPr id="8716" name="Google Shape;8716;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17" name="Google Shape;8717;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718" name="Google Shape;8718;p134"/>
              <p:cNvGrpSpPr/>
              <p:nvPr/>
            </p:nvGrpSpPr>
            <p:grpSpPr>
              <a:xfrm>
                <a:off x="7713663" y="2848339"/>
                <a:ext cx="1042107" cy="425543"/>
                <a:chOff x="7786941" y="2884917"/>
                <a:chExt cx="897649" cy="353919"/>
              </a:xfrm>
            </p:grpSpPr>
            <p:sp>
              <p:nvSpPr>
                <p:cNvPr id="8719" name="Google Shape;8719;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20" name="Google Shape;8720;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21" name="Google Shape;8721;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22" name="Google Shape;8722;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8723" name="Google Shape;8723;p134"/>
            <p:cNvSpPr/>
            <p:nvPr/>
          </p:nvSpPr>
          <p:spPr>
            <a:xfrm>
              <a:off x="4581324" y="4994579"/>
              <a:ext cx="542925" cy="295275"/>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24" name="Google Shape;8724;p134"/>
            <p:cNvSpPr/>
            <p:nvPr/>
          </p:nvSpPr>
          <p:spPr>
            <a:xfrm>
              <a:off x="5622724" y="4988229"/>
              <a:ext cx="506413" cy="307975"/>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25" name="Google Shape;8725;p134"/>
            <p:cNvSpPr/>
            <p:nvPr/>
          </p:nvSpPr>
          <p:spPr>
            <a:xfrm>
              <a:off x="4557512" y="5380342"/>
              <a:ext cx="481012" cy="238125"/>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26" name="Google Shape;8726;p134"/>
            <p:cNvSpPr/>
            <p:nvPr/>
          </p:nvSpPr>
          <p:spPr>
            <a:xfrm>
              <a:off x="5505249" y="5356529"/>
              <a:ext cx="630238" cy="247650"/>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27" name="Google Shape;8727;p134"/>
            <p:cNvSpPr/>
            <p:nvPr/>
          </p:nvSpPr>
          <p:spPr>
            <a:xfrm>
              <a:off x="6173587" y="5410504"/>
              <a:ext cx="206375" cy="50800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28" name="Google Shape;8728;p134"/>
            <p:cNvSpPr/>
            <p:nvPr/>
          </p:nvSpPr>
          <p:spPr>
            <a:xfrm>
              <a:off x="4936923" y="5943904"/>
              <a:ext cx="970395" cy="81756"/>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29" name="Google Shape;8729;p134"/>
            <p:cNvSpPr/>
            <p:nvPr/>
          </p:nvSpPr>
          <p:spPr>
            <a:xfrm>
              <a:off x="4400349" y="5424888"/>
              <a:ext cx="193675" cy="404716"/>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730" name="Google Shape;8730;p134"/>
            <p:cNvGrpSpPr/>
            <p:nvPr/>
          </p:nvGrpSpPr>
          <p:grpSpPr>
            <a:xfrm>
              <a:off x="5868328" y="5862061"/>
              <a:ext cx="496248" cy="260542"/>
              <a:chOff x="7493876" y="2774731"/>
              <a:chExt cx="1481958" cy="894622"/>
            </a:xfrm>
          </p:grpSpPr>
          <p:sp>
            <p:nvSpPr>
              <p:cNvPr id="8731" name="Google Shape;8731;p1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32" name="Google Shape;8732;p1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733" name="Google Shape;8733;p134"/>
              <p:cNvGrpSpPr/>
              <p:nvPr/>
            </p:nvGrpSpPr>
            <p:grpSpPr>
              <a:xfrm>
                <a:off x="7713663" y="2848339"/>
                <a:ext cx="1042107" cy="425543"/>
                <a:chOff x="7786941" y="2884917"/>
                <a:chExt cx="897649" cy="353919"/>
              </a:xfrm>
            </p:grpSpPr>
            <p:sp>
              <p:nvSpPr>
                <p:cNvPr id="8734" name="Google Shape;8734;p1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35" name="Google Shape;8735;p1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36" name="Google Shape;8736;p1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37" name="Google Shape;8737;p1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8738" name="Google Shape;8738;p134"/>
            <p:cNvSpPr/>
            <p:nvPr/>
          </p:nvSpPr>
          <p:spPr>
            <a:xfrm rot="10800000" flipH="1">
              <a:off x="4860724" y="5735086"/>
              <a:ext cx="178041" cy="104043"/>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39" name="Google Shape;8739;p134"/>
            <p:cNvSpPr/>
            <p:nvPr/>
          </p:nvSpPr>
          <p:spPr>
            <a:xfrm rot="10800000" flipH="1">
              <a:off x="5445456" y="4663823"/>
              <a:ext cx="45719" cy="202880"/>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40" name="Google Shape;8740;p134"/>
            <p:cNvSpPr/>
            <p:nvPr/>
          </p:nvSpPr>
          <p:spPr>
            <a:xfrm>
              <a:off x="5532311" y="5746564"/>
              <a:ext cx="336683" cy="244860"/>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8741" name="Google Shape;8741;p134"/>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and the congested “bottleneck link”</a:t>
            </a:r>
            <a:endParaRPr sz="4400" b="0"/>
          </a:p>
        </p:txBody>
      </p:sp>
      <p:sp>
        <p:nvSpPr>
          <p:cNvPr id="8742" name="Google Shape;8742;p134"/>
          <p:cNvSpPr txBox="1"/>
          <p:nvPr/>
        </p:nvSpPr>
        <p:spPr>
          <a:xfrm>
            <a:off x="667043" y="1366203"/>
            <a:ext cx="11177587" cy="2190750"/>
          </a:xfrm>
          <a:prstGeom prst="rect">
            <a:avLst/>
          </a:prstGeom>
          <a:noFill/>
          <a:ln>
            <a:noFill/>
          </a:ln>
        </p:spPr>
        <p:txBody>
          <a:bodyPr spcFirstLastPara="1" wrap="square" lIns="91425" tIns="45700" rIns="91425" bIns="45700" anchor="t" anchorCtr="0">
            <a:normAutofit/>
          </a:bodyPr>
          <a:lstStyle/>
          <a:p>
            <a:pPr marL="457200" marR="0" lvl="0" indent="-2159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(classic, CUBIC) increase TCP’s sending rate until packet loss occurs at some router’s output: the </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bottleneck link</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43" name="Google Shape;8743;p134"/>
          <p:cNvSpPr txBox="1"/>
          <p:nvPr/>
        </p:nvSpPr>
        <p:spPr>
          <a:xfrm>
            <a:off x="3019425" y="3594045"/>
            <a:ext cx="7112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1" u="none" strike="noStrike" cap="none">
                <a:solidFill>
                  <a:srgbClr val="000099"/>
                </a:solidFill>
                <a:latin typeface="Arial" panose="020B0604020202020204"/>
                <a:ea typeface="Arial" panose="020B0604020202020204"/>
                <a:cs typeface="Arial" panose="020B0604020202020204"/>
                <a:sym typeface="Arial" panose="020B0604020202020204"/>
              </a:rPr>
              <a:t>source</a:t>
            </a:r>
            <a:endParaRPr sz="2000" b="0" i="1"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sp>
        <p:nvSpPr>
          <p:cNvPr id="8744" name="Google Shape;8744;p134"/>
          <p:cNvSpPr/>
          <p:nvPr/>
        </p:nvSpPr>
        <p:spPr>
          <a:xfrm flipH="1">
            <a:off x="2481263" y="3925832"/>
            <a:ext cx="326408" cy="1262816"/>
          </a:xfrm>
          <a:custGeom>
            <a:avLst/>
            <a:gdLst/>
            <a:ahLst/>
            <a:cxnLst/>
            <a:rect l="l" t="t" r="r" b="b"/>
            <a:pathLst>
              <a:path w="12213" h="10000" extrusionOk="0">
                <a:moveTo>
                  <a:pt x="11726" y="4661"/>
                </a:moveTo>
                <a:lnTo>
                  <a:pt x="0" y="0"/>
                </a:lnTo>
                <a:lnTo>
                  <a:pt x="0" y="10000"/>
                </a:lnTo>
                <a:lnTo>
                  <a:pt x="12213" y="6473"/>
                </a:lnTo>
                <a:lnTo>
                  <a:pt x="11726"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45" name="Google Shape;8745;p134"/>
          <p:cNvSpPr/>
          <p:nvPr/>
        </p:nvSpPr>
        <p:spPr>
          <a:xfrm>
            <a:off x="2854326" y="3909956"/>
            <a:ext cx="1062368" cy="129063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46" name="Google Shape;8746;p134"/>
          <p:cNvSpPr/>
          <p:nvPr/>
        </p:nvSpPr>
        <p:spPr>
          <a:xfrm>
            <a:off x="2814638" y="3949645"/>
            <a:ext cx="1066800" cy="1231900"/>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8747" name="Google Shape;8747;p134"/>
          <p:cNvCxnSpPr/>
          <p:nvPr/>
        </p:nvCxnSpPr>
        <p:spPr>
          <a:xfrm>
            <a:off x="2814638" y="4227457"/>
            <a:ext cx="1058862" cy="3175"/>
          </a:xfrm>
          <a:prstGeom prst="straightConnector1">
            <a:avLst/>
          </a:prstGeom>
          <a:noFill/>
          <a:ln w="19050" cap="flat" cmpd="sng">
            <a:solidFill>
              <a:srgbClr val="000000"/>
            </a:solidFill>
            <a:prstDash val="solid"/>
            <a:round/>
            <a:headEnd type="none" w="med" len="med"/>
            <a:tailEnd type="none" w="med" len="med"/>
          </a:ln>
        </p:spPr>
      </p:cxnSp>
      <p:sp>
        <p:nvSpPr>
          <p:cNvPr id="8748" name="Google Shape;8748;p134"/>
          <p:cNvSpPr txBox="1"/>
          <p:nvPr/>
        </p:nvSpPr>
        <p:spPr>
          <a:xfrm>
            <a:off x="2773604" y="3957054"/>
            <a:ext cx="1104900" cy="127476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application</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0000A3"/>
              </a:buClr>
              <a:buSzPts val="1400"/>
              <a:buFont typeface="Arial" panose="020B0604020202020204"/>
              <a:buNone/>
            </a:pPr>
            <a:r>
              <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rPr>
              <a:t>TCP</a:t>
            </a:r>
            <a:endPar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network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link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physical</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p:txBody>
      </p:sp>
      <p:grpSp>
        <p:nvGrpSpPr>
          <p:cNvPr id="8749" name="Google Shape;8749;p134"/>
          <p:cNvGrpSpPr/>
          <p:nvPr/>
        </p:nvGrpSpPr>
        <p:grpSpPr>
          <a:xfrm flipH="1">
            <a:off x="2151063" y="4424307"/>
            <a:ext cx="673100" cy="701675"/>
            <a:chOff x="-44" y="1473"/>
            <a:chExt cx="981" cy="1105"/>
          </a:xfrm>
        </p:grpSpPr>
        <p:pic>
          <p:nvPicPr>
            <p:cNvPr id="8750" name="Google Shape;8750;p13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751" name="Google Shape;8751;p13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8752" name="Google Shape;8752;p134"/>
          <p:cNvCxnSpPr/>
          <p:nvPr/>
        </p:nvCxnSpPr>
        <p:spPr>
          <a:xfrm>
            <a:off x="2819400" y="4456057"/>
            <a:ext cx="1058863" cy="3175"/>
          </a:xfrm>
          <a:prstGeom prst="straightConnector1">
            <a:avLst/>
          </a:prstGeom>
          <a:noFill/>
          <a:ln w="19050" cap="flat" cmpd="sng">
            <a:solidFill>
              <a:srgbClr val="000000"/>
            </a:solidFill>
            <a:prstDash val="solid"/>
            <a:round/>
            <a:headEnd type="none" w="med" len="med"/>
            <a:tailEnd type="none" w="med" len="med"/>
          </a:ln>
        </p:spPr>
      </p:cxnSp>
      <p:cxnSp>
        <p:nvCxnSpPr>
          <p:cNvPr id="8753" name="Google Shape;8753;p134"/>
          <p:cNvCxnSpPr/>
          <p:nvPr/>
        </p:nvCxnSpPr>
        <p:spPr>
          <a:xfrm>
            <a:off x="2824163" y="4684657"/>
            <a:ext cx="1058862" cy="3175"/>
          </a:xfrm>
          <a:prstGeom prst="straightConnector1">
            <a:avLst/>
          </a:prstGeom>
          <a:noFill/>
          <a:ln w="19050" cap="flat" cmpd="sng">
            <a:solidFill>
              <a:srgbClr val="000000"/>
            </a:solidFill>
            <a:prstDash val="solid"/>
            <a:round/>
            <a:headEnd type="none" w="med" len="med"/>
            <a:tailEnd type="none" w="med" len="med"/>
          </a:ln>
        </p:spPr>
      </p:cxnSp>
      <p:cxnSp>
        <p:nvCxnSpPr>
          <p:cNvPr id="8754" name="Google Shape;8754;p134"/>
          <p:cNvCxnSpPr/>
          <p:nvPr/>
        </p:nvCxnSpPr>
        <p:spPr>
          <a:xfrm>
            <a:off x="2827338" y="4924370"/>
            <a:ext cx="1060450" cy="3175"/>
          </a:xfrm>
          <a:prstGeom prst="straightConnector1">
            <a:avLst/>
          </a:prstGeom>
          <a:noFill/>
          <a:ln w="19050" cap="flat" cmpd="sng">
            <a:solidFill>
              <a:srgbClr val="000000"/>
            </a:solidFill>
            <a:prstDash val="solid"/>
            <a:round/>
            <a:headEnd type="none" w="med" len="med"/>
            <a:tailEnd type="none" w="med" len="med"/>
          </a:ln>
        </p:spPr>
      </p:cxnSp>
      <p:grpSp>
        <p:nvGrpSpPr>
          <p:cNvPr id="8755" name="Google Shape;8755;p134"/>
          <p:cNvGrpSpPr/>
          <p:nvPr/>
        </p:nvGrpSpPr>
        <p:grpSpPr>
          <a:xfrm>
            <a:off x="7794625" y="3673978"/>
            <a:ext cx="2047875" cy="1620287"/>
            <a:chOff x="4882752" y="4007261"/>
            <a:chExt cx="2046816" cy="1619544"/>
          </a:xfrm>
        </p:grpSpPr>
        <p:sp>
          <p:nvSpPr>
            <p:cNvPr id="8756" name="Google Shape;8756;p134"/>
            <p:cNvSpPr txBox="1"/>
            <p:nvPr/>
          </p:nvSpPr>
          <p:spPr>
            <a:xfrm>
              <a:off x="4882752" y="4007261"/>
              <a:ext cx="122608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1" u="none" strike="noStrike" cap="none">
                  <a:solidFill>
                    <a:srgbClr val="000099"/>
                  </a:solidFill>
                  <a:latin typeface="Arial" panose="020B0604020202020204"/>
                  <a:ea typeface="Arial" panose="020B0604020202020204"/>
                  <a:cs typeface="Arial" panose="020B0604020202020204"/>
                  <a:sym typeface="Arial" panose="020B0604020202020204"/>
                </a:rPr>
                <a:t>destination</a:t>
              </a:r>
              <a:endParaRPr sz="2000" b="0" i="1"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nvGrpSpPr>
            <p:cNvPr id="8757" name="Google Shape;8757;p134"/>
            <p:cNvGrpSpPr/>
            <p:nvPr/>
          </p:nvGrpSpPr>
          <p:grpSpPr>
            <a:xfrm>
              <a:off x="4927179" y="4319856"/>
              <a:ext cx="2002389" cy="1306949"/>
              <a:chOff x="1305623" y="4714561"/>
              <a:chExt cx="2002389" cy="1306949"/>
            </a:xfrm>
          </p:grpSpPr>
          <p:sp>
            <p:nvSpPr>
              <p:cNvPr id="8758" name="Google Shape;8758;p134"/>
              <p:cNvSpPr/>
              <p:nvPr/>
            </p:nvSpPr>
            <p:spPr>
              <a:xfrm>
                <a:off x="2426569" y="4714561"/>
                <a:ext cx="288261" cy="1290044"/>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59" name="Google Shape;8759;p134"/>
              <p:cNvSpPr/>
              <p:nvPr/>
            </p:nvSpPr>
            <p:spPr>
              <a:xfrm>
                <a:off x="1398616" y="4722494"/>
                <a:ext cx="1045433" cy="127129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60" name="Google Shape;8760;p134"/>
              <p:cNvSpPr/>
              <p:nvPr/>
            </p:nvSpPr>
            <p:spPr>
              <a:xfrm>
                <a:off x="1341249" y="4752754"/>
                <a:ext cx="1067215" cy="1231976"/>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8761" name="Google Shape;8761;p134"/>
              <p:cNvCxnSpPr/>
              <p:nvPr/>
            </p:nvCxnSpPr>
            <p:spPr>
              <a:xfrm>
                <a:off x="1341249" y="5031313"/>
                <a:ext cx="1059231" cy="2888"/>
              </a:xfrm>
              <a:prstGeom prst="straightConnector1">
                <a:avLst/>
              </a:prstGeom>
              <a:noFill/>
              <a:ln w="19050" cap="flat" cmpd="sng">
                <a:solidFill>
                  <a:srgbClr val="000000"/>
                </a:solidFill>
                <a:prstDash val="solid"/>
                <a:round/>
                <a:headEnd type="none" w="med" len="med"/>
                <a:tailEnd type="none" w="med" len="med"/>
              </a:ln>
            </p:spPr>
          </p:cxnSp>
          <p:sp>
            <p:nvSpPr>
              <p:cNvPr id="8762" name="Google Shape;8762;p134"/>
              <p:cNvSpPr txBox="1"/>
              <p:nvPr/>
            </p:nvSpPr>
            <p:spPr>
              <a:xfrm>
                <a:off x="1305623" y="4747333"/>
                <a:ext cx="1104329" cy="127417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application</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0000A3"/>
                  </a:buClr>
                  <a:buSzPts val="1400"/>
                  <a:buFont typeface="Arial" panose="020B0604020202020204"/>
                  <a:buNone/>
                </a:pPr>
                <a:r>
                  <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rPr>
                  <a:t>TCP</a:t>
                </a:r>
                <a:endPar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network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link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physical</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p:txBody>
          </p:sp>
          <p:grpSp>
            <p:nvGrpSpPr>
              <p:cNvPr id="8763" name="Google Shape;8763;p134"/>
              <p:cNvGrpSpPr/>
              <p:nvPr/>
            </p:nvGrpSpPr>
            <p:grpSpPr>
              <a:xfrm flipH="1">
                <a:off x="2634682" y="5076164"/>
                <a:ext cx="673330" cy="701684"/>
                <a:chOff x="-44" y="1473"/>
                <a:chExt cx="981" cy="1105"/>
              </a:xfrm>
            </p:grpSpPr>
            <p:pic>
              <p:nvPicPr>
                <p:cNvPr id="8764" name="Google Shape;8764;p13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765" name="Google Shape;8765;p13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8766" name="Google Shape;8766;p134"/>
              <p:cNvCxnSpPr/>
              <p:nvPr/>
            </p:nvCxnSpPr>
            <p:spPr>
              <a:xfrm>
                <a:off x="1345720" y="52602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8767" name="Google Shape;8767;p134"/>
              <p:cNvCxnSpPr/>
              <p:nvPr/>
            </p:nvCxnSpPr>
            <p:spPr>
              <a:xfrm>
                <a:off x="1350191" y="54891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8768" name="Google Shape;8768;p134"/>
              <p:cNvCxnSpPr/>
              <p:nvPr/>
            </p:nvCxnSpPr>
            <p:spPr>
              <a:xfrm>
                <a:off x="1354662" y="5728213"/>
                <a:ext cx="1059231" cy="2888"/>
              </a:xfrm>
              <a:prstGeom prst="straightConnector1">
                <a:avLst/>
              </a:prstGeom>
              <a:noFill/>
              <a:ln w="19050" cap="flat" cmpd="sng">
                <a:solidFill>
                  <a:srgbClr val="000000"/>
                </a:solidFill>
                <a:prstDash val="solid"/>
                <a:round/>
                <a:headEnd type="none" w="med" len="med"/>
                <a:tailEnd type="none" w="med" len="med"/>
              </a:ln>
            </p:spPr>
          </p:cxnSp>
        </p:grpSp>
      </p:grpSp>
      <p:sp>
        <p:nvSpPr>
          <p:cNvPr id="8769" name="Google Shape;8769;p134"/>
          <p:cNvSpPr/>
          <p:nvPr/>
        </p:nvSpPr>
        <p:spPr>
          <a:xfrm>
            <a:off x="3329610" y="4423976"/>
            <a:ext cx="5073926" cy="1202035"/>
          </a:xfrm>
          <a:custGeom>
            <a:avLst/>
            <a:gdLst/>
            <a:ahLst/>
            <a:cxnLst/>
            <a:rect l="l" t="t" r="r" b="b"/>
            <a:pathLst>
              <a:path w="5156094" h="1443677" extrusionOk="0">
                <a:moveTo>
                  <a:pt x="0" y="0"/>
                </a:moveTo>
                <a:cubicBezTo>
                  <a:pt x="2320" y="388965"/>
                  <a:pt x="4641" y="777929"/>
                  <a:pt x="6961" y="1166894"/>
                </a:cubicBezTo>
                <a:lnTo>
                  <a:pt x="1387547" y="1150854"/>
                </a:lnTo>
                <a:lnTo>
                  <a:pt x="1832629" y="1440196"/>
                </a:lnTo>
                <a:lnTo>
                  <a:pt x="2063570" y="1443677"/>
                </a:lnTo>
                <a:lnTo>
                  <a:pt x="2809732" y="1093074"/>
                </a:lnTo>
                <a:lnTo>
                  <a:pt x="5156094" y="1198456"/>
                </a:lnTo>
                <a:lnTo>
                  <a:pt x="5126381" y="64084"/>
                </a:lnTo>
              </a:path>
            </a:pathLst>
          </a:custGeom>
          <a:noFill/>
          <a:ln w="222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770" name="Google Shape;8770;p134"/>
          <p:cNvSpPr txBox="1"/>
          <p:nvPr/>
        </p:nvSpPr>
        <p:spPr>
          <a:xfrm>
            <a:off x="4692557" y="6277338"/>
            <a:ext cx="318138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600"/>
              <a:buFont typeface="Calibri" panose="020F0502020204030204"/>
              <a:buNone/>
            </a:pPr>
            <a:r>
              <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rPr>
              <a:t>bottleneck link (almost always busy)</a:t>
            </a:r>
            <a:endParaRPr sz="18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cxnSp>
        <p:nvCxnSpPr>
          <p:cNvPr id="8771" name="Google Shape;8771;p134"/>
          <p:cNvCxnSpPr/>
          <p:nvPr/>
        </p:nvCxnSpPr>
        <p:spPr>
          <a:xfrm>
            <a:off x="5609507" y="5767851"/>
            <a:ext cx="0" cy="566274"/>
          </a:xfrm>
          <a:prstGeom prst="straightConnector1">
            <a:avLst/>
          </a:prstGeom>
          <a:noFill/>
          <a:ln w="19050" cap="flat" cmpd="sng">
            <a:solidFill>
              <a:srgbClr val="FF0000"/>
            </a:solidFill>
            <a:prstDash val="solid"/>
            <a:miter lim="800000"/>
            <a:headEnd type="none" w="sm" len="sm"/>
            <a:tailEnd type="none" w="sm" len="sm"/>
          </a:ln>
        </p:spPr>
      </p:cxnSp>
      <p:grpSp>
        <p:nvGrpSpPr>
          <p:cNvPr id="8772" name="Google Shape;8772;p134"/>
          <p:cNvGrpSpPr/>
          <p:nvPr/>
        </p:nvGrpSpPr>
        <p:grpSpPr>
          <a:xfrm>
            <a:off x="860107" y="5151058"/>
            <a:ext cx="4764459" cy="830997"/>
            <a:chOff x="703842" y="5262044"/>
            <a:chExt cx="4764459" cy="830997"/>
          </a:xfrm>
        </p:grpSpPr>
        <p:sp>
          <p:nvSpPr>
            <p:cNvPr id="8773" name="Google Shape;8773;p134"/>
            <p:cNvSpPr txBox="1"/>
            <p:nvPr/>
          </p:nvSpPr>
          <p:spPr>
            <a:xfrm>
              <a:off x="703842" y="5262044"/>
              <a:ext cx="2330267"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C00000"/>
                </a:buClr>
                <a:buSzPts val="1600"/>
                <a:buFont typeface="Calibri" panose="020F0502020204030204"/>
                <a:buNone/>
              </a:pPr>
              <a:r>
                <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rPr>
                <a:t>packet queue almost never empty, sometimes overflows packet (loss)</a:t>
              </a:r>
              <a:endParaRPr sz="18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grpSp>
          <p:nvGrpSpPr>
            <p:cNvPr id="8774" name="Google Shape;8774;p134"/>
            <p:cNvGrpSpPr/>
            <p:nvPr/>
          </p:nvGrpSpPr>
          <p:grpSpPr>
            <a:xfrm>
              <a:off x="4921820" y="5505951"/>
              <a:ext cx="546481" cy="385934"/>
              <a:chOff x="4621648" y="3046041"/>
              <a:chExt cx="1120964" cy="768758"/>
            </a:xfrm>
          </p:grpSpPr>
          <p:grpSp>
            <p:nvGrpSpPr>
              <p:cNvPr id="8775" name="Google Shape;8775;p134"/>
              <p:cNvGrpSpPr/>
              <p:nvPr/>
            </p:nvGrpSpPr>
            <p:grpSpPr>
              <a:xfrm>
                <a:off x="5247312" y="3046041"/>
                <a:ext cx="495300" cy="760413"/>
                <a:chOff x="333961" y="4406169"/>
                <a:chExt cx="1255305" cy="2136353"/>
              </a:xfrm>
            </p:grpSpPr>
            <p:sp>
              <p:nvSpPr>
                <p:cNvPr id="8776" name="Google Shape;8776;p134"/>
                <p:cNvSpPr/>
                <p:nvPr/>
              </p:nvSpPr>
              <p:spPr>
                <a:xfrm>
                  <a:off x="333961" y="4406169"/>
                  <a:ext cx="969641" cy="2136353"/>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77" name="Google Shape;8777;p134"/>
                <p:cNvSpPr/>
                <p:nvPr/>
              </p:nvSpPr>
              <p:spPr>
                <a:xfrm>
                  <a:off x="350055" y="4410631"/>
                  <a:ext cx="1239211" cy="771583"/>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78" name="Google Shape;8778;p134"/>
                <p:cNvSpPr/>
                <p:nvPr/>
              </p:nvSpPr>
              <p:spPr>
                <a:xfrm>
                  <a:off x="1289719" y="5166823"/>
                  <a:ext cx="289686" cy="1351386"/>
                </a:xfrm>
                <a:prstGeom prst="rect">
                  <a:avLst/>
                </a:pr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779" name="Google Shape;8779;p134"/>
              <p:cNvGrpSpPr/>
              <p:nvPr/>
            </p:nvGrpSpPr>
            <p:grpSpPr>
              <a:xfrm>
                <a:off x="5041006" y="3051076"/>
                <a:ext cx="495300" cy="760413"/>
                <a:chOff x="333961" y="4406169"/>
                <a:chExt cx="1255305" cy="2136353"/>
              </a:xfrm>
            </p:grpSpPr>
            <p:sp>
              <p:nvSpPr>
                <p:cNvPr id="8780" name="Google Shape;8780;p134"/>
                <p:cNvSpPr/>
                <p:nvPr/>
              </p:nvSpPr>
              <p:spPr>
                <a:xfrm>
                  <a:off x="333961" y="4406169"/>
                  <a:ext cx="969641" cy="2136353"/>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81" name="Google Shape;8781;p134"/>
                <p:cNvSpPr/>
                <p:nvPr/>
              </p:nvSpPr>
              <p:spPr>
                <a:xfrm>
                  <a:off x="350055" y="4410631"/>
                  <a:ext cx="1239211" cy="771583"/>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82" name="Google Shape;8782;p134"/>
                <p:cNvSpPr/>
                <p:nvPr/>
              </p:nvSpPr>
              <p:spPr>
                <a:xfrm>
                  <a:off x="1289719" y="5166823"/>
                  <a:ext cx="289686" cy="1351386"/>
                </a:xfrm>
                <a:prstGeom prst="rect">
                  <a:avLst/>
                </a:pr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783" name="Google Shape;8783;p134"/>
              <p:cNvGrpSpPr/>
              <p:nvPr/>
            </p:nvGrpSpPr>
            <p:grpSpPr>
              <a:xfrm>
                <a:off x="4816091" y="3050224"/>
                <a:ext cx="493712" cy="760412"/>
                <a:chOff x="335231" y="4406992"/>
                <a:chExt cx="1251280" cy="2136350"/>
              </a:xfrm>
            </p:grpSpPr>
            <p:sp>
              <p:nvSpPr>
                <p:cNvPr id="8784" name="Google Shape;8784;p134"/>
                <p:cNvSpPr/>
                <p:nvPr/>
              </p:nvSpPr>
              <p:spPr>
                <a:xfrm>
                  <a:off x="335231" y="4406992"/>
                  <a:ext cx="965619" cy="2136350"/>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85" name="Google Shape;8785;p134"/>
                <p:cNvSpPr/>
                <p:nvPr/>
              </p:nvSpPr>
              <p:spPr>
                <a:xfrm>
                  <a:off x="351325" y="4411451"/>
                  <a:ext cx="1235186" cy="771586"/>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86" name="Google Shape;8786;p134"/>
                <p:cNvSpPr/>
                <p:nvPr/>
              </p:nvSpPr>
              <p:spPr>
                <a:xfrm>
                  <a:off x="1296825" y="5178575"/>
                  <a:ext cx="289686" cy="1351389"/>
                </a:xfrm>
                <a:prstGeom prst="rect">
                  <a:avLst/>
                </a:pr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787" name="Google Shape;8787;p134"/>
              <p:cNvGrpSpPr/>
              <p:nvPr/>
            </p:nvGrpSpPr>
            <p:grpSpPr>
              <a:xfrm>
                <a:off x="4621648" y="3054387"/>
                <a:ext cx="493712" cy="760412"/>
                <a:chOff x="335231" y="4406992"/>
                <a:chExt cx="1251280" cy="2136350"/>
              </a:xfrm>
            </p:grpSpPr>
            <p:sp>
              <p:nvSpPr>
                <p:cNvPr id="8788" name="Google Shape;8788;p134"/>
                <p:cNvSpPr/>
                <p:nvPr/>
              </p:nvSpPr>
              <p:spPr>
                <a:xfrm>
                  <a:off x="335231" y="4406992"/>
                  <a:ext cx="965619" cy="2136350"/>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89" name="Google Shape;8789;p134"/>
                <p:cNvSpPr/>
                <p:nvPr/>
              </p:nvSpPr>
              <p:spPr>
                <a:xfrm>
                  <a:off x="351325" y="4411451"/>
                  <a:ext cx="1235186" cy="771586"/>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790" name="Google Shape;8790;p134"/>
                <p:cNvSpPr/>
                <p:nvPr/>
              </p:nvSpPr>
              <p:spPr>
                <a:xfrm>
                  <a:off x="1296825" y="5178575"/>
                  <a:ext cx="289686" cy="1351389"/>
                </a:xfrm>
                <a:prstGeom prst="rect">
                  <a:avLst/>
                </a:pr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cxnSp>
          <p:nvCxnSpPr>
            <p:cNvPr id="8791" name="Google Shape;8791;p134"/>
            <p:cNvCxnSpPr/>
            <p:nvPr/>
          </p:nvCxnSpPr>
          <p:spPr>
            <a:xfrm rot="10800000">
              <a:off x="2972773" y="5696183"/>
              <a:ext cx="1931633" cy="0"/>
            </a:xfrm>
            <a:prstGeom prst="straightConnector1">
              <a:avLst/>
            </a:prstGeom>
            <a:noFill/>
            <a:ln w="9525" cap="flat" cmpd="sng">
              <a:solidFill>
                <a:schemeClr val="dk1"/>
              </a:solidFill>
              <a:prstDash val="solid"/>
              <a:miter lim="800000"/>
              <a:headEnd type="none" w="sm" len="sm"/>
              <a:tailEnd type="none" w="sm" len="sm"/>
            </a:ln>
          </p:spPr>
        </p:cxnSp>
      </p:grpSp>
      <p:grpSp>
        <p:nvGrpSpPr>
          <p:cNvPr id="8792" name="Google Shape;8792;p134"/>
          <p:cNvGrpSpPr/>
          <p:nvPr/>
        </p:nvGrpSpPr>
        <p:grpSpPr>
          <a:xfrm>
            <a:off x="5397500" y="4063641"/>
            <a:ext cx="609600" cy="628987"/>
            <a:chOff x="5486400" y="4101741"/>
            <a:chExt cx="609600" cy="628987"/>
          </a:xfrm>
        </p:grpSpPr>
        <p:sp>
          <p:nvSpPr>
            <p:cNvPr id="8793" name="Google Shape;8793;p134"/>
            <p:cNvSpPr/>
            <p:nvPr/>
          </p:nvSpPr>
          <p:spPr>
            <a:xfrm flipH="1">
              <a:off x="5658360" y="4102100"/>
              <a:ext cx="176916" cy="454025"/>
            </a:xfrm>
            <a:custGeom>
              <a:avLst/>
              <a:gdLst/>
              <a:ahLst/>
              <a:cxnLst/>
              <a:rect l="l" t="t" r="r" b="b"/>
              <a:pathLst>
                <a:path w="12711" h="7743" extrusionOk="0">
                  <a:moveTo>
                    <a:pt x="12224" y="4661"/>
                  </a:moveTo>
                  <a:lnTo>
                    <a:pt x="498" y="0"/>
                  </a:lnTo>
                  <a:lnTo>
                    <a:pt x="0" y="7743"/>
                  </a:lnTo>
                  <a:lnTo>
                    <a:pt x="12711" y="6473"/>
                  </a:lnTo>
                  <a:lnTo>
                    <a:pt x="12224"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
                <a:buFont typeface="Calibri" panose="020F0502020204030204"/>
                <a:buNone/>
              </a:pPr>
              <a:endParaRPr sz="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794" name="Google Shape;8794;p134"/>
            <p:cNvGrpSpPr/>
            <p:nvPr/>
          </p:nvGrpSpPr>
          <p:grpSpPr>
            <a:xfrm flipH="1">
              <a:off x="5486400" y="4355542"/>
              <a:ext cx="350533" cy="375186"/>
              <a:chOff x="-44" y="1473"/>
              <a:chExt cx="981" cy="1105"/>
            </a:xfrm>
          </p:grpSpPr>
          <p:pic>
            <p:nvPicPr>
              <p:cNvPr id="8795" name="Google Shape;8795;p13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796" name="Google Shape;8796;p13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
                  <a:buFont typeface="Calibri" panose="020F0502020204030204"/>
                  <a:buNone/>
                </a:pPr>
                <a:endParaRPr sz="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797" name="Google Shape;8797;p134"/>
            <p:cNvGrpSpPr/>
            <p:nvPr/>
          </p:nvGrpSpPr>
          <p:grpSpPr>
            <a:xfrm>
              <a:off x="5831973" y="4101741"/>
              <a:ext cx="264027" cy="451210"/>
              <a:chOff x="5831973" y="4101740"/>
              <a:chExt cx="295777" cy="502587"/>
            </a:xfrm>
          </p:grpSpPr>
          <p:sp>
            <p:nvSpPr>
              <p:cNvPr id="8798" name="Google Shape;8798;p134"/>
              <p:cNvSpPr/>
              <p:nvPr/>
            </p:nvSpPr>
            <p:spPr>
              <a:xfrm>
                <a:off x="5831973" y="4101740"/>
                <a:ext cx="295777" cy="502587"/>
              </a:xfrm>
              <a:prstGeom prst="rect">
                <a:avLst/>
              </a:prstGeom>
              <a:solidFill>
                <a:srgbClr val="FFFFFF"/>
              </a:solidFill>
              <a:ln w="9525" cap="flat" cmpd="sng">
                <a:solidFill>
                  <a:srgbClr val="000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
                  <a:buFont typeface="Tahoma" panose="020B0604030504040204"/>
                  <a:buNone/>
                </a:pPr>
                <a:endParaRPr sz="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799" name="Google Shape;8799;p134"/>
              <p:cNvGrpSpPr/>
              <p:nvPr/>
            </p:nvGrpSpPr>
            <p:grpSpPr>
              <a:xfrm>
                <a:off x="5832475" y="4197350"/>
                <a:ext cx="295275" cy="307975"/>
                <a:chOff x="5832475" y="4197350"/>
                <a:chExt cx="295275" cy="307975"/>
              </a:xfrm>
            </p:grpSpPr>
            <p:cxnSp>
              <p:nvCxnSpPr>
                <p:cNvPr id="8800" name="Google Shape;8800;p134"/>
                <p:cNvCxnSpPr/>
                <p:nvPr/>
              </p:nvCxnSpPr>
              <p:spPr>
                <a:xfrm>
                  <a:off x="5835650" y="430530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01" name="Google Shape;8801;p134"/>
                <p:cNvCxnSpPr/>
                <p:nvPr/>
              </p:nvCxnSpPr>
              <p:spPr>
                <a:xfrm>
                  <a:off x="5835650" y="419735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02" name="Google Shape;8802;p134"/>
                <p:cNvCxnSpPr/>
                <p:nvPr/>
              </p:nvCxnSpPr>
              <p:spPr>
                <a:xfrm>
                  <a:off x="5832475" y="441325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03" name="Google Shape;8803;p134"/>
                <p:cNvCxnSpPr/>
                <p:nvPr/>
              </p:nvCxnSpPr>
              <p:spPr>
                <a:xfrm>
                  <a:off x="5832475" y="4505325"/>
                  <a:ext cx="292100" cy="0"/>
                </a:xfrm>
                <a:prstGeom prst="straightConnector1">
                  <a:avLst/>
                </a:prstGeom>
                <a:noFill/>
                <a:ln w="9525" cap="flat" cmpd="sng">
                  <a:solidFill>
                    <a:schemeClr val="dk1"/>
                  </a:solidFill>
                  <a:prstDash val="solid"/>
                  <a:miter lim="800000"/>
                  <a:headEnd type="none" w="sm" len="sm"/>
                  <a:tailEnd type="none" w="sm" len="sm"/>
                </a:ln>
              </p:spPr>
            </p:cxnSp>
          </p:grpSp>
        </p:grpSp>
      </p:grpSp>
      <p:grpSp>
        <p:nvGrpSpPr>
          <p:cNvPr id="8804" name="Google Shape;8804;p134"/>
          <p:cNvGrpSpPr/>
          <p:nvPr/>
        </p:nvGrpSpPr>
        <p:grpSpPr>
          <a:xfrm>
            <a:off x="3630569" y="5751891"/>
            <a:ext cx="719335" cy="546078"/>
            <a:chOff x="6454273" y="3133725"/>
            <a:chExt cx="719335" cy="546078"/>
          </a:xfrm>
        </p:grpSpPr>
        <p:sp>
          <p:nvSpPr>
            <p:cNvPr id="8805" name="Google Shape;8805;p134"/>
            <p:cNvSpPr/>
            <p:nvPr/>
          </p:nvSpPr>
          <p:spPr>
            <a:xfrm>
              <a:off x="6709285" y="3133725"/>
              <a:ext cx="176916" cy="454025"/>
            </a:xfrm>
            <a:custGeom>
              <a:avLst/>
              <a:gdLst/>
              <a:ahLst/>
              <a:cxnLst/>
              <a:rect l="l" t="t" r="r" b="b"/>
              <a:pathLst>
                <a:path w="12711" h="7743" extrusionOk="0">
                  <a:moveTo>
                    <a:pt x="12224" y="4661"/>
                  </a:moveTo>
                  <a:lnTo>
                    <a:pt x="498" y="0"/>
                  </a:lnTo>
                  <a:lnTo>
                    <a:pt x="0" y="7743"/>
                  </a:lnTo>
                  <a:lnTo>
                    <a:pt x="12711" y="6473"/>
                  </a:lnTo>
                  <a:lnTo>
                    <a:pt x="12224"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
                <a:buFont typeface="Calibri" panose="020F0502020204030204"/>
                <a:buNone/>
              </a:pPr>
              <a:endParaRPr sz="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806" name="Google Shape;8806;p134"/>
            <p:cNvGrpSpPr/>
            <p:nvPr/>
          </p:nvGrpSpPr>
          <p:grpSpPr>
            <a:xfrm flipH="1">
              <a:off x="6823075" y="3304617"/>
              <a:ext cx="350533" cy="375186"/>
              <a:chOff x="-44" y="1473"/>
              <a:chExt cx="981" cy="1105"/>
            </a:xfrm>
          </p:grpSpPr>
          <p:pic>
            <p:nvPicPr>
              <p:cNvPr id="8807" name="Google Shape;8807;p13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808" name="Google Shape;8808;p13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
                  <a:buFont typeface="Calibri" panose="020F0502020204030204"/>
                  <a:buNone/>
                </a:pPr>
                <a:endParaRPr sz="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809" name="Google Shape;8809;p134"/>
            <p:cNvGrpSpPr/>
            <p:nvPr/>
          </p:nvGrpSpPr>
          <p:grpSpPr>
            <a:xfrm>
              <a:off x="6454273" y="3142891"/>
              <a:ext cx="264027" cy="451210"/>
              <a:chOff x="5831973" y="4101740"/>
              <a:chExt cx="295777" cy="502587"/>
            </a:xfrm>
          </p:grpSpPr>
          <p:sp>
            <p:nvSpPr>
              <p:cNvPr id="8810" name="Google Shape;8810;p134"/>
              <p:cNvSpPr/>
              <p:nvPr/>
            </p:nvSpPr>
            <p:spPr>
              <a:xfrm>
                <a:off x="5831973" y="4101740"/>
                <a:ext cx="295777" cy="502587"/>
              </a:xfrm>
              <a:prstGeom prst="rect">
                <a:avLst/>
              </a:prstGeom>
              <a:solidFill>
                <a:srgbClr val="FFFFFF"/>
              </a:solidFill>
              <a:ln w="9525" cap="flat" cmpd="sng">
                <a:solidFill>
                  <a:srgbClr val="000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
                  <a:buFont typeface="Tahoma" panose="020B0604030504040204"/>
                  <a:buNone/>
                </a:pPr>
                <a:endParaRPr sz="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811" name="Google Shape;8811;p134"/>
              <p:cNvGrpSpPr/>
              <p:nvPr/>
            </p:nvGrpSpPr>
            <p:grpSpPr>
              <a:xfrm>
                <a:off x="5832475" y="4197350"/>
                <a:ext cx="295275" cy="307975"/>
                <a:chOff x="5832475" y="4197350"/>
                <a:chExt cx="295275" cy="307975"/>
              </a:xfrm>
            </p:grpSpPr>
            <p:cxnSp>
              <p:nvCxnSpPr>
                <p:cNvPr id="8812" name="Google Shape;8812;p134"/>
                <p:cNvCxnSpPr/>
                <p:nvPr/>
              </p:nvCxnSpPr>
              <p:spPr>
                <a:xfrm>
                  <a:off x="5835650" y="430530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13" name="Google Shape;8813;p134"/>
                <p:cNvCxnSpPr/>
                <p:nvPr/>
              </p:nvCxnSpPr>
              <p:spPr>
                <a:xfrm>
                  <a:off x="5835650" y="419735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14" name="Google Shape;8814;p134"/>
                <p:cNvCxnSpPr/>
                <p:nvPr/>
              </p:nvCxnSpPr>
              <p:spPr>
                <a:xfrm>
                  <a:off x="5832475" y="4413250"/>
                  <a:ext cx="292100" cy="0"/>
                </a:xfrm>
                <a:prstGeom prst="straightConnector1">
                  <a:avLst/>
                </a:prstGeom>
                <a:noFill/>
                <a:ln w="9525" cap="flat" cmpd="sng">
                  <a:solidFill>
                    <a:schemeClr val="dk1"/>
                  </a:solidFill>
                  <a:prstDash val="solid"/>
                  <a:miter lim="800000"/>
                  <a:headEnd type="none" w="sm" len="sm"/>
                  <a:tailEnd type="none" w="sm" len="sm"/>
                </a:ln>
              </p:spPr>
            </p:cxnSp>
            <p:cxnSp>
              <p:nvCxnSpPr>
                <p:cNvPr id="8815" name="Google Shape;8815;p134"/>
                <p:cNvCxnSpPr/>
                <p:nvPr/>
              </p:nvCxnSpPr>
              <p:spPr>
                <a:xfrm>
                  <a:off x="5832475" y="4505325"/>
                  <a:ext cx="292100" cy="0"/>
                </a:xfrm>
                <a:prstGeom prst="straightConnector1">
                  <a:avLst/>
                </a:prstGeom>
                <a:noFill/>
                <a:ln w="9525" cap="flat" cmpd="sng">
                  <a:solidFill>
                    <a:schemeClr val="dk1"/>
                  </a:solidFill>
                  <a:prstDash val="solid"/>
                  <a:miter lim="800000"/>
                  <a:headEnd type="none" w="sm" len="sm"/>
                  <a:tailEnd type="none" w="sm" len="sm"/>
                </a:ln>
              </p:spPr>
            </p:cxnSp>
          </p:grpSp>
        </p:grpSp>
      </p:grpSp>
      <p:sp>
        <p:nvSpPr>
          <p:cNvPr id="8816" name="Google Shape;8816;p134"/>
          <p:cNvSpPr/>
          <p:nvPr/>
        </p:nvSpPr>
        <p:spPr>
          <a:xfrm>
            <a:off x="4223838" y="4617911"/>
            <a:ext cx="1958882" cy="1476814"/>
          </a:xfrm>
          <a:custGeom>
            <a:avLst/>
            <a:gdLst/>
            <a:ahLst/>
            <a:cxnLst/>
            <a:rect l="l" t="t" r="r" b="b"/>
            <a:pathLst>
              <a:path w="1958882" h="1476814" extrusionOk="0">
                <a:moveTo>
                  <a:pt x="0" y="1476814"/>
                </a:moveTo>
                <a:cubicBezTo>
                  <a:pt x="192094" y="1377658"/>
                  <a:pt x="706525" y="1132479"/>
                  <a:pt x="887619" y="1048308"/>
                </a:cubicBezTo>
                <a:lnTo>
                  <a:pt x="1235779" y="1055960"/>
                </a:lnTo>
                <a:lnTo>
                  <a:pt x="1947405" y="780492"/>
                </a:lnTo>
                <a:lnTo>
                  <a:pt x="1958882" y="623629"/>
                </a:lnTo>
                <a:lnTo>
                  <a:pt x="1285517" y="218079"/>
                </a:lnTo>
                <a:lnTo>
                  <a:pt x="1327602" y="0"/>
                </a:lnTo>
              </a:path>
            </a:pathLst>
          </a:cu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17" name="Google Shape;8817;p134"/>
          <p:cNvSpPr/>
          <p:nvPr/>
        </p:nvSpPr>
        <p:spPr>
          <a:xfrm>
            <a:off x="5543550" y="5391150"/>
            <a:ext cx="133350" cy="371475"/>
          </a:xfrm>
          <a:prstGeom prst="ellipse">
            <a:avLst/>
          </a:prstGeom>
          <a:no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18" name="Google Shape;8818;p13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72"/>
                                        </p:tgtEl>
                                        <p:attrNameLst>
                                          <p:attrName>style.visibility</p:attrName>
                                        </p:attrNameLst>
                                      </p:cBhvr>
                                      <p:to>
                                        <p:strVal val="visible"/>
                                      </p:to>
                                    </p:set>
                                    <p:animEffect transition="in" filter="fade">
                                      <p:cBhvr>
                                        <p:cTn id="7" dur="500"/>
                                        <p:tgtEl>
                                          <p:spTgt spid="8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1528" name="Google Shape;1528;p18"/>
          <p:cNvGrpSpPr/>
          <p:nvPr/>
        </p:nvGrpSpPr>
        <p:grpSpPr>
          <a:xfrm>
            <a:off x="141514" y="827314"/>
            <a:ext cx="11908971" cy="4739615"/>
            <a:chOff x="2511281" y="3262667"/>
            <a:chExt cx="7770812" cy="3121540"/>
          </a:xfrm>
        </p:grpSpPr>
        <p:sp>
          <p:nvSpPr>
            <p:cNvPr id="1529" name="Google Shape;1529;p18"/>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30" name="Google Shape;1530;p18"/>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31" name="Google Shape;1531;p18"/>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532" name="Google Shape;1532;p18"/>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533" name="Google Shape;1533;p18"/>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534" name="Google Shape;1534;p18"/>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535" name="Google Shape;1535;p18"/>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36" name="Google Shape;1536;p18"/>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37" name="Google Shape;1537;p18"/>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538" name="Google Shape;1538;p18"/>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539" name="Google Shape;1539;p18"/>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540" name="Google Shape;1540;p18"/>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41" name="Google Shape;1541;p18"/>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542" name="Google Shape;1542;p18"/>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543" name="Google Shape;1543;p18"/>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544" name="Google Shape;1544;p18"/>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545" name="Google Shape;1545;p18"/>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546" name="Google Shape;1546;p18"/>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547" name="Google Shape;1547;p18"/>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48" name="Google Shape;1548;p18"/>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49" name="Google Shape;1549;p18"/>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50" name="Google Shape;1550;p18"/>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51" name="Google Shape;1551;p18"/>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52" name="Google Shape;1552;p18"/>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53" name="Google Shape;1553;p18"/>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54" name="Google Shape;1554;p18"/>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555" name="Google Shape;1555;p18"/>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556" name="Google Shape;1556;p18"/>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557" name="Google Shape;1557;p18"/>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558" name="Google Shape;1558;p18"/>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559" name="Google Shape;1559;p18"/>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560" name="Google Shape;1560;p18"/>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61" name="Google Shape;1561;p18"/>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62" name="Google Shape;1562;p18"/>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63" name="Google Shape;1563;p18"/>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564" name="Google Shape;1564;p18"/>
            <p:cNvGrpSpPr/>
            <p:nvPr/>
          </p:nvGrpSpPr>
          <p:grpSpPr>
            <a:xfrm>
              <a:off x="2511281" y="5555532"/>
              <a:ext cx="800100" cy="828675"/>
              <a:chOff x="-44" y="1473"/>
              <a:chExt cx="981" cy="1105"/>
            </a:xfrm>
          </p:grpSpPr>
          <p:pic>
            <p:nvPicPr>
              <p:cNvPr id="1565" name="Google Shape;1565;p1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566" name="Google Shape;1566;p1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567" name="Google Shape;1567;p18"/>
            <p:cNvGrpSpPr/>
            <p:nvPr/>
          </p:nvGrpSpPr>
          <p:grpSpPr>
            <a:xfrm flipH="1">
              <a:off x="9493106" y="5469807"/>
              <a:ext cx="788987" cy="782637"/>
              <a:chOff x="-44" y="1473"/>
              <a:chExt cx="981" cy="1105"/>
            </a:xfrm>
          </p:grpSpPr>
          <p:pic>
            <p:nvPicPr>
              <p:cNvPr id="1568" name="Google Shape;1568;p1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569" name="Google Shape;1569;p1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570" name="Google Shape;1570;p18"/>
            <p:cNvGrpSpPr/>
            <p:nvPr/>
          </p:nvGrpSpPr>
          <p:grpSpPr>
            <a:xfrm>
              <a:off x="5083031" y="5055469"/>
              <a:ext cx="358775" cy="704850"/>
              <a:chOff x="4140" y="429"/>
              <a:chExt cx="1425" cy="2396"/>
            </a:xfrm>
          </p:grpSpPr>
          <p:sp>
            <p:nvSpPr>
              <p:cNvPr id="1571" name="Google Shape;1571;p1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72" name="Google Shape;1572;p18"/>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73" name="Google Shape;1573;p1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74" name="Google Shape;1574;p1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75" name="Google Shape;1575;p18"/>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576" name="Google Shape;1576;p18"/>
              <p:cNvGrpSpPr/>
              <p:nvPr/>
            </p:nvGrpSpPr>
            <p:grpSpPr>
              <a:xfrm>
                <a:off x="4751" y="667"/>
                <a:ext cx="580" cy="146"/>
                <a:chOff x="617" y="2567"/>
                <a:chExt cx="724" cy="140"/>
              </a:xfrm>
            </p:grpSpPr>
            <p:sp>
              <p:nvSpPr>
                <p:cNvPr id="1577" name="Google Shape;1577;p18"/>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78" name="Google Shape;1578;p18"/>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579" name="Google Shape;1579;p18"/>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580" name="Google Shape;1580;p18"/>
              <p:cNvGrpSpPr/>
              <p:nvPr/>
            </p:nvGrpSpPr>
            <p:grpSpPr>
              <a:xfrm>
                <a:off x="4745" y="996"/>
                <a:ext cx="580" cy="156"/>
                <a:chOff x="612" y="2570"/>
                <a:chExt cx="724" cy="162"/>
              </a:xfrm>
            </p:grpSpPr>
            <p:sp>
              <p:nvSpPr>
                <p:cNvPr id="1581" name="Google Shape;1581;p18"/>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82" name="Google Shape;1582;p18"/>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583" name="Google Shape;1583;p18"/>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84" name="Google Shape;1584;p18"/>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585" name="Google Shape;1585;p18"/>
              <p:cNvGrpSpPr/>
              <p:nvPr/>
            </p:nvGrpSpPr>
            <p:grpSpPr>
              <a:xfrm>
                <a:off x="4733" y="1627"/>
                <a:ext cx="586" cy="151"/>
                <a:chOff x="611" y="2568"/>
                <a:chExt cx="730" cy="139"/>
              </a:xfrm>
            </p:grpSpPr>
            <p:sp>
              <p:nvSpPr>
                <p:cNvPr id="1586" name="Google Shape;1586;p18"/>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87" name="Google Shape;1587;p18"/>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588" name="Google Shape;1588;p1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589" name="Google Shape;1589;p18"/>
              <p:cNvGrpSpPr/>
              <p:nvPr/>
            </p:nvGrpSpPr>
            <p:grpSpPr>
              <a:xfrm>
                <a:off x="4739" y="1325"/>
                <a:ext cx="580" cy="140"/>
                <a:chOff x="614" y="2566"/>
                <a:chExt cx="723" cy="140"/>
              </a:xfrm>
            </p:grpSpPr>
            <p:sp>
              <p:nvSpPr>
                <p:cNvPr id="1590" name="Google Shape;1590;p18"/>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91" name="Google Shape;1591;p18"/>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592" name="Google Shape;1592;p18"/>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93" name="Google Shape;1593;p1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94" name="Google Shape;1594;p1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95" name="Google Shape;1595;p18"/>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96" name="Google Shape;1596;p1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97" name="Google Shape;1597;p18"/>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98" name="Google Shape;1598;p18"/>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599" name="Google Shape;1599;p18"/>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00" name="Google Shape;1600;p18"/>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1601" name="Google Shape;1601;p18"/>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02" name="Google Shape;1602;p18"/>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pic>
          <p:nvPicPr>
            <p:cNvPr id="1603" name="Google Shape;1603;p18" descr="Image result for firefox logo"/>
            <p:cNvPicPr preferRelativeResize="0"/>
            <p:nvPr/>
          </p:nvPicPr>
          <p:blipFill rotWithShape="1">
            <a:blip r:embed="rId2"/>
            <a:srcRect/>
            <a:stretch>
              <a:fillRect/>
            </a:stretch>
          </p:blipFill>
          <p:spPr>
            <a:xfrm>
              <a:off x="4326336" y="4363319"/>
              <a:ext cx="387318" cy="362674"/>
            </a:xfrm>
            <a:prstGeom prst="rect">
              <a:avLst/>
            </a:prstGeom>
            <a:noFill/>
            <a:ln>
              <a:noFill/>
            </a:ln>
          </p:spPr>
        </p:pic>
        <p:sp>
          <p:nvSpPr>
            <p:cNvPr id="1604" name="Google Shape;1604;p18"/>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server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605" name="Google Shape;1605;p18" descr="Image result for apache web server logo"/>
            <p:cNvPicPr preferRelativeResize="0"/>
            <p:nvPr/>
          </p:nvPicPr>
          <p:blipFill rotWithShape="1">
            <a:blip r:embed="rId3"/>
            <a:srcRect/>
            <a:stretch>
              <a:fillRect/>
            </a:stretch>
          </p:blipFill>
          <p:spPr>
            <a:xfrm>
              <a:off x="5649399" y="3712220"/>
              <a:ext cx="1425575" cy="629170"/>
            </a:xfrm>
            <a:prstGeom prst="rect">
              <a:avLst/>
            </a:prstGeom>
            <a:noFill/>
            <a:ln>
              <a:noFill/>
            </a:ln>
          </p:spPr>
        </p:pic>
        <p:pic>
          <p:nvPicPr>
            <p:cNvPr id="1606" name="Google Shape;1606;p18" descr="Image result for firefox logo"/>
            <p:cNvPicPr preferRelativeResize="0"/>
            <p:nvPr/>
          </p:nvPicPr>
          <p:blipFill rotWithShape="1">
            <a:blip r:embed="rId2"/>
            <a:srcRect/>
            <a:stretch>
              <a:fillRect/>
            </a:stretch>
          </p:blipFill>
          <p:spPr>
            <a:xfrm>
              <a:off x="8557699" y="4326644"/>
              <a:ext cx="387318" cy="362674"/>
            </a:xfrm>
            <a:prstGeom prst="rect">
              <a:avLst/>
            </a:prstGeom>
            <a:noFill/>
            <a:ln>
              <a:noFill/>
            </a:ln>
          </p:spPr>
        </p:pic>
        <p:pic>
          <p:nvPicPr>
            <p:cNvPr id="1607" name="Google Shape;1607;p18" descr="Image result for skype logo"/>
            <p:cNvPicPr preferRelativeResize="0"/>
            <p:nvPr/>
          </p:nvPicPr>
          <p:blipFill rotWithShape="1">
            <a:blip r:embed="rId4"/>
            <a:srcRect/>
            <a:stretch>
              <a:fillRect/>
            </a:stretch>
          </p:blipFill>
          <p:spPr>
            <a:xfrm>
              <a:off x="3374515" y="4091654"/>
              <a:ext cx="387318" cy="392958"/>
            </a:xfrm>
            <a:prstGeom prst="rect">
              <a:avLst/>
            </a:prstGeom>
            <a:noFill/>
            <a:ln>
              <a:noFill/>
            </a:ln>
          </p:spPr>
        </p:pic>
        <p:sp>
          <p:nvSpPr>
            <p:cNvPr id="1608" name="Google Shape;1608;p18"/>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609" name="Google Shape;1609;p18" descr="Image result for netflix logo png"/>
            <p:cNvPicPr preferRelativeResize="0"/>
            <p:nvPr/>
          </p:nvPicPr>
          <p:blipFill rotWithShape="1">
            <a:blip r:embed="rId5"/>
            <a:srcRect/>
            <a:stretch>
              <a:fillRect/>
            </a:stretch>
          </p:blipFill>
          <p:spPr>
            <a:xfrm>
              <a:off x="3632599" y="4424842"/>
              <a:ext cx="691469" cy="388951"/>
            </a:xfrm>
            <a:prstGeom prst="rect">
              <a:avLst/>
            </a:prstGeom>
            <a:noFill/>
            <a:ln>
              <a:noFill/>
            </a:ln>
          </p:spPr>
        </p:pic>
      </p:grpSp>
      <p:sp>
        <p:nvSpPr>
          <p:cNvPr id="1610" name="Google Shape;1610;p18"/>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11" name="Google Shape;1611;p18"/>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612" name="Google Shape;1612;p18"/>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613" name="Google Shape;1613;p18"/>
          <p:cNvGrpSpPr/>
          <p:nvPr/>
        </p:nvGrpSpPr>
        <p:grpSpPr>
          <a:xfrm>
            <a:off x="5525255" y="2683797"/>
            <a:ext cx="1407618" cy="386166"/>
            <a:chOff x="8593764" y="690692"/>
            <a:chExt cx="1407618" cy="386166"/>
          </a:xfrm>
        </p:grpSpPr>
        <p:sp>
          <p:nvSpPr>
            <p:cNvPr id="1614" name="Google Shape;1614;p18"/>
            <p:cNvSpPr/>
            <p:nvPr/>
          </p:nvSpPr>
          <p:spPr>
            <a:xfrm>
              <a:off x="8597936" y="756182"/>
              <a:ext cx="1403446"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15" name="Google Shape;1615;p18"/>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16" name="Google Shape;1616;p18"/>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17" name="Google Shape;1617;p18"/>
          <p:cNvGrpSpPr/>
          <p:nvPr/>
        </p:nvGrpSpPr>
        <p:grpSpPr>
          <a:xfrm>
            <a:off x="5272320" y="3145339"/>
            <a:ext cx="1651423" cy="389371"/>
            <a:chOff x="8349959" y="687487"/>
            <a:chExt cx="1651423" cy="389371"/>
          </a:xfrm>
        </p:grpSpPr>
        <p:sp>
          <p:nvSpPr>
            <p:cNvPr id="1618" name="Google Shape;1618;p18"/>
            <p:cNvSpPr/>
            <p:nvPr/>
          </p:nvSpPr>
          <p:spPr>
            <a:xfrm>
              <a:off x="8369532" y="756182"/>
              <a:ext cx="1631850"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19" name="Google Shape;1619;p18"/>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20" name="Google Shape;1620;p18"/>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21" name="Google Shape;1621;p18"/>
            <p:cNvSpPr txBox="1"/>
            <p:nvPr/>
          </p:nvSpPr>
          <p:spPr>
            <a:xfrm>
              <a:off x="8349959" y="687487"/>
              <a:ext cx="4090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n</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622" name="Google Shape;1622;p18"/>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23" name="Google Shape;1623;p18"/>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1624" name="Google Shape;1624;p18"/>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625" name="Google Shape;1625;p18"/>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626" name="Google Shape;1626;p18"/>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27" name="Google Shape;1627;p18"/>
          <p:cNvSpPr/>
          <p:nvPr/>
        </p:nvSpPr>
        <p:spPr>
          <a:xfrm>
            <a:off x="5474955" y="2744519"/>
            <a:ext cx="1478052" cy="284266"/>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28" name="Google Shape;1628;p1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823"/>
        <p:cNvGrpSpPr/>
        <p:nvPr/>
      </p:nvGrpSpPr>
      <p:grpSpPr>
        <a:xfrm>
          <a:off x="0" y="0"/>
          <a:ext cx="0" cy="0"/>
          <a:chOff x="0" y="0"/>
          <a:chExt cx="0" cy="0"/>
        </a:xfrm>
      </p:grpSpPr>
      <p:grpSp>
        <p:nvGrpSpPr>
          <p:cNvPr id="8824" name="Google Shape;8824;p135"/>
          <p:cNvGrpSpPr/>
          <p:nvPr/>
        </p:nvGrpSpPr>
        <p:grpSpPr>
          <a:xfrm>
            <a:off x="4094463" y="4691367"/>
            <a:ext cx="2885057" cy="1481137"/>
            <a:chOff x="4094463" y="4691367"/>
            <a:chExt cx="2885057" cy="1481137"/>
          </a:xfrm>
        </p:grpSpPr>
        <p:sp>
          <p:nvSpPr>
            <p:cNvPr id="8825" name="Google Shape;8825;p135"/>
            <p:cNvSpPr/>
            <p:nvPr/>
          </p:nvSpPr>
          <p:spPr>
            <a:xfrm>
              <a:off x="4129957" y="4691367"/>
              <a:ext cx="2849563" cy="1481137"/>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826" name="Google Shape;8826;p135"/>
            <p:cNvGrpSpPr/>
            <p:nvPr/>
          </p:nvGrpSpPr>
          <p:grpSpPr>
            <a:xfrm>
              <a:off x="5035264" y="5554092"/>
              <a:ext cx="496248" cy="260542"/>
              <a:chOff x="7141236" y="6068702"/>
              <a:chExt cx="496248" cy="260542"/>
            </a:xfrm>
          </p:grpSpPr>
          <p:sp>
            <p:nvSpPr>
              <p:cNvPr id="8827" name="Google Shape;8827;p135"/>
              <p:cNvSpPr/>
              <p:nvPr/>
            </p:nvSpPr>
            <p:spPr>
              <a:xfrm>
                <a:off x="7141236" y="6158887"/>
                <a:ext cx="496248" cy="170357"/>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lt1"/>
                  </a:gs>
                  <a:gs pos="51000">
                    <a:srgbClr val="ED356A"/>
                  </a:gs>
                  <a:gs pos="100000">
                    <a:srgbClr val="E40000"/>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28" name="Google Shape;8828;p135"/>
              <p:cNvSpPr/>
              <p:nvPr/>
            </p:nvSpPr>
            <p:spPr>
              <a:xfrm>
                <a:off x="7141522" y="6068702"/>
                <a:ext cx="495647" cy="168664"/>
              </a:xfrm>
              <a:prstGeom prst="ellipse">
                <a:avLst/>
              </a:prstGeom>
              <a:solidFill>
                <a:srgbClr val="FA376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829" name="Google Shape;8829;p135"/>
              <p:cNvGrpSpPr/>
              <p:nvPr/>
            </p:nvGrpSpPr>
            <p:grpSpPr>
              <a:xfrm>
                <a:off x="7214834" y="6090139"/>
                <a:ext cx="348960" cy="123931"/>
                <a:chOff x="7786941" y="2884917"/>
                <a:chExt cx="897649" cy="353919"/>
              </a:xfrm>
            </p:grpSpPr>
            <p:sp>
              <p:nvSpPr>
                <p:cNvPr id="8830" name="Google Shape;8830;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31" name="Google Shape;8831;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32" name="Google Shape;8832;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33" name="Google Shape;8833;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834" name="Google Shape;8834;p135"/>
            <p:cNvGrpSpPr/>
            <p:nvPr/>
          </p:nvGrpSpPr>
          <p:grpSpPr>
            <a:xfrm>
              <a:off x="6131364" y="5156690"/>
              <a:ext cx="496248" cy="260542"/>
              <a:chOff x="7493876" y="2774731"/>
              <a:chExt cx="1481958" cy="894622"/>
            </a:xfrm>
          </p:grpSpPr>
          <p:sp>
            <p:nvSpPr>
              <p:cNvPr id="8835" name="Google Shape;8835;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36" name="Google Shape;8836;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837" name="Google Shape;8837;p135"/>
              <p:cNvGrpSpPr/>
              <p:nvPr/>
            </p:nvGrpSpPr>
            <p:grpSpPr>
              <a:xfrm>
                <a:off x="7713663" y="2848339"/>
                <a:ext cx="1042107" cy="425543"/>
                <a:chOff x="7786941" y="2884917"/>
                <a:chExt cx="897649" cy="353919"/>
              </a:xfrm>
            </p:grpSpPr>
            <p:sp>
              <p:nvSpPr>
                <p:cNvPr id="8838" name="Google Shape;8838;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39" name="Google Shape;8839;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40" name="Google Shape;8840;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41" name="Google Shape;8841;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842" name="Google Shape;8842;p135"/>
            <p:cNvGrpSpPr/>
            <p:nvPr/>
          </p:nvGrpSpPr>
          <p:grpSpPr>
            <a:xfrm>
              <a:off x="5122533" y="4861037"/>
              <a:ext cx="496248" cy="260542"/>
              <a:chOff x="7493876" y="2774731"/>
              <a:chExt cx="1481958" cy="894622"/>
            </a:xfrm>
          </p:grpSpPr>
          <p:sp>
            <p:nvSpPr>
              <p:cNvPr id="8843" name="Google Shape;8843;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44" name="Google Shape;8844;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845" name="Google Shape;8845;p135"/>
              <p:cNvGrpSpPr/>
              <p:nvPr/>
            </p:nvGrpSpPr>
            <p:grpSpPr>
              <a:xfrm>
                <a:off x="7713663" y="2848339"/>
                <a:ext cx="1042107" cy="425543"/>
                <a:chOff x="7786941" y="2884917"/>
                <a:chExt cx="897649" cy="353919"/>
              </a:xfrm>
            </p:grpSpPr>
            <p:sp>
              <p:nvSpPr>
                <p:cNvPr id="8846" name="Google Shape;8846;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47" name="Google Shape;8847;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48" name="Google Shape;8848;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49" name="Google Shape;8849;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850" name="Google Shape;8850;p135"/>
            <p:cNvGrpSpPr/>
            <p:nvPr/>
          </p:nvGrpSpPr>
          <p:grpSpPr>
            <a:xfrm>
              <a:off x="4450588" y="5823254"/>
              <a:ext cx="496248" cy="260542"/>
              <a:chOff x="7493876" y="2774731"/>
              <a:chExt cx="1481958" cy="894622"/>
            </a:xfrm>
          </p:grpSpPr>
          <p:sp>
            <p:nvSpPr>
              <p:cNvPr id="8851" name="Google Shape;8851;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52" name="Google Shape;8852;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853" name="Google Shape;8853;p135"/>
              <p:cNvGrpSpPr/>
              <p:nvPr/>
            </p:nvGrpSpPr>
            <p:grpSpPr>
              <a:xfrm>
                <a:off x="7713663" y="2848339"/>
                <a:ext cx="1042107" cy="425543"/>
                <a:chOff x="7786941" y="2884917"/>
                <a:chExt cx="897649" cy="353919"/>
              </a:xfrm>
            </p:grpSpPr>
            <p:sp>
              <p:nvSpPr>
                <p:cNvPr id="8854" name="Google Shape;8854;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55" name="Google Shape;8855;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56" name="Google Shape;8856;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57" name="Google Shape;8857;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858" name="Google Shape;8858;p135"/>
            <p:cNvGrpSpPr/>
            <p:nvPr/>
          </p:nvGrpSpPr>
          <p:grpSpPr>
            <a:xfrm>
              <a:off x="4094463" y="5164346"/>
              <a:ext cx="496248" cy="260542"/>
              <a:chOff x="7493876" y="2774731"/>
              <a:chExt cx="1481958" cy="894622"/>
            </a:xfrm>
          </p:grpSpPr>
          <p:sp>
            <p:nvSpPr>
              <p:cNvPr id="8859" name="Google Shape;8859;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60" name="Google Shape;8860;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861" name="Google Shape;8861;p135"/>
              <p:cNvGrpSpPr/>
              <p:nvPr/>
            </p:nvGrpSpPr>
            <p:grpSpPr>
              <a:xfrm>
                <a:off x="7713663" y="2848339"/>
                <a:ext cx="1042107" cy="425543"/>
                <a:chOff x="7786941" y="2884917"/>
                <a:chExt cx="897649" cy="353919"/>
              </a:xfrm>
            </p:grpSpPr>
            <p:sp>
              <p:nvSpPr>
                <p:cNvPr id="8862" name="Google Shape;8862;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63" name="Google Shape;8863;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64" name="Google Shape;8864;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65" name="Google Shape;8865;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8866" name="Google Shape;8866;p135"/>
            <p:cNvSpPr/>
            <p:nvPr/>
          </p:nvSpPr>
          <p:spPr>
            <a:xfrm>
              <a:off x="4581324" y="4994579"/>
              <a:ext cx="542925" cy="295275"/>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867" name="Google Shape;8867;p135"/>
            <p:cNvSpPr/>
            <p:nvPr/>
          </p:nvSpPr>
          <p:spPr>
            <a:xfrm>
              <a:off x="5622724" y="4988229"/>
              <a:ext cx="506413" cy="307975"/>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868" name="Google Shape;8868;p135"/>
            <p:cNvSpPr/>
            <p:nvPr/>
          </p:nvSpPr>
          <p:spPr>
            <a:xfrm>
              <a:off x="4557512" y="5380342"/>
              <a:ext cx="481012" cy="238125"/>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869" name="Google Shape;8869;p135"/>
            <p:cNvSpPr/>
            <p:nvPr/>
          </p:nvSpPr>
          <p:spPr>
            <a:xfrm>
              <a:off x="5505249" y="5356529"/>
              <a:ext cx="630238" cy="247650"/>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870" name="Google Shape;8870;p135"/>
            <p:cNvSpPr/>
            <p:nvPr/>
          </p:nvSpPr>
          <p:spPr>
            <a:xfrm>
              <a:off x="6173587" y="5410504"/>
              <a:ext cx="206375" cy="50800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871" name="Google Shape;8871;p135"/>
            <p:cNvSpPr/>
            <p:nvPr/>
          </p:nvSpPr>
          <p:spPr>
            <a:xfrm>
              <a:off x="4936923" y="5943904"/>
              <a:ext cx="970395" cy="81756"/>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872" name="Google Shape;8872;p135"/>
            <p:cNvSpPr/>
            <p:nvPr/>
          </p:nvSpPr>
          <p:spPr>
            <a:xfrm>
              <a:off x="4400349" y="5424888"/>
              <a:ext cx="193675" cy="404716"/>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873" name="Google Shape;8873;p135"/>
            <p:cNvGrpSpPr/>
            <p:nvPr/>
          </p:nvGrpSpPr>
          <p:grpSpPr>
            <a:xfrm>
              <a:off x="5868328" y="5862061"/>
              <a:ext cx="496248" cy="260542"/>
              <a:chOff x="7493876" y="2774731"/>
              <a:chExt cx="1481958" cy="894622"/>
            </a:xfrm>
          </p:grpSpPr>
          <p:sp>
            <p:nvSpPr>
              <p:cNvPr id="8874" name="Google Shape;8874;p1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75" name="Google Shape;8875;p1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876" name="Google Shape;8876;p135"/>
              <p:cNvGrpSpPr/>
              <p:nvPr/>
            </p:nvGrpSpPr>
            <p:grpSpPr>
              <a:xfrm>
                <a:off x="7713663" y="2848339"/>
                <a:ext cx="1042107" cy="425543"/>
                <a:chOff x="7786941" y="2884917"/>
                <a:chExt cx="897649" cy="353919"/>
              </a:xfrm>
            </p:grpSpPr>
            <p:sp>
              <p:nvSpPr>
                <p:cNvPr id="8877" name="Google Shape;8877;p1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78" name="Google Shape;8878;p1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79" name="Google Shape;8879;p1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880" name="Google Shape;8880;p1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sp>
        <p:nvSpPr>
          <p:cNvPr id="8881" name="Google Shape;8881;p135"/>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and the congested “bottleneck link”</a:t>
            </a:r>
            <a:endParaRPr sz="4400" b="0"/>
          </a:p>
        </p:txBody>
      </p:sp>
      <p:sp>
        <p:nvSpPr>
          <p:cNvPr id="8882" name="Google Shape;8882;p135"/>
          <p:cNvSpPr txBox="1"/>
          <p:nvPr/>
        </p:nvSpPr>
        <p:spPr>
          <a:xfrm>
            <a:off x="667043" y="1366203"/>
            <a:ext cx="11177587" cy="915177"/>
          </a:xfrm>
          <a:prstGeom prst="rect">
            <a:avLst/>
          </a:prstGeom>
          <a:noFill/>
          <a:ln>
            <a:noFill/>
          </a:ln>
        </p:spPr>
        <p:txBody>
          <a:bodyPr spcFirstLastPara="1" wrap="square" lIns="91425" tIns="45700" rIns="91425" bIns="45700" anchor="t" anchorCtr="0">
            <a:normAutofit/>
          </a:bodyPr>
          <a:lstStyle/>
          <a:p>
            <a:pPr marL="457200" marR="0" lvl="0" indent="-2159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(classic, CUBIC) increase TCP’s sending rate until packet loss occurs at some router’s output: the </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bottleneck link</a:t>
            </a:r>
            <a:endPar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sp>
        <p:nvSpPr>
          <p:cNvPr id="8883" name="Google Shape;8883;p135"/>
          <p:cNvSpPr txBox="1"/>
          <p:nvPr/>
        </p:nvSpPr>
        <p:spPr>
          <a:xfrm>
            <a:off x="3019425" y="3594045"/>
            <a:ext cx="7112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1" u="none" strike="noStrike" cap="none">
                <a:solidFill>
                  <a:srgbClr val="000099"/>
                </a:solidFill>
                <a:latin typeface="Arial" panose="020B0604020202020204"/>
                <a:ea typeface="Arial" panose="020B0604020202020204"/>
                <a:cs typeface="Arial" panose="020B0604020202020204"/>
                <a:sym typeface="Arial" panose="020B0604020202020204"/>
              </a:rPr>
              <a:t>source</a:t>
            </a:r>
            <a:endParaRPr sz="2000" b="0" i="1"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sp>
        <p:nvSpPr>
          <p:cNvPr id="8884" name="Google Shape;8884;p135"/>
          <p:cNvSpPr/>
          <p:nvPr/>
        </p:nvSpPr>
        <p:spPr>
          <a:xfrm flipH="1">
            <a:off x="2481263" y="3925832"/>
            <a:ext cx="326408" cy="1262816"/>
          </a:xfrm>
          <a:custGeom>
            <a:avLst/>
            <a:gdLst/>
            <a:ahLst/>
            <a:cxnLst/>
            <a:rect l="l" t="t" r="r" b="b"/>
            <a:pathLst>
              <a:path w="12213" h="10000" extrusionOk="0">
                <a:moveTo>
                  <a:pt x="11726" y="4661"/>
                </a:moveTo>
                <a:lnTo>
                  <a:pt x="0" y="0"/>
                </a:lnTo>
                <a:lnTo>
                  <a:pt x="0" y="10000"/>
                </a:lnTo>
                <a:lnTo>
                  <a:pt x="12213" y="6473"/>
                </a:lnTo>
                <a:lnTo>
                  <a:pt x="11726"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885" name="Google Shape;8885;p135"/>
          <p:cNvSpPr/>
          <p:nvPr/>
        </p:nvSpPr>
        <p:spPr>
          <a:xfrm>
            <a:off x="2854326" y="3909956"/>
            <a:ext cx="1062368" cy="129063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886" name="Google Shape;8886;p135"/>
          <p:cNvSpPr/>
          <p:nvPr/>
        </p:nvSpPr>
        <p:spPr>
          <a:xfrm>
            <a:off x="2814638" y="3949645"/>
            <a:ext cx="1066800" cy="1231900"/>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8887" name="Google Shape;8887;p135"/>
          <p:cNvCxnSpPr/>
          <p:nvPr/>
        </p:nvCxnSpPr>
        <p:spPr>
          <a:xfrm>
            <a:off x="2814638" y="4227457"/>
            <a:ext cx="1058862" cy="3175"/>
          </a:xfrm>
          <a:prstGeom prst="straightConnector1">
            <a:avLst/>
          </a:prstGeom>
          <a:noFill/>
          <a:ln w="19050" cap="flat" cmpd="sng">
            <a:solidFill>
              <a:srgbClr val="000000"/>
            </a:solidFill>
            <a:prstDash val="solid"/>
            <a:round/>
            <a:headEnd type="none" w="med" len="med"/>
            <a:tailEnd type="none" w="med" len="med"/>
          </a:ln>
        </p:spPr>
      </p:cxnSp>
      <p:sp>
        <p:nvSpPr>
          <p:cNvPr id="8888" name="Google Shape;8888;p135"/>
          <p:cNvSpPr txBox="1"/>
          <p:nvPr/>
        </p:nvSpPr>
        <p:spPr>
          <a:xfrm>
            <a:off x="2773604" y="3957054"/>
            <a:ext cx="1104900" cy="127476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application</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0000A3"/>
              </a:buClr>
              <a:buSzPts val="1400"/>
              <a:buFont typeface="Arial" panose="020B0604020202020204"/>
              <a:buNone/>
            </a:pPr>
            <a:r>
              <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rPr>
              <a:t>TCP</a:t>
            </a:r>
            <a:endPar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network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link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physical</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p:txBody>
      </p:sp>
      <p:grpSp>
        <p:nvGrpSpPr>
          <p:cNvPr id="8889" name="Google Shape;8889;p135"/>
          <p:cNvGrpSpPr/>
          <p:nvPr/>
        </p:nvGrpSpPr>
        <p:grpSpPr>
          <a:xfrm flipH="1">
            <a:off x="2151063" y="4424307"/>
            <a:ext cx="673100" cy="701675"/>
            <a:chOff x="-44" y="1473"/>
            <a:chExt cx="981" cy="1105"/>
          </a:xfrm>
        </p:grpSpPr>
        <p:pic>
          <p:nvPicPr>
            <p:cNvPr id="8890" name="Google Shape;8890;p135"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891" name="Google Shape;8891;p13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8892" name="Google Shape;8892;p135"/>
          <p:cNvCxnSpPr/>
          <p:nvPr/>
        </p:nvCxnSpPr>
        <p:spPr>
          <a:xfrm>
            <a:off x="2819400" y="4456057"/>
            <a:ext cx="1058863" cy="3175"/>
          </a:xfrm>
          <a:prstGeom prst="straightConnector1">
            <a:avLst/>
          </a:prstGeom>
          <a:noFill/>
          <a:ln w="19050" cap="flat" cmpd="sng">
            <a:solidFill>
              <a:srgbClr val="000000"/>
            </a:solidFill>
            <a:prstDash val="solid"/>
            <a:round/>
            <a:headEnd type="none" w="med" len="med"/>
            <a:tailEnd type="none" w="med" len="med"/>
          </a:ln>
        </p:spPr>
      </p:cxnSp>
      <p:cxnSp>
        <p:nvCxnSpPr>
          <p:cNvPr id="8893" name="Google Shape;8893;p135"/>
          <p:cNvCxnSpPr/>
          <p:nvPr/>
        </p:nvCxnSpPr>
        <p:spPr>
          <a:xfrm>
            <a:off x="2824163" y="4684657"/>
            <a:ext cx="1058862" cy="3175"/>
          </a:xfrm>
          <a:prstGeom prst="straightConnector1">
            <a:avLst/>
          </a:prstGeom>
          <a:noFill/>
          <a:ln w="19050" cap="flat" cmpd="sng">
            <a:solidFill>
              <a:srgbClr val="000000"/>
            </a:solidFill>
            <a:prstDash val="solid"/>
            <a:round/>
            <a:headEnd type="none" w="med" len="med"/>
            <a:tailEnd type="none" w="med" len="med"/>
          </a:ln>
        </p:spPr>
      </p:cxnSp>
      <p:cxnSp>
        <p:nvCxnSpPr>
          <p:cNvPr id="8894" name="Google Shape;8894;p135"/>
          <p:cNvCxnSpPr/>
          <p:nvPr/>
        </p:nvCxnSpPr>
        <p:spPr>
          <a:xfrm>
            <a:off x="2827338" y="4924370"/>
            <a:ext cx="1060450" cy="3175"/>
          </a:xfrm>
          <a:prstGeom prst="straightConnector1">
            <a:avLst/>
          </a:prstGeom>
          <a:noFill/>
          <a:ln w="19050" cap="flat" cmpd="sng">
            <a:solidFill>
              <a:srgbClr val="000000"/>
            </a:solidFill>
            <a:prstDash val="solid"/>
            <a:round/>
            <a:headEnd type="none" w="med" len="med"/>
            <a:tailEnd type="none" w="med" len="med"/>
          </a:ln>
        </p:spPr>
      </p:cxnSp>
      <p:grpSp>
        <p:nvGrpSpPr>
          <p:cNvPr id="8895" name="Google Shape;8895;p135"/>
          <p:cNvGrpSpPr/>
          <p:nvPr/>
        </p:nvGrpSpPr>
        <p:grpSpPr>
          <a:xfrm>
            <a:off x="7794625" y="3673978"/>
            <a:ext cx="2047875" cy="1620287"/>
            <a:chOff x="4882752" y="4007261"/>
            <a:chExt cx="2046816" cy="1619544"/>
          </a:xfrm>
        </p:grpSpPr>
        <p:sp>
          <p:nvSpPr>
            <p:cNvPr id="8896" name="Google Shape;8896;p135"/>
            <p:cNvSpPr txBox="1"/>
            <p:nvPr/>
          </p:nvSpPr>
          <p:spPr>
            <a:xfrm>
              <a:off x="4882752" y="4007261"/>
              <a:ext cx="122608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1" u="none" strike="noStrike" cap="none">
                  <a:solidFill>
                    <a:srgbClr val="000099"/>
                  </a:solidFill>
                  <a:latin typeface="Arial" panose="020B0604020202020204"/>
                  <a:ea typeface="Arial" panose="020B0604020202020204"/>
                  <a:cs typeface="Arial" panose="020B0604020202020204"/>
                  <a:sym typeface="Arial" panose="020B0604020202020204"/>
                </a:rPr>
                <a:t>destination</a:t>
              </a:r>
              <a:endParaRPr sz="2000" b="0" i="1"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nvGrpSpPr>
            <p:cNvPr id="8897" name="Google Shape;8897;p135"/>
            <p:cNvGrpSpPr/>
            <p:nvPr/>
          </p:nvGrpSpPr>
          <p:grpSpPr>
            <a:xfrm>
              <a:off x="4927179" y="4319856"/>
              <a:ext cx="2002389" cy="1306949"/>
              <a:chOff x="1305623" y="4714561"/>
              <a:chExt cx="2002389" cy="1306949"/>
            </a:xfrm>
          </p:grpSpPr>
          <p:sp>
            <p:nvSpPr>
              <p:cNvPr id="8898" name="Google Shape;8898;p135"/>
              <p:cNvSpPr/>
              <p:nvPr/>
            </p:nvSpPr>
            <p:spPr>
              <a:xfrm>
                <a:off x="2426569" y="4714561"/>
                <a:ext cx="288261" cy="1290044"/>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899" name="Google Shape;8899;p135"/>
              <p:cNvSpPr/>
              <p:nvPr/>
            </p:nvSpPr>
            <p:spPr>
              <a:xfrm>
                <a:off x="1398616" y="4722494"/>
                <a:ext cx="1045433" cy="127129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900" name="Google Shape;8900;p135"/>
              <p:cNvSpPr/>
              <p:nvPr/>
            </p:nvSpPr>
            <p:spPr>
              <a:xfrm>
                <a:off x="1341249" y="4752754"/>
                <a:ext cx="1067215" cy="1231976"/>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8901" name="Google Shape;8901;p135"/>
              <p:cNvCxnSpPr/>
              <p:nvPr/>
            </p:nvCxnSpPr>
            <p:spPr>
              <a:xfrm>
                <a:off x="1341249" y="5031313"/>
                <a:ext cx="1059231" cy="2888"/>
              </a:xfrm>
              <a:prstGeom prst="straightConnector1">
                <a:avLst/>
              </a:prstGeom>
              <a:noFill/>
              <a:ln w="19050" cap="flat" cmpd="sng">
                <a:solidFill>
                  <a:srgbClr val="000000"/>
                </a:solidFill>
                <a:prstDash val="solid"/>
                <a:round/>
                <a:headEnd type="none" w="med" len="med"/>
                <a:tailEnd type="none" w="med" len="med"/>
              </a:ln>
            </p:spPr>
          </p:cxnSp>
          <p:sp>
            <p:nvSpPr>
              <p:cNvPr id="8902" name="Google Shape;8902;p135"/>
              <p:cNvSpPr txBox="1"/>
              <p:nvPr/>
            </p:nvSpPr>
            <p:spPr>
              <a:xfrm>
                <a:off x="1305623" y="4747333"/>
                <a:ext cx="1104329" cy="127417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application</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0000A3"/>
                  </a:buClr>
                  <a:buSzPts val="1400"/>
                  <a:buFont typeface="Arial" panose="020B0604020202020204"/>
                  <a:buNone/>
                </a:pPr>
                <a:r>
                  <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rPr>
                  <a:t>TCP</a:t>
                </a:r>
                <a:endPar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network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link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physical</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p:txBody>
          </p:sp>
          <p:grpSp>
            <p:nvGrpSpPr>
              <p:cNvPr id="8903" name="Google Shape;8903;p135"/>
              <p:cNvGrpSpPr/>
              <p:nvPr/>
            </p:nvGrpSpPr>
            <p:grpSpPr>
              <a:xfrm flipH="1">
                <a:off x="2634682" y="5076164"/>
                <a:ext cx="673330" cy="701684"/>
                <a:chOff x="-44" y="1473"/>
                <a:chExt cx="981" cy="1105"/>
              </a:xfrm>
            </p:grpSpPr>
            <p:pic>
              <p:nvPicPr>
                <p:cNvPr id="8904" name="Google Shape;8904;p135"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905" name="Google Shape;8905;p13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8906" name="Google Shape;8906;p135"/>
              <p:cNvCxnSpPr/>
              <p:nvPr/>
            </p:nvCxnSpPr>
            <p:spPr>
              <a:xfrm>
                <a:off x="1345720" y="52602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8907" name="Google Shape;8907;p135"/>
              <p:cNvCxnSpPr/>
              <p:nvPr/>
            </p:nvCxnSpPr>
            <p:spPr>
              <a:xfrm>
                <a:off x="1350191" y="54891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8908" name="Google Shape;8908;p135"/>
              <p:cNvCxnSpPr/>
              <p:nvPr/>
            </p:nvCxnSpPr>
            <p:spPr>
              <a:xfrm>
                <a:off x="1354662" y="5728213"/>
                <a:ext cx="1059231" cy="2888"/>
              </a:xfrm>
              <a:prstGeom prst="straightConnector1">
                <a:avLst/>
              </a:prstGeom>
              <a:noFill/>
              <a:ln w="19050" cap="flat" cmpd="sng">
                <a:solidFill>
                  <a:srgbClr val="000000"/>
                </a:solidFill>
                <a:prstDash val="solid"/>
                <a:round/>
                <a:headEnd type="none" w="med" len="med"/>
                <a:tailEnd type="none" w="med" len="med"/>
              </a:ln>
            </p:spPr>
          </p:cxnSp>
        </p:grpSp>
      </p:grpSp>
      <p:sp>
        <p:nvSpPr>
          <p:cNvPr id="8909" name="Google Shape;8909;p135"/>
          <p:cNvSpPr/>
          <p:nvPr/>
        </p:nvSpPr>
        <p:spPr>
          <a:xfrm>
            <a:off x="3329610" y="4423977"/>
            <a:ext cx="5073926" cy="1298611"/>
          </a:xfrm>
          <a:custGeom>
            <a:avLst/>
            <a:gdLst/>
            <a:ahLst/>
            <a:cxnLst/>
            <a:rect l="l" t="t" r="r" b="b"/>
            <a:pathLst>
              <a:path w="5156094" h="1559667" extrusionOk="0">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8910" name="Google Shape;8910;p135"/>
          <p:cNvSpPr txBox="1"/>
          <p:nvPr/>
        </p:nvSpPr>
        <p:spPr>
          <a:xfrm>
            <a:off x="640467" y="2288196"/>
            <a:ext cx="11177587" cy="915177"/>
          </a:xfrm>
          <a:prstGeom prst="rect">
            <a:avLst/>
          </a:prstGeom>
          <a:noFill/>
          <a:ln>
            <a:noFill/>
          </a:ln>
        </p:spPr>
        <p:txBody>
          <a:bodyPr spcFirstLastPara="1" wrap="square" lIns="91425" tIns="45700" rIns="91425" bIns="45700" anchor="t" anchorCtr="0">
            <a:normAutofit/>
          </a:bodyPr>
          <a:lstStyle/>
          <a:p>
            <a:pPr marL="457200" marR="0" lvl="0" indent="-2159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understanding congestion: useful to focus on congested bottleneck link</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911" name="Google Shape;8911;p135"/>
          <p:cNvGrpSpPr/>
          <p:nvPr/>
        </p:nvGrpSpPr>
        <p:grpSpPr>
          <a:xfrm>
            <a:off x="4839045" y="5517878"/>
            <a:ext cx="876995" cy="403711"/>
            <a:chOff x="5033182" y="4091488"/>
            <a:chExt cx="876995" cy="403711"/>
          </a:xfrm>
        </p:grpSpPr>
        <p:cxnSp>
          <p:nvCxnSpPr>
            <p:cNvPr id="8912" name="Google Shape;8912;p135"/>
            <p:cNvCxnSpPr/>
            <p:nvPr/>
          </p:nvCxnSpPr>
          <p:spPr>
            <a:xfrm>
              <a:off x="5518407" y="4289261"/>
              <a:ext cx="86950" cy="0"/>
            </a:xfrm>
            <a:prstGeom prst="straightConnector1">
              <a:avLst/>
            </a:prstGeom>
            <a:noFill/>
            <a:ln w="19050" cap="flat" cmpd="sng">
              <a:solidFill>
                <a:schemeClr val="dk1"/>
              </a:solidFill>
              <a:prstDash val="solid"/>
              <a:miter lim="800000"/>
              <a:headEnd type="none" w="sm" len="sm"/>
              <a:tailEnd type="none" w="sm" len="sm"/>
            </a:ln>
          </p:spPr>
        </p:cxnSp>
        <p:sp>
          <p:nvSpPr>
            <p:cNvPr id="8913" name="Google Shape;8913;p135"/>
            <p:cNvSpPr/>
            <p:nvPr/>
          </p:nvSpPr>
          <p:spPr>
            <a:xfrm>
              <a:off x="5150875" y="4091488"/>
              <a:ext cx="382771" cy="403711"/>
            </a:xfrm>
            <a:prstGeom prst="rect">
              <a:avLst/>
            </a:prstGeom>
            <a:solidFill>
              <a:srgbClr val="E4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14" name="Google Shape;8914;p135"/>
            <p:cNvSpPr/>
            <p:nvPr/>
          </p:nvSpPr>
          <p:spPr>
            <a:xfrm>
              <a:off x="5565439" y="4115310"/>
              <a:ext cx="344738" cy="344738"/>
            </a:xfrm>
            <a:prstGeom prst="ellipse">
              <a:avLst/>
            </a:prstGeom>
            <a:solidFill>
              <a:srgbClr val="E4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8915" name="Google Shape;8915;p135"/>
            <p:cNvCxnSpPr/>
            <p:nvPr/>
          </p:nvCxnSpPr>
          <p:spPr>
            <a:xfrm>
              <a:off x="5427947" y="4125482"/>
              <a:ext cx="0" cy="328557"/>
            </a:xfrm>
            <a:prstGeom prst="straightConnector1">
              <a:avLst/>
            </a:prstGeom>
            <a:noFill/>
            <a:ln w="15875" cap="flat" cmpd="sng">
              <a:solidFill>
                <a:schemeClr val="dk1"/>
              </a:solidFill>
              <a:prstDash val="solid"/>
              <a:miter lim="800000"/>
              <a:headEnd type="none" w="sm" len="sm"/>
              <a:tailEnd type="none" w="sm" len="sm"/>
            </a:ln>
          </p:spPr>
        </p:cxnSp>
        <p:cxnSp>
          <p:nvCxnSpPr>
            <p:cNvPr id="8916" name="Google Shape;8916;p135"/>
            <p:cNvCxnSpPr/>
            <p:nvPr/>
          </p:nvCxnSpPr>
          <p:spPr>
            <a:xfrm>
              <a:off x="5330094" y="4125482"/>
              <a:ext cx="0" cy="328557"/>
            </a:xfrm>
            <a:prstGeom prst="straightConnector1">
              <a:avLst/>
            </a:prstGeom>
            <a:noFill/>
            <a:ln w="15875" cap="flat" cmpd="sng">
              <a:solidFill>
                <a:schemeClr val="dk1"/>
              </a:solidFill>
              <a:prstDash val="solid"/>
              <a:miter lim="800000"/>
              <a:headEnd type="none" w="sm" len="sm"/>
              <a:tailEnd type="none" w="sm" len="sm"/>
            </a:ln>
          </p:spPr>
        </p:cxnSp>
        <p:cxnSp>
          <p:nvCxnSpPr>
            <p:cNvPr id="8917" name="Google Shape;8917;p135"/>
            <p:cNvCxnSpPr/>
            <p:nvPr/>
          </p:nvCxnSpPr>
          <p:spPr>
            <a:xfrm>
              <a:off x="5238591" y="4125482"/>
              <a:ext cx="0" cy="328557"/>
            </a:xfrm>
            <a:prstGeom prst="straightConnector1">
              <a:avLst/>
            </a:prstGeom>
            <a:noFill/>
            <a:ln w="15875" cap="flat" cmpd="sng">
              <a:solidFill>
                <a:schemeClr val="dk1"/>
              </a:solidFill>
              <a:prstDash val="solid"/>
              <a:miter lim="800000"/>
              <a:headEnd type="none" w="sm" len="sm"/>
              <a:tailEnd type="none" w="sm" len="sm"/>
            </a:ln>
          </p:spPr>
        </p:cxnSp>
        <p:sp>
          <p:nvSpPr>
            <p:cNvPr id="8918" name="Google Shape;8918;p135"/>
            <p:cNvSpPr/>
            <p:nvPr/>
          </p:nvSpPr>
          <p:spPr>
            <a:xfrm>
              <a:off x="5033182" y="4091488"/>
              <a:ext cx="112907" cy="40371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919" name="Google Shape;8919;p135"/>
          <p:cNvGrpSpPr/>
          <p:nvPr/>
        </p:nvGrpSpPr>
        <p:grpSpPr>
          <a:xfrm>
            <a:off x="3613959" y="3330565"/>
            <a:ext cx="4288552" cy="1038257"/>
            <a:chOff x="3613959" y="3330565"/>
            <a:chExt cx="4288552" cy="1038257"/>
          </a:xfrm>
        </p:grpSpPr>
        <p:sp>
          <p:nvSpPr>
            <p:cNvPr id="8920" name="Google Shape;8920;p135"/>
            <p:cNvSpPr txBox="1"/>
            <p:nvPr/>
          </p:nvSpPr>
          <p:spPr>
            <a:xfrm>
              <a:off x="3932559" y="3330565"/>
              <a:ext cx="3969952" cy="840230"/>
            </a:xfrm>
            <a:prstGeom prst="rect">
              <a:avLst/>
            </a:prstGeom>
            <a:noFill/>
            <a:ln>
              <a:noFill/>
            </a:ln>
          </p:spPr>
          <p:txBody>
            <a:bodyPr spcFirstLastPara="1" wrap="square" lIns="91425" tIns="45700" rIns="91425" bIns="45700" anchor="t" anchorCtr="0">
              <a:spAutoFit/>
            </a:bodyPr>
            <a:lstStyle/>
            <a:p>
              <a:pPr marL="460375" marR="0" lvl="0" indent="-460375" algn="l" rtl="0">
                <a:lnSpc>
                  <a:spcPct val="90000"/>
                </a:lnSpc>
                <a:spcBef>
                  <a:spcPts val="0"/>
                </a:spcBef>
                <a:spcAft>
                  <a:spcPts val="0"/>
                </a:spcAft>
                <a:buClr>
                  <a:srgbClr val="0000A3"/>
                </a:buClr>
                <a:buSzPts val="1800"/>
                <a:buFont typeface="Calibri" panose="020F0502020204030204"/>
                <a:buNone/>
              </a:pPr>
              <a:r>
                <a:rPr lang="en-US" sz="1800" b="1" i="0" u="none" strike="noStrike" cap="none">
                  <a:solidFill>
                    <a:srgbClr val="0000A3"/>
                  </a:solidFill>
                  <a:latin typeface="Calibri" panose="020F0502020204030204"/>
                  <a:ea typeface="Calibri" panose="020F0502020204030204"/>
                  <a:cs typeface="Calibri" panose="020F0502020204030204"/>
                  <a:sym typeface="Calibri" panose="020F0502020204030204"/>
                </a:rPr>
                <a:t>insight: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increasing TCP sending rate will </a:t>
              </a:r>
              <a:r>
                <a:rPr lang="en-US" sz="1800" b="0" i="1" u="none" strike="noStrike" cap="none">
                  <a:solidFill>
                    <a:srgbClr val="000000"/>
                  </a:solidFill>
                  <a:latin typeface="Calibri" panose="020F0502020204030204"/>
                  <a:ea typeface="Calibri" panose="020F0502020204030204"/>
                  <a:cs typeface="Calibri" panose="020F0502020204030204"/>
                  <a:sym typeface="Calibri" panose="020F0502020204030204"/>
                </a:rPr>
                <a:t>not</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increase end-end throughout with congested bottleneck</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921" name="Google Shape;8921;p135"/>
            <p:cNvCxnSpPr/>
            <p:nvPr/>
          </p:nvCxnSpPr>
          <p:spPr>
            <a:xfrm flipH="1">
              <a:off x="3613959" y="3751185"/>
              <a:ext cx="738967" cy="617637"/>
            </a:xfrm>
            <a:prstGeom prst="straightConnector1">
              <a:avLst/>
            </a:prstGeom>
            <a:noFill/>
            <a:ln w="9525" cap="flat" cmpd="sng">
              <a:solidFill>
                <a:schemeClr val="dk1"/>
              </a:solidFill>
              <a:prstDash val="solid"/>
              <a:miter lim="800000"/>
              <a:headEnd type="none" w="sm" len="sm"/>
              <a:tailEnd type="none" w="sm" len="sm"/>
            </a:ln>
          </p:spPr>
        </p:cxnSp>
      </p:grpSp>
      <p:grpSp>
        <p:nvGrpSpPr>
          <p:cNvPr id="8922" name="Google Shape;8922;p135"/>
          <p:cNvGrpSpPr/>
          <p:nvPr/>
        </p:nvGrpSpPr>
        <p:grpSpPr>
          <a:xfrm>
            <a:off x="477143" y="5329279"/>
            <a:ext cx="4243986" cy="840230"/>
            <a:chOff x="477143" y="5329279"/>
            <a:chExt cx="4243986" cy="840230"/>
          </a:xfrm>
        </p:grpSpPr>
        <p:sp>
          <p:nvSpPr>
            <p:cNvPr id="8923" name="Google Shape;8923;p135"/>
            <p:cNvSpPr txBox="1"/>
            <p:nvPr/>
          </p:nvSpPr>
          <p:spPr>
            <a:xfrm>
              <a:off x="477143" y="5329279"/>
              <a:ext cx="2818708" cy="840230"/>
            </a:xfrm>
            <a:prstGeom prst="rect">
              <a:avLst/>
            </a:prstGeom>
            <a:noFill/>
            <a:ln>
              <a:noFill/>
            </a:ln>
          </p:spPr>
          <p:txBody>
            <a:bodyPr spcFirstLastPara="1" wrap="square" lIns="91425" tIns="45700" rIns="91425" bIns="45700" anchor="t" anchorCtr="0">
              <a:spAutoFit/>
            </a:bodyPr>
            <a:lstStyle/>
            <a:p>
              <a:pPr marL="460375" marR="0" lvl="0" indent="-460375" algn="r" rtl="0">
                <a:lnSpc>
                  <a:spcPct val="90000"/>
                </a:lnSpc>
                <a:spcBef>
                  <a:spcPts val="0"/>
                </a:spcBef>
                <a:spcAft>
                  <a:spcPts val="0"/>
                </a:spcAft>
                <a:buClr>
                  <a:srgbClr val="0000A3"/>
                </a:buClr>
                <a:buSzPts val="1800"/>
                <a:buFont typeface="Calibri" panose="020F0502020204030204"/>
                <a:buNone/>
              </a:pPr>
              <a:r>
                <a:rPr lang="en-US" sz="1800" b="1" i="0" u="none" strike="noStrike" cap="none">
                  <a:solidFill>
                    <a:srgbClr val="0000A3"/>
                  </a:solidFill>
                  <a:latin typeface="Calibri" panose="020F0502020204030204"/>
                  <a:ea typeface="Calibri" panose="020F0502020204030204"/>
                  <a:cs typeface="Calibri" panose="020F0502020204030204"/>
                  <a:sym typeface="Calibri" panose="020F0502020204030204"/>
                </a:rPr>
                <a:t>insight: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increasing TCP sending rate </a:t>
              </a:r>
              <a:r>
                <a:rPr lang="en-US" sz="1800" b="0" i="1" u="none" strike="noStrike" cap="none">
                  <a:solidFill>
                    <a:srgbClr val="000000"/>
                  </a:solidFill>
                  <a:latin typeface="Calibri" panose="020F0502020204030204"/>
                  <a:ea typeface="Calibri" panose="020F0502020204030204"/>
                  <a:cs typeface="Calibri" panose="020F0502020204030204"/>
                  <a:sym typeface="Calibri" panose="020F0502020204030204"/>
                </a:rPr>
                <a:t>will</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increase measured RTT</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924" name="Google Shape;8924;p135"/>
            <p:cNvCxnSpPr/>
            <p:nvPr/>
          </p:nvCxnSpPr>
          <p:spPr>
            <a:xfrm>
              <a:off x="3375025" y="5714069"/>
              <a:ext cx="1346104" cy="0"/>
            </a:xfrm>
            <a:prstGeom prst="straightConnector1">
              <a:avLst/>
            </a:prstGeom>
            <a:noFill/>
            <a:ln w="9525" cap="flat" cmpd="sng">
              <a:solidFill>
                <a:schemeClr val="dk1"/>
              </a:solidFill>
              <a:prstDash val="solid"/>
              <a:miter lim="800000"/>
              <a:headEnd type="none" w="sm" len="sm"/>
              <a:tailEnd type="none" w="sm" len="sm"/>
            </a:ln>
          </p:spPr>
        </p:cxnSp>
      </p:grpSp>
      <p:cxnSp>
        <p:nvCxnSpPr>
          <p:cNvPr id="8925" name="Google Shape;8925;p135"/>
          <p:cNvCxnSpPr/>
          <p:nvPr/>
        </p:nvCxnSpPr>
        <p:spPr>
          <a:xfrm>
            <a:off x="3375025" y="6443089"/>
            <a:ext cx="5028511" cy="0"/>
          </a:xfrm>
          <a:prstGeom prst="straightConnector1">
            <a:avLst/>
          </a:prstGeom>
          <a:noFill/>
          <a:ln w="15875" cap="flat" cmpd="sng">
            <a:solidFill>
              <a:schemeClr val="dk1"/>
            </a:solidFill>
            <a:prstDash val="solid"/>
            <a:miter lim="800000"/>
            <a:headEnd type="triangle" w="med" len="med"/>
            <a:tailEnd type="triangle" w="med" len="med"/>
          </a:ln>
        </p:spPr>
      </p:cxnSp>
      <p:sp>
        <p:nvSpPr>
          <p:cNvPr id="8926" name="Google Shape;8926;p135"/>
          <p:cNvSpPr txBox="1"/>
          <p:nvPr/>
        </p:nvSpPr>
        <p:spPr>
          <a:xfrm>
            <a:off x="4970635" y="6269341"/>
            <a:ext cx="5350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RTT</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27" name="Google Shape;8927;p135"/>
          <p:cNvSpPr txBox="1"/>
          <p:nvPr/>
        </p:nvSpPr>
        <p:spPr>
          <a:xfrm>
            <a:off x="5618466" y="5874964"/>
            <a:ext cx="7584409" cy="424732"/>
          </a:xfrm>
          <a:prstGeom prst="rect">
            <a:avLst/>
          </a:prstGeom>
          <a:noFill/>
          <a:ln>
            <a:noFill/>
          </a:ln>
        </p:spPr>
        <p:txBody>
          <a:bodyPr spcFirstLastPara="1" wrap="square" lIns="91425" tIns="45700" rIns="91425" bIns="45700" anchor="t" anchorCtr="0">
            <a:spAutoFit/>
          </a:bodyPr>
          <a:lstStyle/>
          <a:p>
            <a:pPr marL="587375" marR="0" lvl="0" indent="-587375" algn="l" rtl="0">
              <a:lnSpc>
                <a:spcPct val="90000"/>
              </a:lnSpc>
              <a:spcBef>
                <a:spcPts val="0"/>
              </a:spcBef>
              <a:spcAft>
                <a:spcPts val="0"/>
              </a:spcAft>
              <a:buClr>
                <a:srgbClr val="0000A3"/>
              </a:buClr>
              <a:buSzPts val="2400"/>
              <a:buFont typeface="Calibri" panose="020F0502020204030204"/>
              <a:buNone/>
            </a:pPr>
            <a:r>
              <a:rPr lang="en-US" sz="2400" b="1" i="1" u="none" strike="noStrike" cap="none">
                <a:solidFill>
                  <a:srgbClr val="0000A3"/>
                </a:solidFill>
                <a:latin typeface="Calibri" panose="020F0502020204030204"/>
                <a:ea typeface="Calibri" panose="020F0502020204030204"/>
                <a:cs typeface="Calibri" panose="020F0502020204030204"/>
                <a:sym typeface="Calibri" panose="020F0502020204030204"/>
              </a:rPr>
              <a:t>Goal: </a:t>
            </a:r>
            <a:r>
              <a:rPr lang="en-US" sz="2200" b="0" i="1" u="none" strike="noStrike" cap="none">
                <a:solidFill>
                  <a:srgbClr val="000000"/>
                </a:solidFill>
                <a:latin typeface="Calibri" panose="020F0502020204030204"/>
                <a:ea typeface="Calibri" panose="020F0502020204030204"/>
                <a:cs typeface="Calibri" panose="020F0502020204030204"/>
                <a:sym typeface="Calibri" panose="020F0502020204030204"/>
              </a:rPr>
              <a:t>“keep the end-end pipe just full, but not fuller”</a:t>
            </a:r>
            <a:endParaRPr lang="en-US" sz="22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28" name="Google Shape;8928;p13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10"/>
                                        </p:tgtEl>
                                        <p:attrNameLst>
                                          <p:attrName>style.visibility</p:attrName>
                                        </p:attrNameLst>
                                      </p:cBhvr>
                                      <p:to>
                                        <p:strVal val="visible"/>
                                      </p:to>
                                    </p:set>
                                    <p:animEffect transition="in" filter="fade">
                                      <p:cBhvr>
                                        <p:cTn id="7" dur="500"/>
                                        <p:tgtEl>
                                          <p:spTgt spid="8910"/>
                                        </p:tgtEl>
                                      </p:cBhvr>
                                    </p:animEffect>
                                  </p:childTnLst>
                                </p:cTn>
                              </p:par>
                              <p:par>
                                <p:cTn id="8" presetID="10" presetClass="exit" presetSubtype="0" fill="hold" nodeType="withEffect">
                                  <p:stCondLst>
                                    <p:cond delay="0"/>
                                  </p:stCondLst>
                                  <p:childTnLst>
                                    <p:animEffect transition="out" filter="fade">
                                      <p:cBhvr>
                                        <p:cTn id="9" dur="500"/>
                                        <p:tgtEl>
                                          <p:spTgt spid="8824"/>
                                        </p:tgtEl>
                                      </p:cBhvr>
                                    </p:animEffect>
                                    <p:set>
                                      <p:cBhvr>
                                        <p:cTn id="10" dur="1" fill="hold">
                                          <p:stCondLst>
                                            <p:cond delay="500"/>
                                          </p:stCondLst>
                                        </p:cTn>
                                        <p:tgtEl>
                                          <p:spTgt spid="88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919"/>
                                        </p:tgtEl>
                                        <p:attrNameLst>
                                          <p:attrName>style.visibility</p:attrName>
                                        </p:attrNameLst>
                                      </p:cBhvr>
                                      <p:to>
                                        <p:strVal val="visible"/>
                                      </p:to>
                                    </p:set>
                                    <p:animEffect transition="in" filter="fade">
                                      <p:cBhvr>
                                        <p:cTn id="15" dur="500"/>
                                        <p:tgtEl>
                                          <p:spTgt spid="89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922"/>
                                        </p:tgtEl>
                                        <p:attrNameLst>
                                          <p:attrName>style.visibility</p:attrName>
                                        </p:attrNameLst>
                                      </p:cBhvr>
                                      <p:to>
                                        <p:strVal val="visible"/>
                                      </p:to>
                                    </p:set>
                                    <p:animEffect transition="in" filter="fade">
                                      <p:cBhvr>
                                        <p:cTn id="20" dur="500"/>
                                        <p:tgtEl>
                                          <p:spTgt spid="89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27"/>
                                        </p:tgtEl>
                                        <p:attrNameLst>
                                          <p:attrName>style.visibility</p:attrName>
                                        </p:attrNameLst>
                                      </p:cBhvr>
                                      <p:to>
                                        <p:strVal val="visible"/>
                                      </p:to>
                                    </p:set>
                                    <p:animEffect transition="in" filter="fade">
                                      <p:cBhvr>
                                        <p:cTn id="25" dur="500"/>
                                        <p:tgtEl>
                                          <p:spTgt spid="8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933"/>
        <p:cNvGrpSpPr/>
        <p:nvPr/>
      </p:nvGrpSpPr>
      <p:grpSpPr>
        <a:xfrm>
          <a:off x="0" y="0"/>
          <a:ext cx="0" cy="0"/>
          <a:chOff x="0" y="0"/>
          <a:chExt cx="0" cy="0"/>
        </a:xfrm>
      </p:grpSpPr>
      <p:sp>
        <p:nvSpPr>
          <p:cNvPr id="8934" name="Google Shape;8934;p136"/>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Delay-based TCP </a:t>
            </a:r>
            <a:r>
              <a:rPr lang="en-US"/>
              <a:t>c</a:t>
            </a:r>
            <a:r>
              <a:rPr lang="en-US" sz="4400"/>
              <a:t>ongestion </a:t>
            </a:r>
            <a:r>
              <a:rPr lang="en-US"/>
              <a:t>c</a:t>
            </a:r>
            <a:r>
              <a:rPr lang="en-US" sz="4400"/>
              <a:t>ontrol</a:t>
            </a:r>
            <a:endParaRPr sz="4400" b="0"/>
          </a:p>
        </p:txBody>
      </p:sp>
      <p:sp>
        <p:nvSpPr>
          <p:cNvPr id="8935" name="Google Shape;8935;p136"/>
          <p:cNvSpPr txBox="1"/>
          <p:nvPr/>
        </p:nvSpPr>
        <p:spPr>
          <a:xfrm>
            <a:off x="630271" y="1334752"/>
            <a:ext cx="11639957" cy="2190750"/>
          </a:xfrm>
          <a:prstGeom prst="rect">
            <a:avLst/>
          </a:prstGeom>
          <a:noFill/>
          <a:ln>
            <a:noFill/>
          </a:ln>
        </p:spPr>
        <p:txBody>
          <a:bodyPr spcFirstLastPara="1" wrap="square" lIns="91425" tIns="45700" rIns="91425" bIns="45700" anchor="t" anchorCtr="0">
            <a:normAutofit/>
          </a:bodyPr>
          <a:lstStyle/>
          <a:p>
            <a:pPr marL="241300" marR="0" lvl="0" indent="0" algn="l" rtl="0">
              <a:lnSpc>
                <a:spcPct val="10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Keeping sender-to-receiver pipe “just full enough, but no fuller”: keep bottleneck link busy transmitting, but avoid high delays/buffering</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936" name="Google Shape;8936;p136"/>
          <p:cNvGrpSpPr/>
          <p:nvPr/>
        </p:nvGrpSpPr>
        <p:grpSpPr>
          <a:xfrm>
            <a:off x="1216626" y="2508955"/>
            <a:ext cx="5802008" cy="918937"/>
            <a:chOff x="2365663" y="2430127"/>
            <a:chExt cx="5802008" cy="918937"/>
          </a:xfrm>
        </p:grpSpPr>
        <p:grpSp>
          <p:nvGrpSpPr>
            <p:cNvPr id="8937" name="Google Shape;8937;p136"/>
            <p:cNvGrpSpPr/>
            <p:nvPr/>
          </p:nvGrpSpPr>
          <p:grpSpPr>
            <a:xfrm flipH="1">
              <a:off x="2365663" y="2430127"/>
              <a:ext cx="673100" cy="701675"/>
              <a:chOff x="-44" y="1473"/>
              <a:chExt cx="981" cy="1105"/>
            </a:xfrm>
          </p:grpSpPr>
          <p:pic>
            <p:nvPicPr>
              <p:cNvPr id="8938" name="Google Shape;8938;p13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939" name="Google Shape;8939;p13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940" name="Google Shape;8940;p136"/>
            <p:cNvGrpSpPr/>
            <p:nvPr/>
          </p:nvGrpSpPr>
          <p:grpSpPr>
            <a:xfrm flipH="1">
              <a:off x="7493993" y="2467744"/>
              <a:ext cx="673678" cy="702006"/>
              <a:chOff x="-44" y="1473"/>
              <a:chExt cx="981" cy="1105"/>
            </a:xfrm>
          </p:grpSpPr>
          <p:pic>
            <p:nvPicPr>
              <p:cNvPr id="8941" name="Google Shape;8941;p13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8942" name="Google Shape;8942;p13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8943" name="Google Shape;8943;p136"/>
            <p:cNvGrpSpPr/>
            <p:nvPr/>
          </p:nvGrpSpPr>
          <p:grpSpPr>
            <a:xfrm>
              <a:off x="5227521" y="2574515"/>
              <a:ext cx="876995" cy="403711"/>
              <a:chOff x="5033182" y="4091488"/>
              <a:chExt cx="876995" cy="403711"/>
            </a:xfrm>
          </p:grpSpPr>
          <p:cxnSp>
            <p:nvCxnSpPr>
              <p:cNvPr id="8944" name="Google Shape;8944;p136"/>
              <p:cNvCxnSpPr/>
              <p:nvPr/>
            </p:nvCxnSpPr>
            <p:spPr>
              <a:xfrm>
                <a:off x="5518407" y="4289261"/>
                <a:ext cx="86950" cy="0"/>
              </a:xfrm>
              <a:prstGeom prst="straightConnector1">
                <a:avLst/>
              </a:prstGeom>
              <a:noFill/>
              <a:ln w="19050" cap="flat" cmpd="sng">
                <a:solidFill>
                  <a:schemeClr val="dk1"/>
                </a:solidFill>
                <a:prstDash val="solid"/>
                <a:miter lim="800000"/>
                <a:headEnd type="none" w="sm" len="sm"/>
                <a:tailEnd type="none" w="sm" len="sm"/>
              </a:ln>
            </p:spPr>
          </p:cxnSp>
          <p:sp>
            <p:nvSpPr>
              <p:cNvPr id="8945" name="Google Shape;8945;p136"/>
              <p:cNvSpPr/>
              <p:nvPr/>
            </p:nvSpPr>
            <p:spPr>
              <a:xfrm>
                <a:off x="5150875" y="4091488"/>
                <a:ext cx="382771" cy="403711"/>
              </a:xfrm>
              <a:prstGeom prst="rect">
                <a:avLst/>
              </a:prstGeom>
              <a:solidFill>
                <a:srgbClr val="E4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46" name="Google Shape;8946;p136"/>
              <p:cNvSpPr/>
              <p:nvPr/>
            </p:nvSpPr>
            <p:spPr>
              <a:xfrm>
                <a:off x="5565439" y="4115310"/>
                <a:ext cx="344738" cy="344738"/>
              </a:xfrm>
              <a:prstGeom prst="ellipse">
                <a:avLst/>
              </a:prstGeom>
              <a:solidFill>
                <a:srgbClr val="E4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8947" name="Google Shape;8947;p136"/>
              <p:cNvCxnSpPr/>
              <p:nvPr/>
            </p:nvCxnSpPr>
            <p:spPr>
              <a:xfrm>
                <a:off x="5427947" y="4125482"/>
                <a:ext cx="0" cy="328557"/>
              </a:xfrm>
              <a:prstGeom prst="straightConnector1">
                <a:avLst/>
              </a:prstGeom>
              <a:noFill/>
              <a:ln w="15875" cap="flat" cmpd="sng">
                <a:solidFill>
                  <a:schemeClr val="dk1"/>
                </a:solidFill>
                <a:prstDash val="solid"/>
                <a:miter lim="800000"/>
                <a:headEnd type="none" w="sm" len="sm"/>
                <a:tailEnd type="none" w="sm" len="sm"/>
              </a:ln>
            </p:spPr>
          </p:cxnSp>
          <p:cxnSp>
            <p:nvCxnSpPr>
              <p:cNvPr id="8948" name="Google Shape;8948;p136"/>
              <p:cNvCxnSpPr/>
              <p:nvPr/>
            </p:nvCxnSpPr>
            <p:spPr>
              <a:xfrm>
                <a:off x="5330094" y="4125482"/>
                <a:ext cx="0" cy="328557"/>
              </a:xfrm>
              <a:prstGeom prst="straightConnector1">
                <a:avLst/>
              </a:prstGeom>
              <a:noFill/>
              <a:ln w="15875" cap="flat" cmpd="sng">
                <a:solidFill>
                  <a:schemeClr val="dk1"/>
                </a:solidFill>
                <a:prstDash val="solid"/>
                <a:miter lim="800000"/>
                <a:headEnd type="none" w="sm" len="sm"/>
                <a:tailEnd type="none" w="sm" len="sm"/>
              </a:ln>
            </p:spPr>
          </p:cxnSp>
          <p:cxnSp>
            <p:nvCxnSpPr>
              <p:cNvPr id="8949" name="Google Shape;8949;p136"/>
              <p:cNvCxnSpPr/>
              <p:nvPr/>
            </p:nvCxnSpPr>
            <p:spPr>
              <a:xfrm>
                <a:off x="5238591" y="4125482"/>
                <a:ext cx="0" cy="328557"/>
              </a:xfrm>
              <a:prstGeom prst="straightConnector1">
                <a:avLst/>
              </a:prstGeom>
              <a:noFill/>
              <a:ln w="15875" cap="flat" cmpd="sng">
                <a:solidFill>
                  <a:schemeClr val="dk1"/>
                </a:solidFill>
                <a:prstDash val="solid"/>
                <a:miter lim="800000"/>
                <a:headEnd type="none" w="sm" len="sm"/>
                <a:tailEnd type="none" w="sm" len="sm"/>
              </a:ln>
            </p:spPr>
          </p:cxnSp>
          <p:sp>
            <p:nvSpPr>
              <p:cNvPr id="8950" name="Google Shape;8950;p136"/>
              <p:cNvSpPr/>
              <p:nvPr/>
            </p:nvSpPr>
            <p:spPr>
              <a:xfrm>
                <a:off x="5033182" y="4091488"/>
                <a:ext cx="112907" cy="40371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8951" name="Google Shape;8951;p136"/>
            <p:cNvGrpSpPr/>
            <p:nvPr/>
          </p:nvGrpSpPr>
          <p:grpSpPr>
            <a:xfrm>
              <a:off x="3067072" y="2776371"/>
              <a:ext cx="4456450" cy="344905"/>
              <a:chOff x="3391522" y="3946678"/>
              <a:chExt cx="4456450" cy="344905"/>
            </a:xfrm>
          </p:grpSpPr>
          <p:cxnSp>
            <p:nvCxnSpPr>
              <p:cNvPr id="8952" name="Google Shape;8952;p136"/>
              <p:cNvCxnSpPr/>
              <p:nvPr/>
            </p:nvCxnSpPr>
            <p:spPr>
              <a:xfrm>
                <a:off x="3391522" y="3946678"/>
                <a:ext cx="4456450" cy="0"/>
              </a:xfrm>
              <a:prstGeom prst="straightConnector1">
                <a:avLst/>
              </a:prstGeom>
              <a:noFill/>
              <a:ln w="15875" cap="flat" cmpd="sng">
                <a:solidFill>
                  <a:schemeClr val="dk1"/>
                </a:solidFill>
                <a:prstDash val="solid"/>
                <a:miter lim="800000"/>
                <a:headEnd type="none" w="sm" len="sm"/>
                <a:tailEnd type="triangle" w="med" len="med"/>
              </a:ln>
            </p:spPr>
          </p:cxnSp>
          <p:cxnSp>
            <p:nvCxnSpPr>
              <p:cNvPr id="8953" name="Google Shape;8953;p136"/>
              <p:cNvCxnSpPr/>
              <p:nvPr/>
            </p:nvCxnSpPr>
            <p:spPr>
              <a:xfrm>
                <a:off x="3391522" y="4291583"/>
                <a:ext cx="4456450" cy="0"/>
              </a:xfrm>
              <a:prstGeom prst="straightConnector1">
                <a:avLst/>
              </a:prstGeom>
              <a:noFill/>
              <a:ln w="15875" cap="flat" cmpd="sng">
                <a:solidFill>
                  <a:schemeClr val="dk1"/>
                </a:solidFill>
                <a:prstDash val="solid"/>
                <a:miter lim="800000"/>
                <a:headEnd type="triangle" w="med" len="med"/>
                <a:tailEnd type="none" w="sm" len="sm"/>
              </a:ln>
            </p:spPr>
          </p:cxnSp>
          <p:cxnSp>
            <p:nvCxnSpPr>
              <p:cNvPr id="8954" name="Google Shape;8954;p136"/>
              <p:cNvCxnSpPr/>
              <p:nvPr/>
            </p:nvCxnSpPr>
            <p:spPr>
              <a:xfrm>
                <a:off x="7847972" y="3946678"/>
                <a:ext cx="0" cy="344905"/>
              </a:xfrm>
              <a:prstGeom prst="straightConnector1">
                <a:avLst/>
              </a:prstGeom>
              <a:noFill/>
              <a:ln w="15875" cap="flat" cmpd="sng">
                <a:solidFill>
                  <a:schemeClr val="dk1"/>
                </a:solidFill>
                <a:prstDash val="solid"/>
                <a:miter lim="800000"/>
                <a:headEnd type="none" w="sm" len="sm"/>
                <a:tailEnd type="none" w="sm" len="sm"/>
              </a:ln>
            </p:spPr>
          </p:cxnSp>
        </p:grpSp>
        <p:sp>
          <p:nvSpPr>
            <p:cNvPr id="8955" name="Google Shape;8955;p136"/>
            <p:cNvSpPr txBox="1"/>
            <p:nvPr/>
          </p:nvSpPr>
          <p:spPr>
            <a:xfrm>
              <a:off x="3454066" y="2887399"/>
              <a:ext cx="1465722"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RTT</a:t>
              </a:r>
              <a:r>
                <a:rPr lang="en-US" sz="2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measured</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956" name="Google Shape;8956;p136"/>
          <p:cNvSpPr txBox="1"/>
          <p:nvPr/>
        </p:nvSpPr>
        <p:spPr>
          <a:xfrm>
            <a:off x="750855" y="3728780"/>
            <a:ext cx="11639957" cy="2190750"/>
          </a:xfrm>
          <a:prstGeom prst="rect">
            <a:avLst/>
          </a:prstGeom>
          <a:noFill/>
          <a:ln>
            <a:noFill/>
          </a:ln>
        </p:spPr>
        <p:txBody>
          <a:bodyPr spcFirstLastPara="1" wrap="square" lIns="91425" tIns="45700" rIns="91425" bIns="45700" anchor="t" anchorCtr="0">
            <a:normAutofit/>
          </a:bodyPr>
          <a:lstStyle/>
          <a:p>
            <a:pPr marL="5080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rPr>
              <a:t>Delay-based approach:</a:t>
            </a:r>
            <a:endPar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523875" marR="0" lvl="0" indent="-282575"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RTT</a:t>
            </a:r>
            <a:r>
              <a:rPr lang="en-US" sz="2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min</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 minimum observed RTT (uncongested path)</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523875" marR="0" lvl="0" indent="-282575"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uncongested throughput with congestion window </a:t>
            </a:r>
            <a:r>
              <a:rPr lang="en-US" sz="2400" b="0" i="0" u="none" strike="noStrike" cap="none">
                <a:solidFill>
                  <a:srgbClr val="000000"/>
                </a:solidFill>
                <a:latin typeface="Courier"/>
                <a:ea typeface="Courier"/>
                <a:cs typeface="Courier"/>
                <a:sym typeface="Courier"/>
              </a:rPr>
              <a:t>cwnd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cwnd/RTT</a:t>
            </a:r>
            <a:r>
              <a:rPr lang="en-US" sz="2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min</a:t>
            </a:r>
            <a:endParaRPr sz="24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57" name="Google Shape;8957;p136"/>
          <p:cNvSpPr txBox="1"/>
          <p:nvPr/>
        </p:nvSpPr>
        <p:spPr>
          <a:xfrm>
            <a:off x="2305029" y="5206661"/>
            <a:ext cx="7555832"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if measured throughput “very close” to  uncongested throughput</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increase </a:t>
            </a:r>
            <a:r>
              <a:rPr lang="en-US" sz="2000" b="0" i="0" u="none" strike="noStrike" cap="none">
                <a:solidFill>
                  <a:srgbClr val="000000"/>
                </a:solidFill>
                <a:latin typeface="Courier"/>
                <a:ea typeface="Courier"/>
                <a:cs typeface="Courier"/>
                <a:sym typeface="Courier"/>
              </a:rPr>
              <a:t>cwnd</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linearly                /* since path not congested */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else if measured throughput “far below” uncongested throughout</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decrease </a:t>
            </a:r>
            <a:r>
              <a:rPr lang="en-US" sz="2000" b="0" i="0" u="none" strike="noStrike" cap="none">
                <a:solidFill>
                  <a:srgbClr val="000000"/>
                </a:solidFill>
                <a:latin typeface="Courier"/>
                <a:ea typeface="Courier"/>
                <a:cs typeface="Courier"/>
                <a:sym typeface="Courier"/>
              </a:rPr>
              <a:t>cwnd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linearly </a:t>
            </a:r>
            <a:r>
              <a:rPr lang="en-US" sz="2000" b="0" i="0" u="none" strike="noStrike" cap="none">
                <a:solidFill>
                  <a:srgbClr val="000000"/>
                </a:solidFill>
                <a:latin typeface="Courier"/>
                <a:ea typeface="Courier"/>
                <a:cs typeface="Courier"/>
                <a:sym typeface="Courier"/>
              </a:rPr>
              <a:t>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since path is congested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958" name="Google Shape;8958;p136"/>
          <p:cNvGrpSpPr/>
          <p:nvPr/>
        </p:nvGrpSpPr>
        <p:grpSpPr>
          <a:xfrm>
            <a:off x="7368304" y="2588834"/>
            <a:ext cx="3548062" cy="1114151"/>
            <a:chOff x="7481866" y="2350865"/>
            <a:chExt cx="3548062" cy="1114151"/>
          </a:xfrm>
        </p:grpSpPr>
        <p:sp>
          <p:nvSpPr>
            <p:cNvPr id="8959" name="Google Shape;8959;p136"/>
            <p:cNvSpPr txBox="1"/>
            <p:nvPr/>
          </p:nvSpPr>
          <p:spPr>
            <a:xfrm>
              <a:off x="9172199" y="2941796"/>
              <a:ext cx="1675523"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RTT</a:t>
              </a:r>
              <a:r>
                <a:rPr lang="en-US" sz="2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measured</a:t>
              </a:r>
              <a:endParaRPr sz="20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960" name="Google Shape;8960;p136"/>
            <p:cNvGrpSpPr/>
            <p:nvPr/>
          </p:nvGrpSpPr>
          <p:grpSpPr>
            <a:xfrm>
              <a:off x="7481866" y="2350865"/>
              <a:ext cx="3548062" cy="923986"/>
              <a:chOff x="7519640" y="2453981"/>
              <a:chExt cx="3548062" cy="923986"/>
            </a:xfrm>
          </p:grpSpPr>
          <p:sp>
            <p:nvSpPr>
              <p:cNvPr id="8961" name="Google Shape;8961;p136"/>
              <p:cNvSpPr txBox="1"/>
              <p:nvPr/>
            </p:nvSpPr>
            <p:spPr>
              <a:xfrm>
                <a:off x="7519640" y="2731636"/>
                <a:ext cx="1371594"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measured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r"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throughput</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962" name="Google Shape;8962;p136"/>
              <p:cNvCxnSpPr/>
              <p:nvPr/>
            </p:nvCxnSpPr>
            <p:spPr>
              <a:xfrm>
                <a:off x="9284574" y="3075516"/>
                <a:ext cx="914400" cy="0"/>
              </a:xfrm>
              <a:prstGeom prst="straightConnector1">
                <a:avLst/>
              </a:prstGeom>
              <a:noFill/>
              <a:ln w="22225" cap="flat" cmpd="sng">
                <a:solidFill>
                  <a:schemeClr val="dk1"/>
                </a:solidFill>
                <a:prstDash val="solid"/>
                <a:miter lim="800000"/>
                <a:headEnd type="none" w="sm" len="sm"/>
                <a:tailEnd type="none" w="sm" len="sm"/>
              </a:ln>
            </p:spPr>
          </p:cxnSp>
          <p:sp>
            <p:nvSpPr>
              <p:cNvPr id="8963" name="Google Shape;8963;p136"/>
              <p:cNvSpPr txBox="1"/>
              <p:nvPr/>
            </p:nvSpPr>
            <p:spPr>
              <a:xfrm>
                <a:off x="8852626" y="2855966"/>
                <a:ext cx="3129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64" name="Google Shape;8964;p136"/>
              <p:cNvSpPr txBox="1"/>
              <p:nvPr/>
            </p:nvSpPr>
            <p:spPr>
              <a:xfrm>
                <a:off x="9209973" y="2453981"/>
                <a:ext cx="1857729" cy="6463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bytes sent in last RTT interval</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8965" name="Google Shape;8965;p13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56"/>
                                        </p:tgtEl>
                                        <p:attrNameLst>
                                          <p:attrName>style.visibility</p:attrName>
                                        </p:attrNameLst>
                                      </p:cBhvr>
                                      <p:to>
                                        <p:strVal val="visible"/>
                                      </p:to>
                                    </p:set>
                                    <p:animEffect transition="in" filter="fade">
                                      <p:cBhvr>
                                        <p:cTn id="7" dur="500"/>
                                        <p:tgtEl>
                                          <p:spTgt spid="89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58"/>
                                        </p:tgtEl>
                                        <p:attrNameLst>
                                          <p:attrName>style.visibility</p:attrName>
                                        </p:attrNameLst>
                                      </p:cBhvr>
                                      <p:to>
                                        <p:strVal val="visible"/>
                                      </p:to>
                                    </p:set>
                                    <p:animEffect transition="in" filter="fade">
                                      <p:cBhvr>
                                        <p:cTn id="12" dur="500"/>
                                        <p:tgtEl>
                                          <p:spTgt spid="89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57"/>
                                        </p:tgtEl>
                                        <p:attrNameLst>
                                          <p:attrName>style.visibility</p:attrName>
                                        </p:attrNameLst>
                                      </p:cBhvr>
                                      <p:to>
                                        <p:strVal val="visible"/>
                                      </p:to>
                                    </p:set>
                                    <p:animEffect transition="in" filter="fade">
                                      <p:cBhvr>
                                        <p:cTn id="17" dur="500"/>
                                        <p:tgtEl>
                                          <p:spTgt spid="8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970"/>
        <p:cNvGrpSpPr/>
        <p:nvPr/>
      </p:nvGrpSpPr>
      <p:grpSpPr>
        <a:xfrm>
          <a:off x="0" y="0"/>
          <a:ext cx="0" cy="0"/>
          <a:chOff x="0" y="0"/>
          <a:chExt cx="0" cy="0"/>
        </a:xfrm>
      </p:grpSpPr>
      <p:sp>
        <p:nvSpPr>
          <p:cNvPr id="8971" name="Google Shape;8971;p137"/>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Delay-based TCP </a:t>
            </a:r>
            <a:r>
              <a:rPr lang="en-US"/>
              <a:t>c</a:t>
            </a:r>
            <a:r>
              <a:rPr lang="en-US" sz="4400"/>
              <a:t>ongestion </a:t>
            </a:r>
            <a:r>
              <a:rPr lang="en-US"/>
              <a:t>c</a:t>
            </a:r>
            <a:r>
              <a:rPr lang="en-US" sz="4400"/>
              <a:t>ontrol</a:t>
            </a:r>
            <a:endParaRPr sz="4400" b="0"/>
          </a:p>
        </p:txBody>
      </p:sp>
      <p:sp>
        <p:nvSpPr>
          <p:cNvPr id="8972" name="Google Shape;8972;p137"/>
          <p:cNvSpPr txBox="1"/>
          <p:nvPr/>
        </p:nvSpPr>
        <p:spPr>
          <a:xfrm>
            <a:off x="574392" y="1614177"/>
            <a:ext cx="11388423" cy="2190750"/>
          </a:xfrm>
          <a:prstGeom prst="rect">
            <a:avLst/>
          </a:prstGeom>
          <a:noFill/>
          <a:ln>
            <a:noFill/>
          </a:ln>
        </p:spPr>
        <p:txBody>
          <a:bodyPr spcFirstLastPara="1" wrap="square" lIns="91425" tIns="45700" rIns="91425" bIns="45700" anchor="t" anchorCtr="0">
            <a:normAutofit/>
          </a:bodyPr>
          <a:lstStyle/>
          <a:p>
            <a:pPr marL="523875" marR="0" lvl="0" indent="-282575"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congestion control without inducing/forcing loss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523875" marR="0" lvl="0" indent="-282575"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maximizing throughout (“keeping the just pipe full… ”) while keeping delay low (“…but not fuller”)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73" name="Google Shape;8973;p137"/>
          <p:cNvSpPr txBox="1"/>
          <p:nvPr/>
        </p:nvSpPr>
        <p:spPr>
          <a:xfrm>
            <a:off x="561692" y="2960377"/>
            <a:ext cx="11388423" cy="2190750"/>
          </a:xfrm>
          <a:prstGeom prst="rect">
            <a:avLst/>
          </a:prstGeom>
          <a:noFill/>
          <a:ln>
            <a:noFill/>
          </a:ln>
        </p:spPr>
        <p:txBody>
          <a:bodyPr spcFirstLastPara="1" wrap="square" lIns="91425" tIns="45700" rIns="91425" bIns="45700" anchor="t" anchorCtr="0">
            <a:normAutofit/>
          </a:bodyPr>
          <a:lstStyle/>
          <a:p>
            <a:pPr marL="523875" marR="0" lvl="0" indent="-282575"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 number of deployed TCPs take a delay-based approach</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66775" marR="0" lvl="1" indent="-2825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BBR</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deployed on Google’s (internal) backbone network</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74" name="Google Shape;8974;p13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3"/>
                                        </p:tgtEl>
                                        <p:attrNameLst>
                                          <p:attrName>style.visibility</p:attrName>
                                        </p:attrNameLst>
                                      </p:cBhvr>
                                      <p:to>
                                        <p:strVal val="visible"/>
                                      </p:to>
                                    </p:set>
                                    <p:animEffect transition="in" filter="fade">
                                      <p:cBhvr>
                                        <p:cTn id="7" dur="500"/>
                                        <p:tgtEl>
                                          <p:spTgt spid="8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979"/>
        <p:cNvGrpSpPr/>
        <p:nvPr/>
      </p:nvGrpSpPr>
      <p:grpSpPr>
        <a:xfrm>
          <a:off x="0" y="0"/>
          <a:ext cx="0" cy="0"/>
          <a:chOff x="0" y="0"/>
          <a:chExt cx="0" cy="0"/>
        </a:xfrm>
      </p:grpSpPr>
      <p:grpSp>
        <p:nvGrpSpPr>
          <p:cNvPr id="8980" name="Google Shape;8980;p138"/>
          <p:cNvGrpSpPr/>
          <p:nvPr/>
        </p:nvGrpSpPr>
        <p:grpSpPr>
          <a:xfrm>
            <a:off x="2250281" y="3864630"/>
            <a:ext cx="7691437" cy="2578459"/>
            <a:chOff x="2151063" y="3594045"/>
            <a:chExt cx="7691437" cy="2578459"/>
          </a:xfrm>
        </p:grpSpPr>
        <p:sp>
          <p:nvSpPr>
            <p:cNvPr id="8981" name="Google Shape;8981;p138"/>
            <p:cNvSpPr/>
            <p:nvPr/>
          </p:nvSpPr>
          <p:spPr>
            <a:xfrm>
              <a:off x="4129957" y="4691367"/>
              <a:ext cx="2849563" cy="1481137"/>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8982" name="Google Shape;8982;p138"/>
            <p:cNvGrpSpPr/>
            <p:nvPr/>
          </p:nvGrpSpPr>
          <p:grpSpPr>
            <a:xfrm>
              <a:off x="5035264" y="5554092"/>
              <a:ext cx="496248" cy="260542"/>
              <a:chOff x="7141236" y="6068702"/>
              <a:chExt cx="496248" cy="260542"/>
            </a:xfrm>
          </p:grpSpPr>
          <p:sp>
            <p:nvSpPr>
              <p:cNvPr id="8983" name="Google Shape;8983;p138"/>
              <p:cNvSpPr/>
              <p:nvPr/>
            </p:nvSpPr>
            <p:spPr>
              <a:xfrm>
                <a:off x="7141236" y="6158887"/>
                <a:ext cx="496248" cy="170357"/>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lt1"/>
                  </a:gs>
                  <a:gs pos="51000">
                    <a:srgbClr val="ED356A"/>
                  </a:gs>
                  <a:gs pos="100000">
                    <a:srgbClr val="E40000"/>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84" name="Google Shape;8984;p138"/>
              <p:cNvSpPr/>
              <p:nvPr/>
            </p:nvSpPr>
            <p:spPr>
              <a:xfrm>
                <a:off x="7141522" y="6068702"/>
                <a:ext cx="495647" cy="168664"/>
              </a:xfrm>
              <a:prstGeom prst="ellipse">
                <a:avLst/>
              </a:prstGeom>
              <a:solidFill>
                <a:srgbClr val="FA376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985" name="Google Shape;8985;p138"/>
              <p:cNvGrpSpPr/>
              <p:nvPr/>
            </p:nvGrpSpPr>
            <p:grpSpPr>
              <a:xfrm>
                <a:off x="7214834" y="6090139"/>
                <a:ext cx="348960" cy="123931"/>
                <a:chOff x="7786941" y="2884917"/>
                <a:chExt cx="897649" cy="353919"/>
              </a:xfrm>
            </p:grpSpPr>
            <p:sp>
              <p:nvSpPr>
                <p:cNvPr id="8986" name="Google Shape;8986;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87" name="Google Shape;8987;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88" name="Google Shape;8988;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E4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89" name="Google Shape;8989;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990" name="Google Shape;8990;p138"/>
            <p:cNvGrpSpPr/>
            <p:nvPr/>
          </p:nvGrpSpPr>
          <p:grpSpPr>
            <a:xfrm>
              <a:off x="6131364" y="5156690"/>
              <a:ext cx="496248" cy="260542"/>
              <a:chOff x="7493876" y="2774731"/>
              <a:chExt cx="1481958" cy="894622"/>
            </a:xfrm>
          </p:grpSpPr>
          <p:sp>
            <p:nvSpPr>
              <p:cNvPr id="8991" name="Google Shape;8991;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92" name="Google Shape;8992;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993" name="Google Shape;8993;p138"/>
              <p:cNvGrpSpPr/>
              <p:nvPr/>
            </p:nvGrpSpPr>
            <p:grpSpPr>
              <a:xfrm>
                <a:off x="7713663" y="2848339"/>
                <a:ext cx="1042107" cy="425543"/>
                <a:chOff x="7786941" y="2884917"/>
                <a:chExt cx="897649" cy="353919"/>
              </a:xfrm>
            </p:grpSpPr>
            <p:sp>
              <p:nvSpPr>
                <p:cNvPr id="8994" name="Google Shape;8994;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95" name="Google Shape;8995;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96" name="Google Shape;8996;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997" name="Google Shape;8997;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8998" name="Google Shape;8998;p138"/>
            <p:cNvGrpSpPr/>
            <p:nvPr/>
          </p:nvGrpSpPr>
          <p:grpSpPr>
            <a:xfrm>
              <a:off x="5122533" y="4861037"/>
              <a:ext cx="496248" cy="260542"/>
              <a:chOff x="7493876" y="2774731"/>
              <a:chExt cx="1481958" cy="894622"/>
            </a:xfrm>
          </p:grpSpPr>
          <p:sp>
            <p:nvSpPr>
              <p:cNvPr id="8999" name="Google Shape;8999;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00" name="Google Shape;9000;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001" name="Google Shape;9001;p138"/>
              <p:cNvGrpSpPr/>
              <p:nvPr/>
            </p:nvGrpSpPr>
            <p:grpSpPr>
              <a:xfrm>
                <a:off x="7713663" y="2848339"/>
                <a:ext cx="1042107" cy="425543"/>
                <a:chOff x="7786941" y="2884917"/>
                <a:chExt cx="897649" cy="353919"/>
              </a:xfrm>
            </p:grpSpPr>
            <p:sp>
              <p:nvSpPr>
                <p:cNvPr id="9002" name="Google Shape;9002;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03" name="Google Shape;9003;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04" name="Google Shape;9004;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05" name="Google Shape;9005;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006" name="Google Shape;9006;p138"/>
            <p:cNvGrpSpPr/>
            <p:nvPr/>
          </p:nvGrpSpPr>
          <p:grpSpPr>
            <a:xfrm>
              <a:off x="4450588" y="5823254"/>
              <a:ext cx="496248" cy="260542"/>
              <a:chOff x="7493876" y="2774731"/>
              <a:chExt cx="1481958" cy="894622"/>
            </a:xfrm>
          </p:grpSpPr>
          <p:sp>
            <p:nvSpPr>
              <p:cNvPr id="9007" name="Google Shape;9007;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08" name="Google Shape;9008;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009" name="Google Shape;9009;p138"/>
              <p:cNvGrpSpPr/>
              <p:nvPr/>
            </p:nvGrpSpPr>
            <p:grpSpPr>
              <a:xfrm>
                <a:off x="7713663" y="2848339"/>
                <a:ext cx="1042107" cy="425543"/>
                <a:chOff x="7786941" y="2884917"/>
                <a:chExt cx="897649" cy="353919"/>
              </a:xfrm>
            </p:grpSpPr>
            <p:sp>
              <p:nvSpPr>
                <p:cNvPr id="9010" name="Google Shape;9010;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11" name="Google Shape;9011;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12" name="Google Shape;9012;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13" name="Google Shape;9013;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014" name="Google Shape;9014;p138"/>
            <p:cNvGrpSpPr/>
            <p:nvPr/>
          </p:nvGrpSpPr>
          <p:grpSpPr>
            <a:xfrm>
              <a:off x="4094463" y="5164346"/>
              <a:ext cx="496248" cy="260542"/>
              <a:chOff x="7493876" y="2774731"/>
              <a:chExt cx="1481958" cy="894622"/>
            </a:xfrm>
          </p:grpSpPr>
          <p:sp>
            <p:nvSpPr>
              <p:cNvPr id="9015" name="Google Shape;9015;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16" name="Google Shape;9016;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017" name="Google Shape;9017;p138"/>
              <p:cNvGrpSpPr/>
              <p:nvPr/>
            </p:nvGrpSpPr>
            <p:grpSpPr>
              <a:xfrm>
                <a:off x="7713663" y="2848339"/>
                <a:ext cx="1042107" cy="425543"/>
                <a:chOff x="7786941" y="2884917"/>
                <a:chExt cx="897649" cy="353919"/>
              </a:xfrm>
            </p:grpSpPr>
            <p:sp>
              <p:nvSpPr>
                <p:cNvPr id="9018" name="Google Shape;9018;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19" name="Google Shape;9019;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20" name="Google Shape;9020;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21" name="Google Shape;9021;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9022" name="Google Shape;9022;p138"/>
            <p:cNvSpPr txBox="1"/>
            <p:nvPr/>
          </p:nvSpPr>
          <p:spPr>
            <a:xfrm>
              <a:off x="3019425" y="3594045"/>
              <a:ext cx="7112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1" u="none" strike="noStrike" cap="none">
                  <a:solidFill>
                    <a:srgbClr val="000099"/>
                  </a:solidFill>
                  <a:latin typeface="Arial" panose="020B0604020202020204"/>
                  <a:ea typeface="Arial" panose="020B0604020202020204"/>
                  <a:cs typeface="Arial" panose="020B0604020202020204"/>
                  <a:sym typeface="Arial" panose="020B0604020202020204"/>
                </a:rPr>
                <a:t>source</a:t>
              </a:r>
              <a:endParaRPr sz="2000" b="0" i="1"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sp>
          <p:nvSpPr>
            <p:cNvPr id="9023" name="Google Shape;9023;p138"/>
            <p:cNvSpPr/>
            <p:nvPr/>
          </p:nvSpPr>
          <p:spPr>
            <a:xfrm flipH="1">
              <a:off x="2481263" y="3925832"/>
              <a:ext cx="326408" cy="1262816"/>
            </a:xfrm>
            <a:custGeom>
              <a:avLst/>
              <a:gdLst/>
              <a:ahLst/>
              <a:cxnLst/>
              <a:rect l="l" t="t" r="r" b="b"/>
              <a:pathLst>
                <a:path w="12213" h="10000" extrusionOk="0">
                  <a:moveTo>
                    <a:pt x="11726" y="4661"/>
                  </a:moveTo>
                  <a:lnTo>
                    <a:pt x="0" y="0"/>
                  </a:lnTo>
                  <a:lnTo>
                    <a:pt x="0" y="10000"/>
                  </a:lnTo>
                  <a:lnTo>
                    <a:pt x="12213" y="6473"/>
                  </a:lnTo>
                  <a:lnTo>
                    <a:pt x="11726" y="4661"/>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24" name="Google Shape;9024;p138"/>
            <p:cNvSpPr/>
            <p:nvPr/>
          </p:nvSpPr>
          <p:spPr>
            <a:xfrm>
              <a:off x="2854326" y="3909956"/>
              <a:ext cx="1062368" cy="1290639"/>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25" name="Google Shape;9025;p138"/>
            <p:cNvSpPr/>
            <p:nvPr/>
          </p:nvSpPr>
          <p:spPr>
            <a:xfrm>
              <a:off x="2814638" y="3949645"/>
              <a:ext cx="1066800" cy="1231900"/>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026" name="Google Shape;9026;p138"/>
            <p:cNvCxnSpPr/>
            <p:nvPr/>
          </p:nvCxnSpPr>
          <p:spPr>
            <a:xfrm>
              <a:off x="2814638" y="4227457"/>
              <a:ext cx="1058862" cy="3175"/>
            </a:xfrm>
            <a:prstGeom prst="straightConnector1">
              <a:avLst/>
            </a:prstGeom>
            <a:noFill/>
            <a:ln w="19050" cap="flat" cmpd="sng">
              <a:solidFill>
                <a:srgbClr val="000000"/>
              </a:solidFill>
              <a:prstDash val="solid"/>
              <a:round/>
              <a:headEnd type="none" w="med" len="med"/>
              <a:tailEnd type="none" w="med" len="med"/>
            </a:ln>
          </p:spPr>
        </p:cxnSp>
        <p:sp>
          <p:nvSpPr>
            <p:cNvPr id="9027" name="Google Shape;9027;p138"/>
            <p:cNvSpPr txBox="1"/>
            <p:nvPr/>
          </p:nvSpPr>
          <p:spPr>
            <a:xfrm>
              <a:off x="2773604" y="3957054"/>
              <a:ext cx="1104900" cy="127476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application</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0000A3"/>
                </a:buClr>
                <a:buSzPts val="1400"/>
                <a:buFont typeface="Arial" panose="020B0604020202020204"/>
                <a:buNone/>
              </a:pPr>
              <a:r>
                <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rPr>
                <a:t>TCP</a:t>
              </a:r>
              <a:endPar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network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link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physical</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p:txBody>
        </p:sp>
        <p:grpSp>
          <p:nvGrpSpPr>
            <p:cNvPr id="9028" name="Google Shape;9028;p138"/>
            <p:cNvGrpSpPr/>
            <p:nvPr/>
          </p:nvGrpSpPr>
          <p:grpSpPr>
            <a:xfrm flipH="1">
              <a:off x="2151063" y="4424307"/>
              <a:ext cx="673100" cy="701675"/>
              <a:chOff x="-44" y="1473"/>
              <a:chExt cx="981" cy="1105"/>
            </a:xfrm>
          </p:grpSpPr>
          <p:pic>
            <p:nvPicPr>
              <p:cNvPr id="9029" name="Google Shape;9029;p13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9030" name="Google Shape;9030;p13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9031" name="Google Shape;9031;p138"/>
            <p:cNvCxnSpPr/>
            <p:nvPr/>
          </p:nvCxnSpPr>
          <p:spPr>
            <a:xfrm>
              <a:off x="2819400" y="4456057"/>
              <a:ext cx="1058863" cy="3175"/>
            </a:xfrm>
            <a:prstGeom prst="straightConnector1">
              <a:avLst/>
            </a:prstGeom>
            <a:noFill/>
            <a:ln w="19050" cap="flat" cmpd="sng">
              <a:solidFill>
                <a:srgbClr val="000000"/>
              </a:solidFill>
              <a:prstDash val="solid"/>
              <a:round/>
              <a:headEnd type="none" w="med" len="med"/>
              <a:tailEnd type="none" w="med" len="med"/>
            </a:ln>
          </p:spPr>
        </p:cxnSp>
        <p:cxnSp>
          <p:nvCxnSpPr>
            <p:cNvPr id="9032" name="Google Shape;9032;p138"/>
            <p:cNvCxnSpPr/>
            <p:nvPr/>
          </p:nvCxnSpPr>
          <p:spPr>
            <a:xfrm>
              <a:off x="2824163" y="4684657"/>
              <a:ext cx="1058862" cy="3175"/>
            </a:xfrm>
            <a:prstGeom prst="straightConnector1">
              <a:avLst/>
            </a:prstGeom>
            <a:noFill/>
            <a:ln w="19050" cap="flat" cmpd="sng">
              <a:solidFill>
                <a:srgbClr val="000000"/>
              </a:solidFill>
              <a:prstDash val="solid"/>
              <a:round/>
              <a:headEnd type="none" w="med" len="med"/>
              <a:tailEnd type="none" w="med" len="med"/>
            </a:ln>
          </p:spPr>
        </p:cxnSp>
        <p:cxnSp>
          <p:nvCxnSpPr>
            <p:cNvPr id="9033" name="Google Shape;9033;p138"/>
            <p:cNvCxnSpPr/>
            <p:nvPr/>
          </p:nvCxnSpPr>
          <p:spPr>
            <a:xfrm>
              <a:off x="2827338" y="4924370"/>
              <a:ext cx="1060450" cy="3175"/>
            </a:xfrm>
            <a:prstGeom prst="straightConnector1">
              <a:avLst/>
            </a:prstGeom>
            <a:noFill/>
            <a:ln w="19050" cap="flat" cmpd="sng">
              <a:solidFill>
                <a:srgbClr val="000000"/>
              </a:solidFill>
              <a:prstDash val="solid"/>
              <a:round/>
              <a:headEnd type="none" w="med" len="med"/>
              <a:tailEnd type="none" w="med" len="med"/>
            </a:ln>
          </p:spPr>
        </p:cxnSp>
        <p:grpSp>
          <p:nvGrpSpPr>
            <p:cNvPr id="9034" name="Google Shape;9034;p138"/>
            <p:cNvGrpSpPr/>
            <p:nvPr/>
          </p:nvGrpSpPr>
          <p:grpSpPr>
            <a:xfrm>
              <a:off x="7794625" y="3673978"/>
              <a:ext cx="2047875" cy="1620287"/>
              <a:chOff x="4882752" y="4007261"/>
              <a:chExt cx="2046816" cy="1619544"/>
            </a:xfrm>
          </p:grpSpPr>
          <p:sp>
            <p:nvSpPr>
              <p:cNvPr id="9035" name="Google Shape;9035;p138"/>
              <p:cNvSpPr txBox="1"/>
              <p:nvPr/>
            </p:nvSpPr>
            <p:spPr>
              <a:xfrm>
                <a:off x="4882752" y="4007261"/>
                <a:ext cx="122608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1" u="none" strike="noStrike" cap="none">
                    <a:solidFill>
                      <a:srgbClr val="000099"/>
                    </a:solidFill>
                    <a:latin typeface="Arial" panose="020B0604020202020204"/>
                    <a:ea typeface="Arial" panose="020B0604020202020204"/>
                    <a:cs typeface="Arial" panose="020B0604020202020204"/>
                    <a:sym typeface="Arial" panose="020B0604020202020204"/>
                  </a:rPr>
                  <a:t>destination</a:t>
                </a:r>
                <a:endParaRPr sz="2000" b="0" i="1"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nvGrpSpPr>
              <p:cNvPr id="9036" name="Google Shape;9036;p138"/>
              <p:cNvGrpSpPr/>
              <p:nvPr/>
            </p:nvGrpSpPr>
            <p:grpSpPr>
              <a:xfrm>
                <a:off x="4927179" y="4319856"/>
                <a:ext cx="2002389" cy="1306949"/>
                <a:chOff x="1305623" y="4714561"/>
                <a:chExt cx="2002389" cy="1306949"/>
              </a:xfrm>
            </p:grpSpPr>
            <p:sp>
              <p:nvSpPr>
                <p:cNvPr id="9037" name="Google Shape;9037;p138"/>
                <p:cNvSpPr/>
                <p:nvPr/>
              </p:nvSpPr>
              <p:spPr>
                <a:xfrm>
                  <a:off x="2426569" y="4714561"/>
                  <a:ext cx="288261" cy="1290044"/>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333CC"/>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38" name="Google Shape;9038;p138"/>
                <p:cNvSpPr/>
                <p:nvPr/>
              </p:nvSpPr>
              <p:spPr>
                <a:xfrm>
                  <a:off x="1398616" y="4722494"/>
                  <a:ext cx="1045433" cy="127129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39" name="Google Shape;9039;p138"/>
                <p:cNvSpPr/>
                <p:nvPr/>
              </p:nvSpPr>
              <p:spPr>
                <a:xfrm>
                  <a:off x="1341249" y="4752754"/>
                  <a:ext cx="1067215" cy="1231976"/>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040" name="Google Shape;9040;p138"/>
                <p:cNvCxnSpPr/>
                <p:nvPr/>
              </p:nvCxnSpPr>
              <p:spPr>
                <a:xfrm>
                  <a:off x="1341249" y="5031313"/>
                  <a:ext cx="1059231" cy="2888"/>
                </a:xfrm>
                <a:prstGeom prst="straightConnector1">
                  <a:avLst/>
                </a:prstGeom>
                <a:noFill/>
                <a:ln w="19050" cap="flat" cmpd="sng">
                  <a:solidFill>
                    <a:srgbClr val="000000"/>
                  </a:solidFill>
                  <a:prstDash val="solid"/>
                  <a:round/>
                  <a:headEnd type="none" w="med" len="med"/>
                  <a:tailEnd type="none" w="med" len="med"/>
                </a:ln>
              </p:spPr>
            </p:cxnSp>
            <p:sp>
              <p:nvSpPr>
                <p:cNvPr id="9041" name="Google Shape;9041;p138"/>
                <p:cNvSpPr txBox="1"/>
                <p:nvPr/>
              </p:nvSpPr>
              <p:spPr>
                <a:xfrm>
                  <a:off x="1305623" y="4747333"/>
                  <a:ext cx="1104329" cy="127417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application</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0000A3"/>
                    </a:buClr>
                    <a:buSzPts val="1400"/>
                    <a:buFont typeface="Arial" panose="020B0604020202020204"/>
                    <a:buNone/>
                  </a:pPr>
                  <a:r>
                    <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rPr>
                    <a:t>TCP</a:t>
                  </a:r>
                  <a:endParaRPr lang="en-US" sz="1400" b="1" i="0" u="none" strike="noStrike" cap="none">
                    <a:solidFill>
                      <a:srgbClr val="0000A3"/>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network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link</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a:p>
                  <a:pPr marL="0" marR="0" lvl="0" indent="0" algn="ctr" rtl="0">
                    <a:lnSpc>
                      <a:spcPct val="110000"/>
                    </a:lnSpc>
                    <a:spcBef>
                      <a:spcPts val="0"/>
                    </a:spcBef>
                    <a:spcAft>
                      <a:spcPts val="0"/>
                    </a:spcAft>
                    <a:buClr>
                      <a:srgbClr val="BFBFBF"/>
                    </a:buClr>
                    <a:buSzPts val="1400"/>
                    <a:buFont typeface="Arial" panose="020B0604020202020204"/>
                    <a:buNone/>
                  </a:pPr>
                  <a:r>
                    <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rPr>
                    <a:t>physical</a:t>
                  </a:r>
                  <a:endParaRPr lang="en-US" sz="1400" b="0" i="0" u="none" strike="noStrike" cap="none">
                    <a:solidFill>
                      <a:srgbClr val="BFBFBF"/>
                    </a:solidFill>
                    <a:latin typeface="Arial" panose="020B0604020202020204"/>
                    <a:ea typeface="Arial" panose="020B0604020202020204"/>
                    <a:cs typeface="Arial" panose="020B0604020202020204"/>
                    <a:sym typeface="Arial" panose="020B0604020202020204"/>
                  </a:endParaRPr>
                </a:p>
              </p:txBody>
            </p:sp>
            <p:grpSp>
              <p:nvGrpSpPr>
                <p:cNvPr id="9042" name="Google Shape;9042;p138"/>
                <p:cNvGrpSpPr/>
                <p:nvPr/>
              </p:nvGrpSpPr>
              <p:grpSpPr>
                <a:xfrm flipH="1">
                  <a:off x="2634682" y="5076164"/>
                  <a:ext cx="673330" cy="701684"/>
                  <a:chOff x="-44" y="1473"/>
                  <a:chExt cx="981" cy="1105"/>
                </a:xfrm>
              </p:grpSpPr>
              <p:pic>
                <p:nvPicPr>
                  <p:cNvPr id="9043" name="Google Shape;9043;p13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9044" name="Google Shape;9044;p13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9045" name="Google Shape;9045;p138"/>
                <p:cNvCxnSpPr/>
                <p:nvPr/>
              </p:nvCxnSpPr>
              <p:spPr>
                <a:xfrm>
                  <a:off x="1345720" y="52602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9046" name="Google Shape;9046;p138"/>
                <p:cNvCxnSpPr/>
                <p:nvPr/>
              </p:nvCxnSpPr>
              <p:spPr>
                <a:xfrm>
                  <a:off x="1350191" y="5489113"/>
                  <a:ext cx="1059231" cy="2888"/>
                </a:xfrm>
                <a:prstGeom prst="straightConnector1">
                  <a:avLst/>
                </a:prstGeom>
                <a:noFill/>
                <a:ln w="19050" cap="flat" cmpd="sng">
                  <a:solidFill>
                    <a:srgbClr val="000000"/>
                  </a:solidFill>
                  <a:prstDash val="solid"/>
                  <a:round/>
                  <a:headEnd type="none" w="med" len="med"/>
                  <a:tailEnd type="none" w="med" len="med"/>
                </a:ln>
              </p:spPr>
            </p:cxnSp>
            <p:cxnSp>
              <p:nvCxnSpPr>
                <p:cNvPr id="9047" name="Google Shape;9047;p138"/>
                <p:cNvCxnSpPr/>
                <p:nvPr/>
              </p:nvCxnSpPr>
              <p:spPr>
                <a:xfrm>
                  <a:off x="1354662" y="5728213"/>
                  <a:ext cx="1059231" cy="2888"/>
                </a:xfrm>
                <a:prstGeom prst="straightConnector1">
                  <a:avLst/>
                </a:prstGeom>
                <a:noFill/>
                <a:ln w="19050" cap="flat" cmpd="sng">
                  <a:solidFill>
                    <a:srgbClr val="000000"/>
                  </a:solidFill>
                  <a:prstDash val="solid"/>
                  <a:round/>
                  <a:headEnd type="none" w="med" len="med"/>
                  <a:tailEnd type="none" w="med" len="med"/>
                </a:ln>
              </p:spPr>
            </p:cxnSp>
          </p:grpSp>
        </p:grpSp>
        <p:sp>
          <p:nvSpPr>
            <p:cNvPr id="9048" name="Google Shape;9048;p138"/>
            <p:cNvSpPr/>
            <p:nvPr/>
          </p:nvSpPr>
          <p:spPr>
            <a:xfrm>
              <a:off x="4581324" y="4994579"/>
              <a:ext cx="542925" cy="295275"/>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49" name="Google Shape;9049;p138"/>
            <p:cNvSpPr/>
            <p:nvPr/>
          </p:nvSpPr>
          <p:spPr>
            <a:xfrm>
              <a:off x="5622724" y="4988229"/>
              <a:ext cx="506413" cy="307975"/>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50" name="Google Shape;9050;p138"/>
            <p:cNvSpPr/>
            <p:nvPr/>
          </p:nvSpPr>
          <p:spPr>
            <a:xfrm>
              <a:off x="4557512" y="5380342"/>
              <a:ext cx="481012" cy="238125"/>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51" name="Google Shape;9051;p138"/>
            <p:cNvSpPr/>
            <p:nvPr/>
          </p:nvSpPr>
          <p:spPr>
            <a:xfrm>
              <a:off x="5505249" y="5356529"/>
              <a:ext cx="630238" cy="247650"/>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52" name="Google Shape;9052;p138"/>
            <p:cNvSpPr/>
            <p:nvPr/>
          </p:nvSpPr>
          <p:spPr>
            <a:xfrm>
              <a:off x="6173587" y="5410504"/>
              <a:ext cx="206375" cy="50800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53" name="Google Shape;9053;p138"/>
            <p:cNvSpPr/>
            <p:nvPr/>
          </p:nvSpPr>
          <p:spPr>
            <a:xfrm>
              <a:off x="4936923" y="5943904"/>
              <a:ext cx="970395" cy="81756"/>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54" name="Google Shape;9054;p138"/>
            <p:cNvSpPr/>
            <p:nvPr/>
          </p:nvSpPr>
          <p:spPr>
            <a:xfrm>
              <a:off x="4400349" y="5424888"/>
              <a:ext cx="193675" cy="404716"/>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55" name="Google Shape;9055;p138"/>
            <p:cNvSpPr/>
            <p:nvPr/>
          </p:nvSpPr>
          <p:spPr>
            <a:xfrm>
              <a:off x="3329610" y="4423977"/>
              <a:ext cx="5073926" cy="1298611"/>
            </a:xfrm>
            <a:custGeom>
              <a:avLst/>
              <a:gdLst/>
              <a:ahLst/>
              <a:cxnLst/>
              <a:rect l="l" t="t" r="r" b="b"/>
              <a:pathLst>
                <a:path w="5156094" h="1559667" extrusionOk="0">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056" name="Google Shape;9056;p138"/>
            <p:cNvGrpSpPr/>
            <p:nvPr/>
          </p:nvGrpSpPr>
          <p:grpSpPr>
            <a:xfrm>
              <a:off x="5868328" y="5862061"/>
              <a:ext cx="496248" cy="260542"/>
              <a:chOff x="7493876" y="2774731"/>
              <a:chExt cx="1481958" cy="894622"/>
            </a:xfrm>
          </p:grpSpPr>
          <p:sp>
            <p:nvSpPr>
              <p:cNvPr id="9057" name="Google Shape;9057;p13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58" name="Google Shape;9058;p13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059" name="Google Shape;9059;p138"/>
              <p:cNvGrpSpPr/>
              <p:nvPr/>
            </p:nvGrpSpPr>
            <p:grpSpPr>
              <a:xfrm>
                <a:off x="7713663" y="2848339"/>
                <a:ext cx="1042107" cy="425543"/>
                <a:chOff x="7786941" y="2884917"/>
                <a:chExt cx="897649" cy="353919"/>
              </a:xfrm>
            </p:grpSpPr>
            <p:sp>
              <p:nvSpPr>
                <p:cNvPr id="9060" name="Google Shape;9060;p13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61" name="Google Shape;9061;p13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62" name="Google Shape;9062;p13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63" name="Google Shape;9063;p13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sp>
        <p:nvSpPr>
          <p:cNvPr id="9064" name="Google Shape;9064;p138"/>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Explicit congestion notification </a:t>
            </a:r>
            <a:r>
              <a:rPr lang="en-US" sz="3600"/>
              <a:t>(ECN)</a:t>
            </a:r>
            <a:endParaRPr sz="4400" b="0"/>
          </a:p>
        </p:txBody>
      </p:sp>
      <p:sp>
        <p:nvSpPr>
          <p:cNvPr id="9065" name="Google Shape;9065;p138"/>
          <p:cNvSpPr txBox="1"/>
          <p:nvPr/>
        </p:nvSpPr>
        <p:spPr>
          <a:xfrm>
            <a:off x="719638" y="1274465"/>
            <a:ext cx="11177587" cy="2620218"/>
          </a:xfrm>
          <a:prstGeom prst="rect">
            <a:avLst/>
          </a:prstGeom>
          <a:noFill/>
          <a:ln>
            <a:noFill/>
          </a:ln>
        </p:spPr>
        <p:txBody>
          <a:bodyPr spcFirstLastPara="1" wrap="square" lIns="91425" tIns="45700" rIns="91425" bIns="45700" anchor="t" anchorCtr="0">
            <a:normAutofit/>
          </a:bodyPr>
          <a:lstStyle/>
          <a:p>
            <a:pPr marL="5080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deployments often implement </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network-assisted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congestion control:</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two bits in IP header (ToS field) marked </a:t>
            </a:r>
            <a:r>
              <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rPr>
              <a:t>by network router</a:t>
            </a:r>
            <a:r>
              <a:rPr lang="en-US" sz="2400" b="0" i="0"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to indicate congestion</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0100" marR="0" lvl="1" indent="-215900" algn="l" rtl="0">
              <a:lnSpc>
                <a:spcPct val="90000"/>
              </a:lnSpc>
              <a:spcBef>
                <a:spcPts val="400"/>
              </a:spcBef>
              <a:spcAft>
                <a:spcPts val="0"/>
              </a:spcAft>
              <a:buClr>
                <a:srgbClr val="0000A3"/>
              </a:buClr>
              <a:buSzPts val="2400"/>
              <a:buFont typeface="Arial" panose="020B0604020202020204"/>
              <a:buChar char="•"/>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policy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to determine marking chosen by network operator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congestion indication carried to destination</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destination sets ECE bit on ACK segment to notify sender of congestion</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involves both IP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(IP header ECN bit marking)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 TCP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header C,E bit marking)</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066" name="Google Shape;9066;p138"/>
          <p:cNvGrpSpPr/>
          <p:nvPr/>
        </p:nvGrpSpPr>
        <p:grpSpPr>
          <a:xfrm>
            <a:off x="3226593" y="5686054"/>
            <a:ext cx="1493838" cy="307975"/>
            <a:chOff x="1502428" y="5844331"/>
            <a:chExt cx="1493249" cy="307777"/>
          </a:xfrm>
        </p:grpSpPr>
        <p:grpSp>
          <p:nvGrpSpPr>
            <p:cNvPr id="9067" name="Google Shape;9067;p138"/>
            <p:cNvGrpSpPr/>
            <p:nvPr/>
          </p:nvGrpSpPr>
          <p:grpSpPr>
            <a:xfrm>
              <a:off x="1502428" y="5844331"/>
              <a:ext cx="1493249" cy="307777"/>
              <a:chOff x="3621632" y="5775938"/>
              <a:chExt cx="1493249" cy="307777"/>
            </a:xfrm>
          </p:grpSpPr>
          <p:grpSp>
            <p:nvGrpSpPr>
              <p:cNvPr id="9068" name="Google Shape;9068;p138"/>
              <p:cNvGrpSpPr/>
              <p:nvPr/>
            </p:nvGrpSpPr>
            <p:grpSpPr>
              <a:xfrm>
                <a:off x="3999308" y="5783870"/>
                <a:ext cx="821517" cy="260606"/>
                <a:chOff x="-2975522" y="4129762"/>
                <a:chExt cx="1281721" cy="456281"/>
              </a:xfrm>
            </p:grpSpPr>
            <p:sp>
              <p:nvSpPr>
                <p:cNvPr id="9069" name="Google Shape;9069;p138"/>
                <p:cNvSpPr/>
                <p:nvPr/>
              </p:nvSpPr>
              <p:spPr>
                <a:xfrm>
                  <a:off x="-2903722" y="4135317"/>
                  <a:ext cx="1151258" cy="341655"/>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70" name="Google Shape;9070;p138"/>
                <p:cNvSpPr/>
                <p:nvPr/>
              </p:nvSpPr>
              <p:spPr>
                <a:xfrm>
                  <a:off x="-2968093" y="4221426"/>
                  <a:ext cx="1148783" cy="344432"/>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71" name="Google Shape;9071;p138"/>
                <p:cNvSpPr/>
                <p:nvPr/>
              </p:nvSpPr>
              <p:spPr>
                <a:xfrm>
                  <a:off x="-2975522" y="4129762"/>
                  <a:ext cx="1223057" cy="94441"/>
                </a:xfrm>
                <a:custGeom>
                  <a:avLst/>
                  <a:gdLst/>
                  <a:ahLst/>
                  <a:cxnLst/>
                  <a:rect l="l" t="t" r="r" b="b"/>
                  <a:pathLst>
                    <a:path w="1223105" h="93730" extrusionOk="0">
                      <a:moveTo>
                        <a:pt x="0" y="89042"/>
                      </a:moveTo>
                      <a:lnTo>
                        <a:pt x="70293" y="0"/>
                      </a:lnTo>
                      <a:lnTo>
                        <a:pt x="1223105" y="4687"/>
                      </a:lnTo>
                      <a:lnTo>
                        <a:pt x="1143439" y="93730"/>
                      </a:lnTo>
                      <a:lnTo>
                        <a:pt x="0" y="89042"/>
                      </a:lnTo>
                      <a:close/>
                    </a:path>
                  </a:pathLst>
                </a:custGeom>
                <a:solidFill>
                  <a:srgbClr val="32936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72" name="Google Shape;9072;p138"/>
                <p:cNvSpPr/>
                <p:nvPr/>
              </p:nvSpPr>
              <p:spPr>
                <a:xfrm rot="10411447" flipH="1">
                  <a:off x="-1853972" y="4146428"/>
                  <a:ext cx="136170" cy="433318"/>
                </a:xfrm>
                <a:custGeom>
                  <a:avLst/>
                  <a:gdLst/>
                  <a:ahLst/>
                  <a:cxnLst/>
                  <a:rect l="l" t="t" r="r" b="b"/>
                  <a:pathLst>
                    <a:path w="136342" h="891908" extrusionOk="0">
                      <a:moveTo>
                        <a:pt x="36019" y="731496"/>
                      </a:moveTo>
                      <a:lnTo>
                        <a:pt x="0" y="1"/>
                      </a:lnTo>
                      <a:lnTo>
                        <a:pt x="100909" y="172120"/>
                      </a:lnTo>
                      <a:lnTo>
                        <a:pt x="136342" y="891907"/>
                      </a:lnTo>
                      <a:lnTo>
                        <a:pt x="36019" y="731496"/>
                      </a:lnTo>
                      <a:close/>
                    </a:path>
                  </a:pathLst>
                </a:custGeom>
                <a:solidFill>
                  <a:srgbClr val="32936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073" name="Google Shape;9073;p138"/>
              <p:cNvSpPr txBox="1"/>
              <p:nvPr/>
            </p:nvSpPr>
            <p:spPr>
              <a:xfrm>
                <a:off x="3621632" y="5775938"/>
                <a:ext cx="14932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Tahoma" panose="020B0604030504040204"/>
                  <a:buNone/>
                </a:pPr>
                <a:r>
                  <a:rPr lang="en-US" sz="1400" b="0" i="0" u="none" strike="noStrike" cap="none">
                    <a:solidFill>
                      <a:srgbClr val="FFFFFF"/>
                    </a:solidFill>
                    <a:latin typeface="Tahoma" panose="020B0604030504040204"/>
                    <a:ea typeface="Tahoma" panose="020B0604030504040204"/>
                    <a:cs typeface="Tahoma" panose="020B0604030504040204"/>
                    <a:sym typeface="Tahoma" panose="020B0604030504040204"/>
                  </a:rPr>
                  <a:t>ECN=10</a:t>
                </a:r>
                <a:endParaRPr lang="en-US" sz="1400" b="0" i="0" u="none" strike="noStrike" cap="none">
                  <a:solidFill>
                    <a:srgbClr val="FFFFFF"/>
                  </a:solidFill>
                  <a:latin typeface="Tahoma" panose="020B0604030504040204"/>
                  <a:ea typeface="Tahoma" panose="020B0604030504040204"/>
                  <a:cs typeface="Tahoma" panose="020B0604030504040204"/>
                  <a:sym typeface="Tahoma" panose="020B0604030504040204"/>
                </a:endParaRPr>
              </a:p>
            </p:txBody>
          </p:sp>
        </p:grpSp>
        <p:cxnSp>
          <p:nvCxnSpPr>
            <p:cNvPr id="9074" name="Google Shape;9074;p138"/>
            <p:cNvCxnSpPr/>
            <p:nvPr/>
          </p:nvCxnSpPr>
          <p:spPr>
            <a:xfrm rot="10800000" flipH="1">
              <a:off x="2150568" y="6133267"/>
              <a:ext cx="612066" cy="1"/>
            </a:xfrm>
            <a:prstGeom prst="straightConnector1">
              <a:avLst/>
            </a:prstGeom>
            <a:noFill/>
            <a:ln w="9525" cap="flat" cmpd="sng">
              <a:solidFill>
                <a:srgbClr val="008000"/>
              </a:solidFill>
              <a:prstDash val="solid"/>
              <a:round/>
              <a:headEnd type="none" w="med" len="med"/>
              <a:tailEnd type="triangle" w="med" len="med"/>
            </a:ln>
          </p:spPr>
        </p:cxnSp>
      </p:grpSp>
      <p:grpSp>
        <p:nvGrpSpPr>
          <p:cNvPr id="9075" name="Google Shape;9075;p138"/>
          <p:cNvGrpSpPr/>
          <p:nvPr/>
        </p:nvGrpSpPr>
        <p:grpSpPr>
          <a:xfrm>
            <a:off x="5345906" y="5617791"/>
            <a:ext cx="1493837" cy="358775"/>
            <a:chOff x="3621632" y="5775938"/>
            <a:chExt cx="1493249" cy="357723"/>
          </a:xfrm>
        </p:grpSpPr>
        <p:grpSp>
          <p:nvGrpSpPr>
            <p:cNvPr id="9076" name="Google Shape;9076;p138"/>
            <p:cNvGrpSpPr/>
            <p:nvPr/>
          </p:nvGrpSpPr>
          <p:grpSpPr>
            <a:xfrm>
              <a:off x="3621632" y="5775938"/>
              <a:ext cx="1493249" cy="307777"/>
              <a:chOff x="3621632" y="5775938"/>
              <a:chExt cx="1493249" cy="307777"/>
            </a:xfrm>
          </p:grpSpPr>
          <p:grpSp>
            <p:nvGrpSpPr>
              <p:cNvPr id="9077" name="Google Shape;9077;p138"/>
              <p:cNvGrpSpPr/>
              <p:nvPr/>
            </p:nvGrpSpPr>
            <p:grpSpPr>
              <a:xfrm>
                <a:off x="3999308" y="5783852"/>
                <a:ext cx="821480" cy="260019"/>
                <a:chOff x="-2975522" y="4129732"/>
                <a:chExt cx="1281665" cy="455254"/>
              </a:xfrm>
            </p:grpSpPr>
            <p:sp>
              <p:nvSpPr>
                <p:cNvPr id="9078" name="Google Shape;9078;p138"/>
                <p:cNvSpPr/>
                <p:nvPr/>
              </p:nvSpPr>
              <p:spPr>
                <a:xfrm>
                  <a:off x="-2903723" y="4135274"/>
                  <a:ext cx="1151259" cy="340871"/>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79" name="Google Shape;9079;p138"/>
                <p:cNvSpPr/>
                <p:nvPr/>
              </p:nvSpPr>
              <p:spPr>
                <a:xfrm>
                  <a:off x="-2968095" y="4221184"/>
                  <a:ext cx="1148783" cy="343644"/>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80" name="Google Shape;9080;p138"/>
                <p:cNvSpPr/>
                <p:nvPr/>
              </p:nvSpPr>
              <p:spPr>
                <a:xfrm>
                  <a:off x="-2975522" y="4129732"/>
                  <a:ext cx="1223057" cy="94225"/>
                </a:xfrm>
                <a:custGeom>
                  <a:avLst/>
                  <a:gdLst/>
                  <a:ahLst/>
                  <a:cxnLst/>
                  <a:rect l="l" t="t" r="r" b="b"/>
                  <a:pathLst>
                    <a:path w="1223105" h="93730" extrusionOk="0">
                      <a:moveTo>
                        <a:pt x="0" y="89042"/>
                      </a:moveTo>
                      <a:lnTo>
                        <a:pt x="70293" y="0"/>
                      </a:lnTo>
                      <a:lnTo>
                        <a:pt x="1223105" y="4687"/>
                      </a:lnTo>
                      <a:lnTo>
                        <a:pt x="1143439" y="93730"/>
                      </a:lnTo>
                      <a:lnTo>
                        <a:pt x="0" y="89042"/>
                      </a:lnTo>
                      <a:close/>
                    </a:path>
                  </a:pathLst>
                </a:custGeom>
                <a:solidFill>
                  <a:srgbClr val="32936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81" name="Google Shape;9081;p138"/>
                <p:cNvSpPr/>
                <p:nvPr/>
              </p:nvSpPr>
              <p:spPr>
                <a:xfrm rot="10411447" flipH="1">
                  <a:off x="-1853974" y="4146360"/>
                  <a:ext cx="136171" cy="432326"/>
                </a:xfrm>
                <a:custGeom>
                  <a:avLst/>
                  <a:gdLst/>
                  <a:ahLst/>
                  <a:cxnLst/>
                  <a:rect l="l" t="t" r="r" b="b"/>
                  <a:pathLst>
                    <a:path w="136342" h="891908" extrusionOk="0">
                      <a:moveTo>
                        <a:pt x="36019" y="731496"/>
                      </a:moveTo>
                      <a:lnTo>
                        <a:pt x="0" y="1"/>
                      </a:lnTo>
                      <a:lnTo>
                        <a:pt x="100909" y="172120"/>
                      </a:lnTo>
                      <a:lnTo>
                        <a:pt x="136342" y="891907"/>
                      </a:lnTo>
                      <a:lnTo>
                        <a:pt x="36019" y="731496"/>
                      </a:lnTo>
                      <a:close/>
                    </a:path>
                  </a:pathLst>
                </a:custGeom>
                <a:solidFill>
                  <a:srgbClr val="329369"/>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082" name="Google Shape;9082;p138"/>
              <p:cNvSpPr txBox="1"/>
              <p:nvPr/>
            </p:nvSpPr>
            <p:spPr>
              <a:xfrm>
                <a:off x="3621632" y="5775938"/>
                <a:ext cx="14932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Tahoma" panose="020B0604030504040204"/>
                  <a:buNone/>
                </a:pPr>
                <a:r>
                  <a:rPr lang="en-US" sz="1400" b="0" i="0" u="none" strike="noStrike" cap="none">
                    <a:solidFill>
                      <a:srgbClr val="FFFFFF"/>
                    </a:solidFill>
                    <a:latin typeface="Tahoma" panose="020B0604030504040204"/>
                    <a:ea typeface="Tahoma" panose="020B0604030504040204"/>
                    <a:cs typeface="Tahoma" panose="020B0604030504040204"/>
                    <a:sym typeface="Tahoma" panose="020B0604030504040204"/>
                  </a:rPr>
                  <a:t>ECN=</a:t>
                </a:r>
                <a:r>
                  <a:rPr lang="en-US" sz="1400" b="0" i="0" u="none" strike="noStrike" cap="none">
                    <a:solidFill>
                      <a:srgbClr val="FF0000"/>
                    </a:solidFill>
                    <a:latin typeface="Tahoma" panose="020B0604030504040204"/>
                    <a:ea typeface="Tahoma" panose="020B0604030504040204"/>
                    <a:cs typeface="Tahoma" panose="020B0604030504040204"/>
                    <a:sym typeface="Tahoma" panose="020B0604030504040204"/>
                  </a:rPr>
                  <a:t>11</a:t>
                </a:r>
                <a:endParaRPr lang="en-US" sz="1400" b="0"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grpSp>
        <p:cxnSp>
          <p:nvCxnSpPr>
            <p:cNvPr id="9083" name="Google Shape;9083;p138"/>
            <p:cNvCxnSpPr/>
            <p:nvPr/>
          </p:nvCxnSpPr>
          <p:spPr>
            <a:xfrm rot="10800000" flipH="1">
              <a:off x="4483694" y="5949896"/>
              <a:ext cx="457353" cy="183765"/>
            </a:xfrm>
            <a:prstGeom prst="straightConnector1">
              <a:avLst/>
            </a:prstGeom>
            <a:noFill/>
            <a:ln w="9525" cap="flat" cmpd="sng">
              <a:solidFill>
                <a:srgbClr val="008000"/>
              </a:solidFill>
              <a:prstDash val="solid"/>
              <a:round/>
              <a:headEnd type="none" w="med" len="med"/>
              <a:tailEnd type="triangle" w="med" len="med"/>
            </a:ln>
          </p:spPr>
        </p:cxnSp>
      </p:grpSp>
      <p:grpSp>
        <p:nvGrpSpPr>
          <p:cNvPr id="9084" name="Google Shape;9084;p138"/>
          <p:cNvGrpSpPr/>
          <p:nvPr/>
        </p:nvGrpSpPr>
        <p:grpSpPr>
          <a:xfrm>
            <a:off x="4058443" y="4376366"/>
            <a:ext cx="3983038" cy="379413"/>
            <a:chOff x="2334273" y="4534486"/>
            <a:chExt cx="3981995" cy="378689"/>
          </a:xfrm>
        </p:grpSpPr>
        <p:grpSp>
          <p:nvGrpSpPr>
            <p:cNvPr id="9085" name="Google Shape;9085;p138"/>
            <p:cNvGrpSpPr/>
            <p:nvPr/>
          </p:nvGrpSpPr>
          <p:grpSpPr>
            <a:xfrm>
              <a:off x="3508876" y="4534486"/>
              <a:ext cx="1493249" cy="307777"/>
              <a:chOff x="3508876" y="4414358"/>
              <a:chExt cx="1493249" cy="307777"/>
            </a:xfrm>
          </p:grpSpPr>
          <p:sp>
            <p:nvSpPr>
              <p:cNvPr id="9086" name="Google Shape;9086;p138"/>
              <p:cNvSpPr/>
              <p:nvPr/>
            </p:nvSpPr>
            <p:spPr>
              <a:xfrm>
                <a:off x="3907074" y="4428619"/>
                <a:ext cx="736407" cy="194890"/>
              </a:xfrm>
              <a:prstGeom prst="rect">
                <a:avLst/>
              </a:prstGeom>
              <a:solidFill>
                <a:srgbClr val="008000"/>
              </a:solidFill>
              <a:ln w="12700" cap="flat" cmpd="sng">
                <a:solidFill>
                  <a:srgbClr val="00664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87" name="Google Shape;9087;p138"/>
              <p:cNvSpPr/>
              <p:nvPr/>
            </p:nvSpPr>
            <p:spPr>
              <a:xfrm>
                <a:off x="3863891" y="4478563"/>
                <a:ext cx="737073" cy="196032"/>
              </a:xfrm>
              <a:prstGeom prst="rect">
                <a:avLst/>
              </a:prstGeom>
              <a:solidFill>
                <a:srgbClr val="0000FF"/>
              </a:solidFill>
              <a:ln w="12700" cap="flat" cmpd="sng">
                <a:solidFill>
                  <a:srgbClr val="00009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88" name="Google Shape;9088;p138"/>
              <p:cNvSpPr/>
              <p:nvPr/>
            </p:nvSpPr>
            <p:spPr>
              <a:xfrm>
                <a:off x="3859775" y="4425511"/>
                <a:ext cx="783947" cy="53534"/>
              </a:xfrm>
              <a:custGeom>
                <a:avLst/>
                <a:gdLst/>
                <a:ahLst/>
                <a:cxnLst/>
                <a:rect l="l" t="t" r="r" b="b"/>
                <a:pathLst>
                  <a:path w="1223105" h="93730" extrusionOk="0">
                    <a:moveTo>
                      <a:pt x="0" y="89042"/>
                    </a:moveTo>
                    <a:lnTo>
                      <a:pt x="70293" y="0"/>
                    </a:lnTo>
                    <a:lnTo>
                      <a:pt x="1223105" y="4687"/>
                    </a:lnTo>
                    <a:lnTo>
                      <a:pt x="1143439" y="93730"/>
                    </a:lnTo>
                    <a:lnTo>
                      <a:pt x="0" y="89042"/>
                    </a:lnTo>
                    <a:close/>
                  </a:path>
                </a:pathLst>
              </a:custGeom>
              <a:solidFill>
                <a:srgbClr val="3366FF"/>
              </a:solidFill>
              <a:ln w="95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89" name="Google Shape;9089;p138"/>
              <p:cNvSpPr/>
              <p:nvPr/>
            </p:nvSpPr>
            <p:spPr>
              <a:xfrm rot="10411447" flipH="1">
                <a:off x="4579084" y="4434448"/>
                <a:ext cx="87388" cy="248479"/>
              </a:xfrm>
              <a:custGeom>
                <a:avLst/>
                <a:gdLst/>
                <a:ahLst/>
                <a:cxnLst/>
                <a:rect l="l" t="t" r="r" b="b"/>
                <a:pathLst>
                  <a:path w="136342" h="891908" extrusionOk="0">
                    <a:moveTo>
                      <a:pt x="36019" y="731496"/>
                    </a:moveTo>
                    <a:lnTo>
                      <a:pt x="0" y="1"/>
                    </a:lnTo>
                    <a:lnTo>
                      <a:pt x="100909" y="172120"/>
                    </a:lnTo>
                    <a:lnTo>
                      <a:pt x="136342" y="891907"/>
                    </a:lnTo>
                    <a:lnTo>
                      <a:pt x="36019" y="731496"/>
                    </a:lnTo>
                    <a:close/>
                  </a:path>
                </a:pathLst>
              </a:custGeom>
              <a:solidFill>
                <a:srgbClr val="3366FF"/>
              </a:solidFill>
              <a:ln w="9525" cap="flat" cmpd="sng">
                <a:solidFill>
                  <a:srgbClr val="0000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090" name="Google Shape;9090;p138"/>
              <p:cNvSpPr txBox="1"/>
              <p:nvPr/>
            </p:nvSpPr>
            <p:spPr>
              <a:xfrm>
                <a:off x="3508876" y="4414358"/>
                <a:ext cx="149324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Tahoma" panose="020B0604030504040204"/>
                  <a:buNone/>
                </a:pPr>
                <a:r>
                  <a:rPr lang="en-US" sz="1400" b="0" i="0" u="none" strike="noStrike" cap="none">
                    <a:solidFill>
                      <a:srgbClr val="FFFFFF"/>
                    </a:solidFill>
                    <a:latin typeface="Tahoma" panose="020B0604030504040204"/>
                    <a:ea typeface="Tahoma" panose="020B0604030504040204"/>
                    <a:cs typeface="Tahoma" panose="020B0604030504040204"/>
                    <a:sym typeface="Tahoma" panose="020B0604030504040204"/>
                  </a:rPr>
                  <a:t>ECE=</a:t>
                </a:r>
                <a:r>
                  <a:rPr lang="en-US" sz="1400" b="0" i="0" u="none" strike="noStrike" cap="none">
                    <a:solidFill>
                      <a:srgbClr val="FF0000"/>
                    </a:solidFill>
                    <a:latin typeface="Tahoma" panose="020B0604030504040204"/>
                    <a:ea typeface="Tahoma" panose="020B0604030504040204"/>
                    <a:cs typeface="Tahoma" panose="020B0604030504040204"/>
                    <a:sym typeface="Tahoma" panose="020B0604030504040204"/>
                  </a:rPr>
                  <a:t>1</a:t>
                </a:r>
                <a:endParaRPr lang="en-US" sz="1400" b="0"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grpSp>
        <p:cxnSp>
          <p:nvCxnSpPr>
            <p:cNvPr id="9091" name="Google Shape;9091;p138"/>
            <p:cNvCxnSpPr/>
            <p:nvPr/>
          </p:nvCxnSpPr>
          <p:spPr>
            <a:xfrm rot="10800000">
              <a:off x="3801047" y="4905427"/>
              <a:ext cx="697737" cy="7748"/>
            </a:xfrm>
            <a:prstGeom prst="straightConnector1">
              <a:avLst/>
            </a:prstGeom>
            <a:noFill/>
            <a:ln w="9525" cap="flat" cmpd="sng">
              <a:solidFill>
                <a:srgbClr val="0000FF"/>
              </a:solidFill>
              <a:prstDash val="solid"/>
              <a:round/>
              <a:headEnd type="none" w="med" len="med"/>
              <a:tailEnd type="triangle" w="med" len="med"/>
            </a:ln>
          </p:spPr>
        </p:cxnSp>
        <p:cxnSp>
          <p:nvCxnSpPr>
            <p:cNvPr id="9092" name="Google Shape;9092;p138"/>
            <p:cNvCxnSpPr/>
            <p:nvPr/>
          </p:nvCxnSpPr>
          <p:spPr>
            <a:xfrm rot="10800000">
              <a:off x="2334273" y="4839428"/>
              <a:ext cx="3981995" cy="0"/>
            </a:xfrm>
            <a:prstGeom prst="straightConnector1">
              <a:avLst/>
            </a:prstGeom>
            <a:noFill/>
            <a:ln w="12700" cap="flat" cmpd="sng">
              <a:solidFill>
                <a:srgbClr val="0000FF"/>
              </a:solidFill>
              <a:prstDash val="solid"/>
              <a:round/>
              <a:headEnd type="none" w="med" len="med"/>
              <a:tailEnd type="triangle" w="med" len="med"/>
            </a:ln>
          </p:spPr>
        </p:cxnSp>
      </p:grpSp>
      <p:grpSp>
        <p:nvGrpSpPr>
          <p:cNvPr id="9093" name="Google Shape;9093;p138"/>
          <p:cNvGrpSpPr/>
          <p:nvPr/>
        </p:nvGrpSpPr>
        <p:grpSpPr>
          <a:xfrm>
            <a:off x="2626518" y="6003554"/>
            <a:ext cx="1160463" cy="461962"/>
            <a:chOff x="902416" y="6160831"/>
            <a:chExt cx="1160369" cy="462226"/>
          </a:xfrm>
        </p:grpSpPr>
        <p:sp>
          <p:nvSpPr>
            <p:cNvPr id="9094" name="Google Shape;9094;p138"/>
            <p:cNvSpPr txBox="1"/>
            <p:nvPr/>
          </p:nvSpPr>
          <p:spPr>
            <a:xfrm>
              <a:off x="902416" y="6315280"/>
              <a:ext cx="11603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IP datagram</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095" name="Google Shape;9095;p138"/>
            <p:cNvCxnSpPr/>
            <p:nvPr/>
          </p:nvCxnSpPr>
          <p:spPr>
            <a:xfrm flipH="1">
              <a:off x="1785033" y="6160831"/>
              <a:ext cx="274620" cy="240255"/>
            </a:xfrm>
            <a:prstGeom prst="straightConnector1">
              <a:avLst/>
            </a:prstGeom>
            <a:noFill/>
            <a:ln w="9525" cap="flat" cmpd="sng">
              <a:solidFill>
                <a:srgbClr val="000000"/>
              </a:solidFill>
              <a:prstDash val="solid"/>
              <a:round/>
              <a:headEnd type="none" w="med" len="med"/>
              <a:tailEnd type="none" w="med" len="med"/>
            </a:ln>
          </p:spPr>
        </p:cxnSp>
      </p:grpSp>
      <p:grpSp>
        <p:nvGrpSpPr>
          <p:cNvPr id="9096" name="Google Shape;9096;p138"/>
          <p:cNvGrpSpPr/>
          <p:nvPr/>
        </p:nvGrpSpPr>
        <p:grpSpPr>
          <a:xfrm>
            <a:off x="6257131" y="3838204"/>
            <a:ext cx="1620837" cy="515937"/>
            <a:chOff x="4531899" y="3996483"/>
            <a:chExt cx="1620957" cy="514832"/>
          </a:xfrm>
        </p:grpSpPr>
        <p:sp>
          <p:nvSpPr>
            <p:cNvPr id="9097" name="Google Shape;9097;p138"/>
            <p:cNvSpPr txBox="1"/>
            <p:nvPr/>
          </p:nvSpPr>
          <p:spPr>
            <a:xfrm>
              <a:off x="4531899" y="3996483"/>
              <a:ext cx="162095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TCP ACK segment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098" name="Google Shape;9098;p138"/>
            <p:cNvCxnSpPr/>
            <p:nvPr/>
          </p:nvCxnSpPr>
          <p:spPr>
            <a:xfrm flipH="1">
              <a:off x="4632144" y="4271060"/>
              <a:ext cx="274620" cy="240255"/>
            </a:xfrm>
            <a:prstGeom prst="straightConnector1">
              <a:avLst/>
            </a:prstGeom>
            <a:noFill/>
            <a:ln w="9525" cap="flat" cmpd="sng">
              <a:solidFill>
                <a:srgbClr val="000000"/>
              </a:solidFill>
              <a:prstDash val="solid"/>
              <a:round/>
              <a:headEnd type="none" w="med" len="med"/>
              <a:tailEnd type="none" w="med" len="med"/>
            </a:ln>
          </p:spPr>
        </p:cxnSp>
      </p:grpSp>
      <p:sp>
        <p:nvSpPr>
          <p:cNvPr id="9099" name="Google Shape;9099;p13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66"/>
                                        </p:tgtEl>
                                        <p:attrNameLst>
                                          <p:attrName>style.visibility</p:attrName>
                                        </p:attrNameLst>
                                      </p:cBhvr>
                                      <p:to>
                                        <p:strVal val="visible"/>
                                      </p:to>
                                    </p:set>
                                    <p:animEffect transition="in" filter="fade">
                                      <p:cBhvr>
                                        <p:cTn id="7" dur="500"/>
                                        <p:tgtEl>
                                          <p:spTgt spid="90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93"/>
                                        </p:tgtEl>
                                        <p:attrNameLst>
                                          <p:attrName>style.visibility</p:attrName>
                                        </p:attrNameLst>
                                      </p:cBhvr>
                                      <p:to>
                                        <p:strVal val="visible"/>
                                      </p:to>
                                    </p:set>
                                    <p:animEffect transition="in" filter="fade">
                                      <p:cBhvr>
                                        <p:cTn id="11" dur="500"/>
                                        <p:tgtEl>
                                          <p:spTgt spid="909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075"/>
                                        </p:tgtEl>
                                        <p:attrNameLst>
                                          <p:attrName>style.visibility</p:attrName>
                                        </p:attrNameLst>
                                      </p:cBhvr>
                                      <p:to>
                                        <p:strVal val="visible"/>
                                      </p:to>
                                    </p:set>
                                    <p:animEffect transition="in" filter="fade">
                                      <p:cBhvr>
                                        <p:cTn id="15" dur="500"/>
                                        <p:tgtEl>
                                          <p:spTgt spid="90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084"/>
                                        </p:tgtEl>
                                        <p:attrNameLst>
                                          <p:attrName>style.visibility</p:attrName>
                                        </p:attrNameLst>
                                      </p:cBhvr>
                                      <p:to>
                                        <p:strVal val="visible"/>
                                      </p:to>
                                    </p:set>
                                    <p:animEffect transition="in" filter="fade">
                                      <p:cBhvr>
                                        <p:cTn id="19" dur="500"/>
                                        <p:tgtEl>
                                          <p:spTgt spid="9084"/>
                                        </p:tgtEl>
                                      </p:cBhvr>
                                    </p:animEffect>
                                  </p:childTnLst>
                                </p:cTn>
                              </p:par>
                              <p:par>
                                <p:cTn id="20" presetID="10" presetClass="entr" presetSubtype="0" fill="hold" nodeType="withEffect">
                                  <p:stCondLst>
                                    <p:cond delay="0"/>
                                  </p:stCondLst>
                                  <p:childTnLst>
                                    <p:set>
                                      <p:cBhvr>
                                        <p:cTn id="21" dur="1" fill="hold">
                                          <p:stCondLst>
                                            <p:cond delay="0"/>
                                          </p:stCondLst>
                                        </p:cTn>
                                        <p:tgtEl>
                                          <p:spTgt spid="9096"/>
                                        </p:tgtEl>
                                        <p:attrNameLst>
                                          <p:attrName>style.visibility</p:attrName>
                                        </p:attrNameLst>
                                      </p:cBhvr>
                                      <p:to>
                                        <p:strVal val="visible"/>
                                      </p:to>
                                    </p:set>
                                    <p:animEffect transition="in" filter="fade">
                                      <p:cBhvr>
                                        <p:cTn id="22" dur="500"/>
                                        <p:tgtEl>
                                          <p:spTgt spid="9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104"/>
        <p:cNvGrpSpPr/>
        <p:nvPr/>
      </p:nvGrpSpPr>
      <p:grpSpPr>
        <a:xfrm>
          <a:off x="0" y="0"/>
          <a:ext cx="0" cy="0"/>
          <a:chOff x="0" y="0"/>
          <a:chExt cx="0" cy="0"/>
        </a:xfrm>
      </p:grpSpPr>
      <p:grpSp>
        <p:nvGrpSpPr>
          <p:cNvPr id="9105" name="Google Shape;9105;p139"/>
          <p:cNvGrpSpPr/>
          <p:nvPr/>
        </p:nvGrpSpPr>
        <p:grpSpPr>
          <a:xfrm>
            <a:off x="7593761" y="3434252"/>
            <a:ext cx="1100814" cy="719137"/>
            <a:chOff x="7493876" y="2774731"/>
            <a:chExt cx="1481958" cy="894622"/>
          </a:xfrm>
        </p:grpSpPr>
        <p:sp>
          <p:nvSpPr>
            <p:cNvPr id="9106" name="Google Shape;9106;p13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07" name="Google Shape;9107;p13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108" name="Google Shape;9108;p139"/>
            <p:cNvGrpSpPr/>
            <p:nvPr/>
          </p:nvGrpSpPr>
          <p:grpSpPr>
            <a:xfrm>
              <a:off x="7713663" y="2848339"/>
              <a:ext cx="1042107" cy="425543"/>
              <a:chOff x="7786941" y="2884917"/>
              <a:chExt cx="897649" cy="353919"/>
            </a:xfrm>
          </p:grpSpPr>
          <p:sp>
            <p:nvSpPr>
              <p:cNvPr id="9109" name="Google Shape;9109;p13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10" name="Google Shape;9110;p13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11" name="Google Shape;9111;p13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12" name="Google Shape;9112;p13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113" name="Google Shape;9113;p139"/>
          <p:cNvGrpSpPr/>
          <p:nvPr/>
        </p:nvGrpSpPr>
        <p:grpSpPr>
          <a:xfrm>
            <a:off x="5720127" y="3438633"/>
            <a:ext cx="1100814" cy="719137"/>
            <a:chOff x="7493876" y="2774731"/>
            <a:chExt cx="1481958" cy="894622"/>
          </a:xfrm>
        </p:grpSpPr>
        <p:sp>
          <p:nvSpPr>
            <p:cNvPr id="9114" name="Google Shape;9114;p13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15" name="Google Shape;9115;p13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116" name="Google Shape;9116;p139"/>
            <p:cNvGrpSpPr/>
            <p:nvPr/>
          </p:nvGrpSpPr>
          <p:grpSpPr>
            <a:xfrm>
              <a:off x="7713663" y="2848339"/>
              <a:ext cx="1042107" cy="425543"/>
              <a:chOff x="7786941" y="2884917"/>
              <a:chExt cx="897649" cy="353919"/>
            </a:xfrm>
          </p:grpSpPr>
          <p:sp>
            <p:nvSpPr>
              <p:cNvPr id="9117" name="Google Shape;9117;p13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18" name="Google Shape;9118;p13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19" name="Google Shape;9119;p13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20" name="Google Shape;9120;p13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9121" name="Google Shape;9121;p139"/>
          <p:cNvSpPr txBox="1">
            <a:spLocks noGrp="1"/>
          </p:cNvSpPr>
          <p:nvPr>
            <p:ph type="title"/>
          </p:nvPr>
        </p:nvSpPr>
        <p:spPr>
          <a:xfrm>
            <a:off x="798719" y="27175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fairness</a:t>
            </a:r>
            <a:endParaRPr sz="4400" b="0"/>
          </a:p>
        </p:txBody>
      </p:sp>
      <p:sp>
        <p:nvSpPr>
          <p:cNvPr id="9122" name="Google Shape;9122;p139"/>
          <p:cNvSpPr txBox="1"/>
          <p:nvPr/>
        </p:nvSpPr>
        <p:spPr>
          <a:xfrm>
            <a:off x="876300" y="1271325"/>
            <a:ext cx="10174288" cy="108902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rPr>
              <a:t>Fairness goal:</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if</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 K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sessions share same bottleneck link of bandwidth </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R</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each should have average rate of </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R/K</a:t>
            </a:r>
            <a:endPar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9123" name="Google Shape;9123;p139"/>
          <p:cNvCxnSpPr/>
          <p:nvPr/>
        </p:nvCxnSpPr>
        <p:spPr>
          <a:xfrm rot="10800000" flipH="1">
            <a:off x="6816123" y="3752849"/>
            <a:ext cx="819151" cy="8919"/>
          </a:xfrm>
          <a:prstGeom prst="straightConnector1">
            <a:avLst/>
          </a:prstGeom>
          <a:noFill/>
          <a:ln w="28575" cap="flat" cmpd="sng">
            <a:solidFill>
              <a:srgbClr val="000000"/>
            </a:solidFill>
            <a:prstDash val="solid"/>
            <a:round/>
            <a:headEnd type="none" w="med" len="med"/>
            <a:tailEnd type="none" w="med" len="med"/>
          </a:ln>
        </p:spPr>
      </p:cxnSp>
      <p:sp>
        <p:nvSpPr>
          <p:cNvPr id="9124" name="Google Shape;9124;p139"/>
          <p:cNvSpPr/>
          <p:nvPr/>
        </p:nvSpPr>
        <p:spPr>
          <a:xfrm>
            <a:off x="6986588" y="3552825"/>
            <a:ext cx="147637" cy="200025"/>
          </a:xfrm>
          <a:prstGeom prst="rect">
            <a:avLst/>
          </a:prstGeom>
          <a:solidFill>
            <a:srgbClr val="0099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125" name="Google Shape;9125;p139"/>
          <p:cNvSpPr/>
          <p:nvPr/>
        </p:nvSpPr>
        <p:spPr>
          <a:xfrm>
            <a:off x="6296025" y="3614738"/>
            <a:ext cx="147638" cy="200025"/>
          </a:xfrm>
          <a:prstGeom prst="rect">
            <a:avLst/>
          </a:prstGeom>
          <a:solidFill>
            <a:srgbClr val="0099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126" name="Google Shape;9126;p139"/>
          <p:cNvSpPr/>
          <p:nvPr/>
        </p:nvSpPr>
        <p:spPr>
          <a:xfrm>
            <a:off x="6586538" y="3552825"/>
            <a:ext cx="147637" cy="200025"/>
          </a:xfrm>
          <a:prstGeom prst="rect">
            <a:avLst/>
          </a:prstGeom>
          <a:solidFill>
            <a:srgbClr val="0099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127" name="Google Shape;9127;p139"/>
          <p:cNvSpPr txBox="1"/>
          <p:nvPr/>
        </p:nvSpPr>
        <p:spPr>
          <a:xfrm>
            <a:off x="2370566" y="2468215"/>
            <a:ext cx="23382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connection 1</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28" name="Google Shape;9128;p139"/>
          <p:cNvSpPr txBox="1"/>
          <p:nvPr/>
        </p:nvSpPr>
        <p:spPr>
          <a:xfrm>
            <a:off x="5510979" y="4275418"/>
            <a:ext cx="1518813" cy="108952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bottleneck</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router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capacity 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29" name="Google Shape;9129;p139"/>
          <p:cNvSpPr/>
          <p:nvPr/>
        </p:nvSpPr>
        <p:spPr>
          <a:xfrm>
            <a:off x="4765675" y="2967952"/>
            <a:ext cx="4227323" cy="719138"/>
          </a:xfrm>
          <a:custGeom>
            <a:avLst/>
            <a:gdLst/>
            <a:ahLst/>
            <a:cxnLst/>
            <a:rect l="l" t="t" r="r" b="b"/>
            <a:pathLst>
              <a:path w="2412" h="453" extrusionOk="0">
                <a:moveTo>
                  <a:pt x="0" y="0"/>
                </a:moveTo>
                <a:cubicBezTo>
                  <a:pt x="93" y="65"/>
                  <a:pt x="156" y="318"/>
                  <a:pt x="558" y="390"/>
                </a:cubicBezTo>
                <a:cubicBezTo>
                  <a:pt x="959" y="453"/>
                  <a:pt x="2026" y="423"/>
                  <a:pt x="2412" y="432"/>
                </a:cubicBezTo>
              </a:path>
            </a:pathLst>
          </a:custGeom>
          <a:noFill/>
          <a:ln w="38100" cap="flat" cmpd="sng">
            <a:solidFill>
              <a:srgbClr val="009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130" name="Google Shape;9130;p139"/>
          <p:cNvSpPr/>
          <p:nvPr/>
        </p:nvSpPr>
        <p:spPr>
          <a:xfrm>
            <a:off x="6457950" y="3614738"/>
            <a:ext cx="147638"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131" name="Google Shape;9131;p139"/>
          <p:cNvSpPr/>
          <p:nvPr/>
        </p:nvSpPr>
        <p:spPr>
          <a:xfrm>
            <a:off x="4724400" y="3763963"/>
            <a:ext cx="4268598" cy="719137"/>
          </a:xfrm>
          <a:custGeom>
            <a:avLst/>
            <a:gdLst/>
            <a:ahLst/>
            <a:cxnLst/>
            <a:rect l="l" t="t" r="r" b="b"/>
            <a:pathLst>
              <a:path w="2412" h="453" extrusionOk="0">
                <a:moveTo>
                  <a:pt x="0" y="453"/>
                </a:moveTo>
                <a:cubicBezTo>
                  <a:pt x="93" y="388"/>
                  <a:pt x="156" y="134"/>
                  <a:pt x="558" y="63"/>
                </a:cubicBezTo>
                <a:cubicBezTo>
                  <a:pt x="959" y="0"/>
                  <a:pt x="2026" y="36"/>
                  <a:pt x="2412" y="29"/>
                </a:cubicBezTo>
              </a:path>
            </a:pathLst>
          </a:custGeom>
          <a:noFill/>
          <a:ln w="38100" cap="flat" cmpd="sng">
            <a:solidFill>
              <a:srgbClr val="3333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132" name="Google Shape;9132;p139"/>
          <p:cNvSpPr txBox="1"/>
          <p:nvPr/>
        </p:nvSpPr>
        <p:spPr>
          <a:xfrm>
            <a:off x="2354381" y="4692948"/>
            <a:ext cx="23382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connection 2</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133" name="Google Shape;9133;p139"/>
          <p:cNvGrpSpPr/>
          <p:nvPr/>
        </p:nvGrpSpPr>
        <p:grpSpPr>
          <a:xfrm>
            <a:off x="3975100" y="2860675"/>
            <a:ext cx="766763" cy="704850"/>
            <a:chOff x="-44" y="1473"/>
            <a:chExt cx="981" cy="1105"/>
          </a:xfrm>
        </p:grpSpPr>
        <p:pic>
          <p:nvPicPr>
            <p:cNvPr id="9134" name="Google Shape;9134;p139"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9135" name="Google Shape;9135;p13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136" name="Google Shape;9136;p139"/>
          <p:cNvGrpSpPr/>
          <p:nvPr/>
        </p:nvGrpSpPr>
        <p:grpSpPr>
          <a:xfrm>
            <a:off x="3978275" y="4106863"/>
            <a:ext cx="766763" cy="704850"/>
            <a:chOff x="-44" y="1473"/>
            <a:chExt cx="981" cy="1105"/>
          </a:xfrm>
        </p:grpSpPr>
        <p:pic>
          <p:nvPicPr>
            <p:cNvPr id="9137" name="Google Shape;9137;p139"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9138" name="Google Shape;9138;p13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139" name="Google Shape;9139;p13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144"/>
        <p:cNvGrpSpPr/>
        <p:nvPr/>
      </p:nvGrpSpPr>
      <p:grpSpPr>
        <a:xfrm>
          <a:off x="0" y="0"/>
          <a:ext cx="0" cy="0"/>
          <a:chOff x="0" y="0"/>
          <a:chExt cx="0" cy="0"/>
        </a:xfrm>
      </p:grpSpPr>
      <p:sp>
        <p:nvSpPr>
          <p:cNvPr id="9145" name="Google Shape;9145;p140"/>
          <p:cNvSpPr txBox="1">
            <a:spLocks noGrp="1"/>
          </p:cNvSpPr>
          <p:nvPr>
            <p:ph type="title"/>
          </p:nvPr>
        </p:nvSpPr>
        <p:spPr>
          <a:xfrm>
            <a:off x="798690" y="234526"/>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Q: is TCP Fair?</a:t>
            </a:r>
            <a:endParaRPr sz="4400" b="0"/>
          </a:p>
        </p:txBody>
      </p:sp>
      <p:sp>
        <p:nvSpPr>
          <p:cNvPr id="9146" name="Google Shape;9146;p140"/>
          <p:cNvSpPr txBox="1"/>
          <p:nvPr/>
        </p:nvSpPr>
        <p:spPr>
          <a:xfrm>
            <a:off x="1028116" y="1209675"/>
            <a:ext cx="10643184"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Example: two competing TCP sessions: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additive increase gives slope of 1, as throughout increases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1590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multiplicative decrease decreases throughput proportionally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9147" name="Google Shape;9147;p140"/>
          <p:cNvCxnSpPr/>
          <p:nvPr/>
        </p:nvCxnSpPr>
        <p:spPr>
          <a:xfrm>
            <a:off x="1701800" y="6091237"/>
            <a:ext cx="3638550" cy="0"/>
          </a:xfrm>
          <a:prstGeom prst="straightConnector1">
            <a:avLst/>
          </a:prstGeom>
          <a:noFill/>
          <a:ln w="38100" cap="flat" cmpd="sng">
            <a:solidFill>
              <a:srgbClr val="000000"/>
            </a:solidFill>
            <a:prstDash val="solid"/>
            <a:round/>
            <a:headEnd type="none" w="med" len="med"/>
            <a:tailEnd type="none" w="med" len="med"/>
          </a:ln>
        </p:spPr>
      </p:cxnSp>
      <p:cxnSp>
        <p:nvCxnSpPr>
          <p:cNvPr id="9148" name="Google Shape;9148;p140"/>
          <p:cNvCxnSpPr/>
          <p:nvPr/>
        </p:nvCxnSpPr>
        <p:spPr>
          <a:xfrm rot="10800000">
            <a:off x="1701800" y="2995612"/>
            <a:ext cx="0" cy="3086100"/>
          </a:xfrm>
          <a:prstGeom prst="straightConnector1">
            <a:avLst/>
          </a:prstGeom>
          <a:noFill/>
          <a:ln w="38100" cap="flat" cmpd="sng">
            <a:solidFill>
              <a:srgbClr val="000000"/>
            </a:solidFill>
            <a:prstDash val="solid"/>
            <a:round/>
            <a:headEnd type="none" w="med" len="med"/>
            <a:tailEnd type="none" w="med" len="med"/>
          </a:ln>
        </p:spPr>
      </p:cxnSp>
      <p:cxnSp>
        <p:nvCxnSpPr>
          <p:cNvPr id="9149" name="Google Shape;9149;p140"/>
          <p:cNvCxnSpPr/>
          <p:nvPr/>
        </p:nvCxnSpPr>
        <p:spPr>
          <a:xfrm rot="7861895">
            <a:off x="1095375" y="4730750"/>
            <a:ext cx="3560763" cy="14287"/>
          </a:xfrm>
          <a:prstGeom prst="straightConnector1">
            <a:avLst/>
          </a:prstGeom>
          <a:noFill/>
          <a:ln w="19050" cap="flat" cmpd="sng">
            <a:solidFill>
              <a:srgbClr val="000000"/>
            </a:solidFill>
            <a:prstDash val="dash"/>
            <a:round/>
            <a:headEnd type="none" w="med" len="med"/>
            <a:tailEnd type="none" w="med" len="med"/>
          </a:ln>
        </p:spPr>
      </p:cxnSp>
      <p:cxnSp>
        <p:nvCxnSpPr>
          <p:cNvPr id="9150" name="Google Shape;9150;p140"/>
          <p:cNvCxnSpPr/>
          <p:nvPr/>
        </p:nvCxnSpPr>
        <p:spPr>
          <a:xfrm>
            <a:off x="1682750" y="3243262"/>
            <a:ext cx="2819400" cy="2809875"/>
          </a:xfrm>
          <a:prstGeom prst="straightConnector1">
            <a:avLst/>
          </a:prstGeom>
          <a:noFill/>
          <a:ln w="38100" cap="flat" cmpd="sng">
            <a:solidFill>
              <a:srgbClr val="3333CC"/>
            </a:solidFill>
            <a:prstDash val="solid"/>
            <a:round/>
            <a:headEnd type="none" w="med" len="med"/>
            <a:tailEnd type="none" w="med" len="med"/>
          </a:ln>
        </p:spPr>
      </p:cxnSp>
      <p:sp>
        <p:nvSpPr>
          <p:cNvPr id="9151" name="Google Shape;9151;p140"/>
          <p:cNvSpPr txBox="1"/>
          <p:nvPr/>
        </p:nvSpPr>
        <p:spPr>
          <a:xfrm>
            <a:off x="1331913" y="3071812"/>
            <a:ext cx="4032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R</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52" name="Google Shape;9152;p140"/>
          <p:cNvSpPr txBox="1"/>
          <p:nvPr/>
        </p:nvSpPr>
        <p:spPr>
          <a:xfrm>
            <a:off x="4284663" y="6119812"/>
            <a:ext cx="4032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R</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53" name="Google Shape;9153;p140"/>
          <p:cNvSpPr txBox="1"/>
          <p:nvPr/>
        </p:nvSpPr>
        <p:spPr>
          <a:xfrm>
            <a:off x="2560638" y="3062287"/>
            <a:ext cx="35464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equal bandwidth share</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54" name="Google Shape;9154;p140"/>
          <p:cNvSpPr txBox="1"/>
          <p:nvPr/>
        </p:nvSpPr>
        <p:spPr>
          <a:xfrm>
            <a:off x="1141413" y="6100762"/>
            <a:ext cx="35464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Connection 1 throughput</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55" name="Google Shape;9155;p140"/>
          <p:cNvSpPr txBox="1"/>
          <p:nvPr/>
        </p:nvSpPr>
        <p:spPr>
          <a:xfrm rot="-5396642">
            <a:off x="-273844" y="4639469"/>
            <a:ext cx="35464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Connection 2 throughput</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156" name="Google Shape;9156;p140"/>
          <p:cNvCxnSpPr/>
          <p:nvPr/>
        </p:nvCxnSpPr>
        <p:spPr>
          <a:xfrm rot="7861895">
            <a:off x="2805112" y="5348288"/>
            <a:ext cx="1293813" cy="4762"/>
          </a:xfrm>
          <a:prstGeom prst="straightConnector1">
            <a:avLst/>
          </a:prstGeom>
          <a:noFill/>
          <a:ln w="19050" cap="flat" cmpd="sng">
            <a:solidFill>
              <a:srgbClr val="C00000"/>
            </a:solidFill>
            <a:prstDash val="solid"/>
            <a:round/>
            <a:headEnd type="triangle" w="med" len="med"/>
            <a:tailEnd type="none" w="med" len="med"/>
          </a:ln>
        </p:spPr>
      </p:cxnSp>
      <p:sp>
        <p:nvSpPr>
          <p:cNvPr id="9157" name="Google Shape;9157;p140"/>
          <p:cNvSpPr txBox="1"/>
          <p:nvPr/>
        </p:nvSpPr>
        <p:spPr>
          <a:xfrm>
            <a:off x="3475038" y="4919662"/>
            <a:ext cx="45370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congestion avoidance: additive increase</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158" name="Google Shape;9158;p140"/>
          <p:cNvCxnSpPr/>
          <p:nvPr/>
        </p:nvCxnSpPr>
        <p:spPr>
          <a:xfrm flipH="1">
            <a:off x="2692400" y="4881562"/>
            <a:ext cx="1171575" cy="631825"/>
          </a:xfrm>
          <a:prstGeom prst="straightConnector1">
            <a:avLst/>
          </a:prstGeom>
          <a:noFill/>
          <a:ln w="19050" cap="flat" cmpd="sng">
            <a:solidFill>
              <a:srgbClr val="C00000"/>
            </a:solidFill>
            <a:prstDash val="solid"/>
            <a:round/>
            <a:headEnd type="none" w="med" len="med"/>
            <a:tailEnd type="triangle" w="med" len="med"/>
          </a:ln>
        </p:spPr>
      </p:cxnSp>
      <p:sp>
        <p:nvSpPr>
          <p:cNvPr id="9159" name="Google Shape;9159;p140"/>
          <p:cNvSpPr txBox="1"/>
          <p:nvPr/>
        </p:nvSpPr>
        <p:spPr>
          <a:xfrm>
            <a:off x="4006850" y="4675187"/>
            <a:ext cx="34607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loss: decrease window by factor of 2</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160" name="Google Shape;9160;p140"/>
          <p:cNvCxnSpPr/>
          <p:nvPr/>
        </p:nvCxnSpPr>
        <p:spPr>
          <a:xfrm rot="7861895">
            <a:off x="2484438" y="5021262"/>
            <a:ext cx="1303337" cy="23813"/>
          </a:xfrm>
          <a:prstGeom prst="straightConnector1">
            <a:avLst/>
          </a:prstGeom>
          <a:noFill/>
          <a:ln w="19050" cap="flat" cmpd="sng">
            <a:solidFill>
              <a:srgbClr val="C00000"/>
            </a:solidFill>
            <a:prstDash val="solid"/>
            <a:round/>
            <a:headEnd type="triangle" w="med" len="med"/>
            <a:tailEnd type="none" w="med" len="med"/>
          </a:ln>
        </p:spPr>
      </p:cxnSp>
      <p:sp>
        <p:nvSpPr>
          <p:cNvPr id="9161" name="Google Shape;9161;p140"/>
          <p:cNvSpPr txBox="1"/>
          <p:nvPr/>
        </p:nvSpPr>
        <p:spPr>
          <a:xfrm>
            <a:off x="3189288" y="4433887"/>
            <a:ext cx="45370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congestion avoidance: additive increase</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162" name="Google Shape;9162;p140"/>
          <p:cNvCxnSpPr/>
          <p:nvPr/>
        </p:nvCxnSpPr>
        <p:spPr>
          <a:xfrm flipH="1">
            <a:off x="2549525" y="4595812"/>
            <a:ext cx="981075" cy="765175"/>
          </a:xfrm>
          <a:prstGeom prst="straightConnector1">
            <a:avLst/>
          </a:prstGeom>
          <a:noFill/>
          <a:ln w="19050" cap="flat" cmpd="sng">
            <a:solidFill>
              <a:srgbClr val="C00000"/>
            </a:solidFill>
            <a:prstDash val="solid"/>
            <a:round/>
            <a:headEnd type="none" w="med" len="med"/>
            <a:tailEnd type="triangle" w="med" len="med"/>
          </a:ln>
        </p:spPr>
      </p:cxnSp>
      <p:sp>
        <p:nvSpPr>
          <p:cNvPr id="9163" name="Google Shape;9163;p140"/>
          <p:cNvSpPr txBox="1"/>
          <p:nvPr/>
        </p:nvSpPr>
        <p:spPr>
          <a:xfrm>
            <a:off x="3606800" y="4227512"/>
            <a:ext cx="34607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loss: decrease window by factor of 2</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164" name="Google Shape;9164;p140"/>
          <p:cNvCxnSpPr/>
          <p:nvPr/>
        </p:nvCxnSpPr>
        <p:spPr>
          <a:xfrm rot="7861895">
            <a:off x="2340769" y="4874419"/>
            <a:ext cx="1279525" cy="14287"/>
          </a:xfrm>
          <a:prstGeom prst="straightConnector1">
            <a:avLst/>
          </a:prstGeom>
          <a:noFill/>
          <a:ln w="19050" cap="flat" cmpd="sng">
            <a:solidFill>
              <a:srgbClr val="C00000"/>
            </a:solidFill>
            <a:prstDash val="solid"/>
            <a:round/>
            <a:headEnd type="triangle" w="med" len="med"/>
            <a:tailEnd type="none" w="med" len="med"/>
          </a:ln>
        </p:spPr>
      </p:cxnSp>
      <p:cxnSp>
        <p:nvCxnSpPr>
          <p:cNvPr id="9165" name="Google Shape;9165;p140"/>
          <p:cNvCxnSpPr/>
          <p:nvPr/>
        </p:nvCxnSpPr>
        <p:spPr>
          <a:xfrm flipH="1">
            <a:off x="2482850" y="4414837"/>
            <a:ext cx="911225" cy="889000"/>
          </a:xfrm>
          <a:prstGeom prst="straightConnector1">
            <a:avLst/>
          </a:prstGeom>
          <a:noFill/>
          <a:ln w="19050" cap="flat" cmpd="sng">
            <a:solidFill>
              <a:srgbClr val="C00000"/>
            </a:solidFill>
            <a:prstDash val="solid"/>
            <a:round/>
            <a:headEnd type="none" w="med" len="med"/>
            <a:tailEnd type="triangle" w="med" len="med"/>
          </a:ln>
        </p:spPr>
      </p:cxnSp>
      <p:cxnSp>
        <p:nvCxnSpPr>
          <p:cNvPr id="9166" name="Google Shape;9166;p140"/>
          <p:cNvCxnSpPr/>
          <p:nvPr/>
        </p:nvCxnSpPr>
        <p:spPr>
          <a:xfrm rot="7861895">
            <a:off x="2261394" y="4810919"/>
            <a:ext cx="1279525" cy="14287"/>
          </a:xfrm>
          <a:prstGeom prst="straightConnector1">
            <a:avLst/>
          </a:prstGeom>
          <a:noFill/>
          <a:ln w="19050" cap="flat" cmpd="sng">
            <a:solidFill>
              <a:srgbClr val="C00000"/>
            </a:solidFill>
            <a:prstDash val="solid"/>
            <a:round/>
            <a:headEnd type="triangle" w="med" len="med"/>
            <a:tailEnd type="none" w="med" len="med"/>
          </a:ln>
        </p:spPr>
      </p:cxnSp>
      <p:grpSp>
        <p:nvGrpSpPr>
          <p:cNvPr id="9167" name="Google Shape;9167;p140"/>
          <p:cNvGrpSpPr/>
          <p:nvPr/>
        </p:nvGrpSpPr>
        <p:grpSpPr>
          <a:xfrm>
            <a:off x="7983110" y="3205277"/>
            <a:ext cx="3864041" cy="2713458"/>
            <a:chOff x="7983110" y="3205277"/>
            <a:chExt cx="3864041" cy="2713458"/>
          </a:xfrm>
        </p:grpSpPr>
        <p:sp>
          <p:nvSpPr>
            <p:cNvPr id="9168" name="Google Shape;9168;p140"/>
            <p:cNvSpPr txBox="1"/>
            <p:nvPr/>
          </p:nvSpPr>
          <p:spPr>
            <a:xfrm>
              <a:off x="8130707" y="3671674"/>
              <a:ext cx="3703160" cy="219752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C00000"/>
                </a:buClr>
                <a:buSzPts val="2800"/>
                <a:buFont typeface="Calibri" panose="020F0502020204030204"/>
                <a:buNone/>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A: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Yes, under idealized assumptions: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90000"/>
                </a:lnSpc>
                <a:spcBef>
                  <a:spcPts val="0"/>
                </a:spcBef>
                <a:spcAft>
                  <a:spcPts val="0"/>
                </a:spcAft>
                <a:buClr>
                  <a:srgbClr val="0000A8"/>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same RTT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90000"/>
                </a:lnSpc>
                <a:spcBef>
                  <a:spcPts val="0"/>
                </a:spcBef>
                <a:spcAft>
                  <a:spcPts val="0"/>
                </a:spcAft>
                <a:buClr>
                  <a:srgbClr val="0000A8"/>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fixed number of sessions only in congestion avoidance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69" name="Google Shape;9169;p140"/>
            <p:cNvSpPr/>
            <p:nvPr/>
          </p:nvSpPr>
          <p:spPr>
            <a:xfrm>
              <a:off x="7983110" y="3468687"/>
              <a:ext cx="3864041" cy="2450048"/>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70" name="Google Shape;9170;p140"/>
            <p:cNvSpPr/>
            <p:nvPr/>
          </p:nvSpPr>
          <p:spPr>
            <a:xfrm>
              <a:off x="8338252" y="3328994"/>
              <a:ext cx="1762727" cy="2555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71" name="Google Shape;9171;p140"/>
            <p:cNvSpPr txBox="1"/>
            <p:nvPr/>
          </p:nvSpPr>
          <p:spPr>
            <a:xfrm>
              <a:off x="8332482" y="3205277"/>
              <a:ext cx="17684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800"/>
                <a:buFont typeface="Calibri" panose="020F0502020204030204"/>
                <a:buNone/>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Is</a:t>
              </a:r>
              <a:r>
                <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rPr>
                <a:t> TCP fair?</a:t>
              </a:r>
              <a:endPar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grpSp>
      <p:sp>
        <p:nvSpPr>
          <p:cNvPr id="9172" name="Google Shape;9172;p140"/>
          <p:cNvSpPr/>
          <p:nvPr/>
        </p:nvSpPr>
        <p:spPr>
          <a:xfrm>
            <a:off x="2998274" y="5695379"/>
            <a:ext cx="166255" cy="16625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73" name="Google Shape;9173;p14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56"/>
                                        </p:tgtEl>
                                        <p:attrNameLst>
                                          <p:attrName>style.visibility</p:attrName>
                                        </p:attrNameLst>
                                      </p:cBhvr>
                                      <p:to>
                                        <p:strVal val="visible"/>
                                      </p:to>
                                    </p:set>
                                    <p:animEffect transition="in" filter="fade">
                                      <p:cBhvr>
                                        <p:cTn id="7" dur="500"/>
                                        <p:tgtEl>
                                          <p:spTgt spid="9156"/>
                                        </p:tgtEl>
                                      </p:cBhvr>
                                    </p:animEffect>
                                  </p:childTnLst>
                                </p:cTn>
                              </p:par>
                              <p:par>
                                <p:cTn id="8" presetID="10" presetClass="exit" presetSubtype="0" fill="hold" nodeType="withEffect">
                                  <p:stCondLst>
                                    <p:cond delay="0"/>
                                  </p:stCondLst>
                                  <p:childTnLst>
                                    <p:animEffect transition="out" filter="fade">
                                      <p:cBhvr>
                                        <p:cTn id="9" dur="500"/>
                                        <p:tgtEl>
                                          <p:spTgt spid="9172"/>
                                        </p:tgtEl>
                                      </p:cBhvr>
                                    </p:animEffect>
                                    <p:set>
                                      <p:cBhvr>
                                        <p:cTn id="10" dur="1" fill="hold">
                                          <p:stCondLst>
                                            <p:cond delay="500"/>
                                          </p:stCondLst>
                                        </p:cTn>
                                        <p:tgtEl>
                                          <p:spTgt spid="917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157"/>
                                        </p:tgtEl>
                                        <p:attrNameLst>
                                          <p:attrName>style.visibility</p:attrName>
                                        </p:attrNameLst>
                                      </p:cBhvr>
                                      <p:to>
                                        <p:strVal val="visible"/>
                                      </p:to>
                                    </p:set>
                                    <p:animEffect transition="in" filter="fade">
                                      <p:cBhvr>
                                        <p:cTn id="14" dur="500"/>
                                        <p:tgtEl>
                                          <p:spTgt spid="915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158"/>
                                        </p:tgtEl>
                                        <p:attrNameLst>
                                          <p:attrName>style.visibility</p:attrName>
                                        </p:attrNameLst>
                                      </p:cBhvr>
                                      <p:to>
                                        <p:strVal val="visible"/>
                                      </p:to>
                                    </p:set>
                                    <p:animEffect transition="in" filter="fade">
                                      <p:cBhvr>
                                        <p:cTn id="19" dur="500"/>
                                        <p:tgtEl>
                                          <p:spTgt spid="915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159"/>
                                        </p:tgtEl>
                                        <p:attrNameLst>
                                          <p:attrName>style.visibility</p:attrName>
                                        </p:attrNameLst>
                                      </p:cBhvr>
                                      <p:to>
                                        <p:strVal val="visible"/>
                                      </p:to>
                                    </p:set>
                                    <p:animEffect transition="in" filter="fade">
                                      <p:cBhvr>
                                        <p:cTn id="23" dur="500"/>
                                        <p:tgtEl>
                                          <p:spTgt spid="915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160"/>
                                        </p:tgtEl>
                                        <p:attrNameLst>
                                          <p:attrName>style.visibility</p:attrName>
                                        </p:attrNameLst>
                                      </p:cBhvr>
                                      <p:to>
                                        <p:strVal val="visible"/>
                                      </p:to>
                                    </p:set>
                                    <p:animEffect transition="in" filter="fade">
                                      <p:cBhvr>
                                        <p:cTn id="28" dur="500"/>
                                        <p:tgtEl>
                                          <p:spTgt spid="916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161"/>
                                        </p:tgtEl>
                                        <p:attrNameLst>
                                          <p:attrName>style.visibility</p:attrName>
                                        </p:attrNameLst>
                                      </p:cBhvr>
                                      <p:to>
                                        <p:strVal val="visible"/>
                                      </p:to>
                                    </p:set>
                                    <p:animEffect transition="in" filter="fade">
                                      <p:cBhvr>
                                        <p:cTn id="32" dur="500"/>
                                        <p:tgtEl>
                                          <p:spTgt spid="91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162"/>
                                        </p:tgtEl>
                                        <p:attrNameLst>
                                          <p:attrName>style.visibility</p:attrName>
                                        </p:attrNameLst>
                                      </p:cBhvr>
                                      <p:to>
                                        <p:strVal val="visible"/>
                                      </p:to>
                                    </p:set>
                                    <p:animEffect transition="in" filter="fade">
                                      <p:cBhvr>
                                        <p:cTn id="37" dur="500"/>
                                        <p:tgtEl>
                                          <p:spTgt spid="916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163"/>
                                        </p:tgtEl>
                                        <p:attrNameLst>
                                          <p:attrName>style.visibility</p:attrName>
                                        </p:attrNameLst>
                                      </p:cBhvr>
                                      <p:to>
                                        <p:strVal val="visible"/>
                                      </p:to>
                                    </p:set>
                                    <p:animEffect transition="in" filter="fade">
                                      <p:cBhvr>
                                        <p:cTn id="41" dur="500"/>
                                        <p:tgtEl>
                                          <p:spTgt spid="916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164"/>
                                        </p:tgtEl>
                                        <p:attrNameLst>
                                          <p:attrName>style.visibility</p:attrName>
                                        </p:attrNameLst>
                                      </p:cBhvr>
                                      <p:to>
                                        <p:strVal val="visible"/>
                                      </p:to>
                                    </p:set>
                                    <p:animEffect transition="in" filter="fade">
                                      <p:cBhvr>
                                        <p:cTn id="46" dur="500"/>
                                        <p:tgtEl>
                                          <p:spTgt spid="916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165"/>
                                        </p:tgtEl>
                                        <p:attrNameLst>
                                          <p:attrName>style.visibility</p:attrName>
                                        </p:attrNameLst>
                                      </p:cBhvr>
                                      <p:to>
                                        <p:strVal val="visible"/>
                                      </p:to>
                                    </p:set>
                                    <p:animEffect transition="in" filter="fade">
                                      <p:cBhvr>
                                        <p:cTn id="51" dur="500"/>
                                        <p:tgtEl>
                                          <p:spTgt spid="916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166"/>
                                        </p:tgtEl>
                                        <p:attrNameLst>
                                          <p:attrName>style.visibility</p:attrName>
                                        </p:attrNameLst>
                                      </p:cBhvr>
                                      <p:to>
                                        <p:strVal val="visible"/>
                                      </p:to>
                                    </p:set>
                                    <p:animEffect transition="in" filter="fade">
                                      <p:cBhvr>
                                        <p:cTn id="56" dur="500"/>
                                        <p:tgtEl>
                                          <p:spTgt spid="916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167"/>
                                        </p:tgtEl>
                                        <p:attrNameLst>
                                          <p:attrName>style.visibility</p:attrName>
                                        </p:attrNameLst>
                                      </p:cBhvr>
                                      <p:to>
                                        <p:strVal val="visible"/>
                                      </p:to>
                                    </p:set>
                                    <p:animEffect transition="in" filter="fade">
                                      <p:cBhvr>
                                        <p:cTn id="61" dur="500"/>
                                        <p:tgtEl>
                                          <p:spTgt spid="9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178"/>
        <p:cNvGrpSpPr/>
        <p:nvPr/>
      </p:nvGrpSpPr>
      <p:grpSpPr>
        <a:xfrm>
          <a:off x="0" y="0"/>
          <a:ext cx="0" cy="0"/>
          <a:chOff x="0" y="0"/>
          <a:chExt cx="0" cy="0"/>
        </a:xfrm>
      </p:grpSpPr>
      <p:sp>
        <p:nvSpPr>
          <p:cNvPr id="9179" name="Google Shape;9179;p141"/>
          <p:cNvSpPr txBox="1">
            <a:spLocks noGrp="1"/>
          </p:cNvSpPr>
          <p:nvPr>
            <p:ph type="title"/>
          </p:nvPr>
        </p:nvSpPr>
        <p:spPr>
          <a:xfrm>
            <a:off x="780345" y="261078"/>
            <a:ext cx="108345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Fairness: must all network apps be “fair”?</a:t>
            </a:r>
            <a:endParaRPr sz="4400" b="0"/>
          </a:p>
        </p:txBody>
      </p:sp>
      <p:sp>
        <p:nvSpPr>
          <p:cNvPr id="9180" name="Google Shape;9180;p141"/>
          <p:cNvSpPr txBox="1"/>
          <p:nvPr/>
        </p:nvSpPr>
        <p:spPr>
          <a:xfrm>
            <a:off x="749300" y="1219200"/>
            <a:ext cx="5207000" cy="4648200"/>
          </a:xfrm>
          <a:prstGeom prst="rect">
            <a:avLst/>
          </a:prstGeom>
          <a:noFill/>
          <a:ln>
            <a:noFill/>
          </a:ln>
        </p:spPr>
        <p:txBody>
          <a:bodyPr spcFirstLastPara="1" wrap="square" lIns="91425" tIns="45700" rIns="91425" bIns="45700" anchor="t" anchorCtr="0">
            <a:normAutofit lnSpcReduction="10000"/>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99"/>
                </a:solidFill>
                <a:latin typeface="Calibri" panose="020F0502020204030204"/>
                <a:ea typeface="Calibri" panose="020F0502020204030204"/>
                <a:cs typeface="Calibri" panose="020F0502020204030204"/>
                <a:sym typeface="Calibri" panose="020F0502020204030204"/>
              </a:rPr>
              <a:t>Fairness and UDP</a:t>
            </a:r>
            <a:endParaRPr lang="en-US" sz="3200" b="0" i="0" u="none" strike="noStrike" cap="none">
              <a:solidFill>
                <a:srgbClr val="000099"/>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multimedia apps often do not use TCP</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do not want rate throttled by congestion control</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instead use UDP:</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 audio/video at constant rate, tolerate packet loss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there is no “Internet police” policing use of congestion control</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81" name="Google Shape;9181;p141"/>
          <p:cNvSpPr txBox="1"/>
          <p:nvPr/>
        </p:nvSpPr>
        <p:spPr>
          <a:xfrm>
            <a:off x="6210301" y="1193800"/>
            <a:ext cx="5575300" cy="50673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99"/>
                </a:solidFill>
                <a:latin typeface="Calibri" panose="020F0502020204030204"/>
                <a:ea typeface="Calibri" panose="020F0502020204030204"/>
                <a:cs typeface="Calibri" panose="020F0502020204030204"/>
                <a:sym typeface="Calibri" panose="020F0502020204030204"/>
              </a:rPr>
              <a:t>Fairness, parallel TCP connections</a:t>
            </a:r>
            <a:endParaRPr lang="en-US" sz="3200" b="0" i="0" u="none" strike="noStrike" cap="none">
              <a:solidFill>
                <a:srgbClr val="000099"/>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 can open </a:t>
            </a: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multiple</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parallel connections between two hosts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web browsers do this , e.g., link of rate R with 9 existing connections: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new app asks for 1 TCP, gets rate R/10</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new app asks for 11 TCPs, gets R/2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82" name="Google Shape;9182;p14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81"/>
                                        </p:tgtEl>
                                        <p:attrNameLst>
                                          <p:attrName>style.visibility</p:attrName>
                                        </p:attrNameLst>
                                      </p:cBhvr>
                                      <p:to>
                                        <p:strVal val="visible"/>
                                      </p:to>
                                    </p:set>
                                    <p:animEffect transition="in" filter="fade">
                                      <p:cBhvr>
                                        <p:cTn id="7" dur="500"/>
                                        <p:tgtEl>
                                          <p:spTgt spid="9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187"/>
        <p:cNvGrpSpPr/>
        <p:nvPr/>
      </p:nvGrpSpPr>
      <p:grpSpPr>
        <a:xfrm>
          <a:off x="0" y="0"/>
          <a:ext cx="0" cy="0"/>
          <a:chOff x="0" y="0"/>
          <a:chExt cx="0" cy="0"/>
        </a:xfrm>
      </p:grpSpPr>
      <p:sp>
        <p:nvSpPr>
          <p:cNvPr id="9188" name="Google Shape;9188;p142"/>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Transport layer: roadmap</a:t>
            </a:r>
            <a:endParaRPr sz="4400"/>
          </a:p>
        </p:txBody>
      </p:sp>
      <p:sp>
        <p:nvSpPr>
          <p:cNvPr id="9189" name="Google Shape;9189;p142"/>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lang="en-US" sz="3200">
              <a:solidFill>
                <a:srgbClr val="BFBFBF"/>
              </a:solidFill>
            </a:endParaRPr>
          </a:p>
          <a:p>
            <a:pPr marL="403225" lvl="0" indent="-285750" algn="l" rtl="0">
              <a:lnSpc>
                <a:spcPct val="90000"/>
              </a:lnSpc>
              <a:spcBef>
                <a:spcPts val="800"/>
              </a:spcBef>
              <a:spcAft>
                <a:spcPts val="0"/>
              </a:spcAft>
              <a:buSzPts val="3200"/>
              <a:buChar char="▪"/>
            </a:pPr>
            <a:r>
              <a:rPr lang="en-US" sz="3200"/>
              <a:t>Evolution of transport-layer functionality</a:t>
            </a:r>
            <a:endParaRPr lang="en-US" sz="3200"/>
          </a:p>
          <a:p>
            <a:pPr marL="352425" lvl="0" indent="-222250" algn="l" rtl="0">
              <a:lnSpc>
                <a:spcPct val="90000"/>
              </a:lnSpc>
              <a:spcBef>
                <a:spcPts val="1000"/>
              </a:spcBef>
              <a:spcAft>
                <a:spcPts val="0"/>
              </a:spcAft>
              <a:buSzPts val="2400"/>
              <a:buFont typeface="Noto Sans Symbols"/>
              <a:buNone/>
            </a:pPr>
            <a:endParaRPr sz="2400"/>
          </a:p>
        </p:txBody>
      </p:sp>
      <p:sp>
        <p:nvSpPr>
          <p:cNvPr id="9190" name="Google Shape;9190;p14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9191" name="Google Shape;9191;p142"/>
          <p:cNvPicPr preferRelativeResize="0"/>
          <p:nvPr/>
        </p:nvPicPr>
        <p:blipFill rotWithShape="1">
          <a:blip r:embed="rId1"/>
          <a:srcRect/>
          <a:stretch>
            <a:fillRect/>
          </a:stretch>
        </p:blipFill>
        <p:spPr>
          <a:xfrm>
            <a:off x="7774329" y="1293471"/>
            <a:ext cx="3657600" cy="27432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96"/>
        <p:cNvGrpSpPr/>
        <p:nvPr/>
      </p:nvGrpSpPr>
      <p:grpSpPr>
        <a:xfrm>
          <a:off x="0" y="0"/>
          <a:ext cx="0" cy="0"/>
          <a:chOff x="0" y="0"/>
          <a:chExt cx="0" cy="0"/>
        </a:xfrm>
      </p:grpSpPr>
      <p:sp>
        <p:nvSpPr>
          <p:cNvPr id="9197" name="Google Shape;9197;p143"/>
          <p:cNvSpPr txBox="1">
            <a:spLocks noGrp="1"/>
          </p:cNvSpPr>
          <p:nvPr>
            <p:ph type="body" idx="1"/>
          </p:nvPr>
        </p:nvSpPr>
        <p:spPr>
          <a:xfrm>
            <a:off x="825500" y="1489243"/>
            <a:ext cx="10515600" cy="987257"/>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TCP, UDP: principal transport protocols for 40 years</a:t>
            </a:r>
            <a:endParaRPr sz="2600"/>
          </a:p>
          <a:p>
            <a:pPr marL="352425" lvl="0" indent="-222250" algn="l" rtl="0">
              <a:lnSpc>
                <a:spcPct val="90000"/>
              </a:lnSpc>
              <a:spcBef>
                <a:spcPts val="600"/>
              </a:spcBef>
              <a:spcAft>
                <a:spcPts val="0"/>
              </a:spcAft>
              <a:buSzPts val="2800"/>
              <a:buChar char="▪"/>
            </a:pPr>
            <a:r>
              <a:rPr lang="en-US"/>
              <a:t>different “flavors” of TCP developed, for specific scenarios:</a:t>
            </a:r>
            <a:endParaRPr sz="2600"/>
          </a:p>
          <a:p>
            <a:pPr marL="463550" lvl="1" indent="0" algn="l" rtl="0">
              <a:lnSpc>
                <a:spcPct val="90000"/>
              </a:lnSpc>
              <a:spcBef>
                <a:spcPts val="500"/>
              </a:spcBef>
              <a:spcAft>
                <a:spcPts val="0"/>
              </a:spcAft>
              <a:buSzPts val="2400"/>
              <a:buNone/>
            </a:pPr>
          </a:p>
        </p:txBody>
      </p:sp>
      <p:sp>
        <p:nvSpPr>
          <p:cNvPr id="9198" name="Google Shape;9198;p14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b="0"/>
              <a:t>Evolving transport-layer functionality</a:t>
            </a:r>
            <a:endParaRPr sz="4400" b="0"/>
          </a:p>
        </p:txBody>
      </p:sp>
      <p:sp>
        <p:nvSpPr>
          <p:cNvPr id="9199" name="Google Shape;9199;p143"/>
          <p:cNvSpPr txBox="1"/>
          <p:nvPr/>
        </p:nvSpPr>
        <p:spPr>
          <a:xfrm>
            <a:off x="787400" y="4953000"/>
            <a:ext cx="10515600" cy="1485900"/>
          </a:xfrm>
          <a:prstGeom prst="rect">
            <a:avLst/>
          </a:prstGeom>
          <a:noFill/>
          <a:ln>
            <a:noFill/>
          </a:ln>
        </p:spPr>
        <p:txBody>
          <a:bodyPr spcFirstLastPara="1" wrap="square" lIns="91425" tIns="45700" rIns="91425" bIns="45700" anchor="t" anchorCtr="0">
            <a:normAutofit/>
          </a:bodyPr>
          <a:lstStyle/>
          <a:p>
            <a:pPr marL="463550" marR="0" lvl="1" indent="0" algn="l" rtl="0">
              <a:lnSpc>
                <a:spcPct val="90000"/>
              </a:lnSpc>
              <a:spcBef>
                <a:spcPts val="0"/>
              </a:spcBef>
              <a:spcAft>
                <a:spcPts val="0"/>
              </a:spcAft>
              <a:buClr>
                <a:srgbClr val="0000A8"/>
              </a:buClr>
              <a:buSzPts val="2400"/>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moving transport–layer functions to application layer, on top of UDP</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HTTP/3: QUIC</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aphicFrame>
        <p:nvGraphicFramePr>
          <p:cNvPr id="9200" name="Google Shape;9200;p143"/>
          <p:cNvGraphicFramePr/>
          <p:nvPr/>
        </p:nvGraphicFramePr>
        <p:xfrm>
          <a:off x="2124074" y="2591594"/>
          <a:ext cx="7921625" cy="3000000"/>
        </p:xfrm>
        <a:graphic>
          <a:graphicData uri="http://schemas.openxmlformats.org/drawingml/2006/table">
            <a:tbl>
              <a:tblPr>
                <a:noFill/>
                <a:tableStyleId>{C48FC3D9-A158-42D3-9A08-AB1567EC856D}</a:tableStyleId>
              </a:tblPr>
              <a:tblGrid>
                <a:gridCol w="3451225"/>
                <a:gridCol w="4470400"/>
              </a:tblGrid>
              <a:tr h="254000">
                <a:tc>
                  <a:txBody>
                    <a:bodyPr/>
                    <a:lstStyle/>
                    <a:p>
                      <a:pPr marL="0" marR="0" lvl="0" indent="0" algn="l" rtl="0">
                        <a:spcBef>
                          <a:spcPts val="0"/>
                        </a:spcBef>
                        <a:spcAft>
                          <a:spcPts val="0"/>
                        </a:spcAft>
                        <a:buNone/>
                      </a:pPr>
                      <a:r>
                        <a:rPr lang="en-US" sz="2000" u="none" strike="noStrike" cap="none">
                          <a:solidFill>
                            <a:schemeClr val="lt1"/>
                          </a:solidFill>
                          <a:latin typeface="Calibri" panose="020F0502020204030204"/>
                          <a:ea typeface="Calibri" panose="020F0502020204030204"/>
                          <a:cs typeface="Calibri" panose="020F0502020204030204"/>
                          <a:sym typeface="Calibri" panose="020F0502020204030204"/>
                        </a:rPr>
                        <a:t>Scenario</a:t>
                      </a:r>
                      <a:endParaRPr sz="1200" u="none" strike="noStrike" cap="none">
                        <a:solidFill>
                          <a:schemeClr val="lt1"/>
                        </a:solidFill>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2000" u="none" strike="noStrike" cap="none">
                          <a:solidFill>
                            <a:srgbClr val="FFFFFF"/>
                          </a:solidFill>
                          <a:latin typeface="Calibri" panose="020F0502020204030204"/>
                          <a:ea typeface="Calibri" panose="020F0502020204030204"/>
                          <a:cs typeface="Calibri" panose="020F0502020204030204"/>
                          <a:sym typeface="Calibri" panose="020F0502020204030204"/>
                        </a:rPr>
                        <a:t>Challenges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00000"/>
                    </a:solidFill>
                  </a:tcPr>
                </a:tc>
              </a:tr>
              <a:tr h="254000">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Long, fat pipes (large data transfers)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Many packets “in flight”; loss shuts down pipeline</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54000">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Wireless networks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Loss due to noisy wireless links, mobility; TCP treat this as congestion loss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54000">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Long-delay links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Extremely long RTTs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54000">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Data center networks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Latency sensitive</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54000">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Background traffic flows</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000" u="none" strike="noStrike" cap="none">
                          <a:latin typeface="Calibri" panose="020F0502020204030204"/>
                          <a:ea typeface="Calibri" panose="020F0502020204030204"/>
                          <a:cs typeface="Calibri" panose="020F0502020204030204"/>
                          <a:sym typeface="Calibri" panose="020F0502020204030204"/>
                        </a:rPr>
                        <a:t>Low priority, “background” TCP flows </a:t>
                      </a:r>
                      <a:endParaRPr sz="1200" u="none" strike="noStrike" cap="none">
                        <a:latin typeface="Calibri" panose="020F0502020204030204"/>
                        <a:ea typeface="Calibri" panose="020F0502020204030204"/>
                        <a:cs typeface="Calibri" panose="020F0502020204030204"/>
                        <a:sym typeface="Calibri" panose="020F0502020204030204"/>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9201" name="Google Shape;9201;p14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7">
                                            <p:txEl>
                                              <p:pRg st="0" end="0"/>
                                            </p:txEl>
                                          </p:spTgt>
                                        </p:tgtEl>
                                        <p:attrNameLst>
                                          <p:attrName>style.visibility</p:attrName>
                                        </p:attrNameLst>
                                      </p:cBhvr>
                                      <p:to>
                                        <p:strVal val="visible"/>
                                      </p:to>
                                    </p:set>
                                    <p:animEffect transition="in" filter="fade">
                                      <p:cBhvr>
                                        <p:cTn id="7" dur="500"/>
                                        <p:tgtEl>
                                          <p:spTgt spid="9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97">
                                            <p:txEl>
                                              <p:pRg st="1" end="1"/>
                                            </p:txEl>
                                          </p:spTgt>
                                        </p:tgtEl>
                                        <p:attrNameLst>
                                          <p:attrName>style.visibility</p:attrName>
                                        </p:attrNameLst>
                                      </p:cBhvr>
                                      <p:to>
                                        <p:strVal val="visible"/>
                                      </p:to>
                                    </p:set>
                                    <p:animEffect transition="in" filter="fade">
                                      <p:cBhvr>
                                        <p:cTn id="12" dur="500"/>
                                        <p:tgtEl>
                                          <p:spTgt spid="9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97">
                                            <p:txEl>
                                              <p:pRg st="2" end="2"/>
                                            </p:txEl>
                                          </p:spTgt>
                                        </p:tgtEl>
                                        <p:attrNameLst>
                                          <p:attrName>style.visibility</p:attrName>
                                        </p:attrNameLst>
                                      </p:cBhvr>
                                      <p:to>
                                        <p:strVal val="visible"/>
                                      </p:to>
                                    </p:set>
                                    <p:animEffect transition="in" filter="fade">
                                      <p:cBhvr>
                                        <p:cTn id="17" dur="500"/>
                                        <p:tgtEl>
                                          <p:spTgt spid="9197">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200"/>
                                        </p:tgtEl>
                                        <p:attrNameLst>
                                          <p:attrName>style.visibility</p:attrName>
                                        </p:attrNameLst>
                                      </p:cBhvr>
                                      <p:to>
                                        <p:strVal val="visible"/>
                                      </p:to>
                                    </p:set>
                                    <p:animEffect transition="in" filter="fade">
                                      <p:cBhvr>
                                        <p:cTn id="21" dur="500"/>
                                        <p:tgtEl>
                                          <p:spTgt spid="920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199"/>
                                        </p:tgtEl>
                                        <p:attrNameLst>
                                          <p:attrName>style.visibility</p:attrName>
                                        </p:attrNameLst>
                                      </p:cBhvr>
                                      <p:to>
                                        <p:strVal val="visible"/>
                                      </p:to>
                                    </p:set>
                                    <p:animEffect transition="in" filter="fade">
                                      <p:cBhvr>
                                        <p:cTn id="26" dur="500"/>
                                        <p:tgtEl>
                                          <p:spTgt spid="9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206"/>
        <p:cNvGrpSpPr/>
        <p:nvPr/>
      </p:nvGrpSpPr>
      <p:grpSpPr>
        <a:xfrm>
          <a:off x="0" y="0"/>
          <a:ext cx="0" cy="0"/>
          <a:chOff x="0" y="0"/>
          <a:chExt cx="0" cy="0"/>
        </a:xfrm>
      </p:grpSpPr>
      <p:sp>
        <p:nvSpPr>
          <p:cNvPr id="9207" name="Google Shape;9207;p144"/>
          <p:cNvSpPr txBox="1">
            <a:spLocks noGrp="1"/>
          </p:cNvSpPr>
          <p:nvPr>
            <p:ph type="body" idx="1"/>
          </p:nvPr>
        </p:nvSpPr>
        <p:spPr>
          <a:xfrm>
            <a:off x="838200" y="1540043"/>
            <a:ext cx="10515600" cy="1419057"/>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application-layer protocol, on top of UDP</a:t>
            </a:r>
            <a:endParaRPr lang="en-US"/>
          </a:p>
          <a:p>
            <a:pPr marL="695325" lvl="1" indent="-231775" algn="l" rtl="0">
              <a:lnSpc>
                <a:spcPct val="90000"/>
              </a:lnSpc>
              <a:spcBef>
                <a:spcPts val="500"/>
              </a:spcBef>
              <a:spcAft>
                <a:spcPts val="0"/>
              </a:spcAft>
              <a:buSzPts val="2600"/>
              <a:buChar char="•"/>
            </a:pPr>
            <a:r>
              <a:rPr lang="en-US" sz="2600"/>
              <a:t>increase performance of HTTP</a:t>
            </a:r>
            <a:endParaRPr lang="en-US" sz="2600"/>
          </a:p>
          <a:p>
            <a:pPr marL="695325" lvl="1" indent="-231775" algn="l" rtl="0">
              <a:lnSpc>
                <a:spcPct val="90000"/>
              </a:lnSpc>
              <a:spcBef>
                <a:spcPts val="500"/>
              </a:spcBef>
              <a:spcAft>
                <a:spcPts val="0"/>
              </a:spcAft>
              <a:buSzPts val="2600"/>
              <a:buChar char="•"/>
            </a:pPr>
            <a:r>
              <a:rPr lang="en-US" sz="2600"/>
              <a:t>deployed on many Google servers, apps (Chrome, mobile YouTube app) </a:t>
            </a:r>
            <a:endParaRPr lang="en-US" sz="2600"/>
          </a:p>
          <a:p>
            <a:pPr marL="130175" lvl="0" indent="0" algn="l" rtl="0">
              <a:lnSpc>
                <a:spcPct val="90000"/>
              </a:lnSpc>
              <a:spcBef>
                <a:spcPts val="1000"/>
              </a:spcBef>
              <a:spcAft>
                <a:spcPts val="0"/>
              </a:spcAft>
              <a:buSzPts val="2800"/>
              <a:buNone/>
            </a:pPr>
          </a:p>
        </p:txBody>
      </p:sp>
      <p:sp>
        <p:nvSpPr>
          <p:cNvPr id="9208" name="Google Shape;9208;p14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QUIC: Quick UDP Internet Connections</a:t>
            </a:r>
            <a:endParaRPr sz="4400" b="0"/>
          </a:p>
        </p:txBody>
      </p:sp>
      <p:grpSp>
        <p:nvGrpSpPr>
          <p:cNvPr id="9209" name="Google Shape;9209;p144"/>
          <p:cNvGrpSpPr/>
          <p:nvPr/>
        </p:nvGrpSpPr>
        <p:grpSpPr>
          <a:xfrm>
            <a:off x="2484036" y="3362958"/>
            <a:ext cx="6857901" cy="2748783"/>
            <a:chOff x="2217336" y="1877058"/>
            <a:chExt cx="6857901" cy="2748783"/>
          </a:xfrm>
        </p:grpSpPr>
        <p:sp>
          <p:nvSpPr>
            <p:cNvPr id="9210" name="Google Shape;9210;p144"/>
            <p:cNvSpPr/>
            <p:nvPr/>
          </p:nvSpPr>
          <p:spPr>
            <a:xfrm>
              <a:off x="3743058" y="3625405"/>
              <a:ext cx="1905057" cy="455280"/>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11" name="Google Shape;9211;p144"/>
            <p:cNvSpPr txBox="1"/>
            <p:nvPr/>
          </p:nvSpPr>
          <p:spPr>
            <a:xfrm>
              <a:off x="4518545" y="3668766"/>
              <a:ext cx="3642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IP</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12" name="Google Shape;9212;p144"/>
            <p:cNvSpPr/>
            <p:nvPr/>
          </p:nvSpPr>
          <p:spPr>
            <a:xfrm>
              <a:off x="3744927" y="3054009"/>
              <a:ext cx="1905057" cy="455280"/>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13" name="Google Shape;9213;p144"/>
            <p:cNvSpPr txBox="1"/>
            <p:nvPr/>
          </p:nvSpPr>
          <p:spPr>
            <a:xfrm>
              <a:off x="4434744" y="3100445"/>
              <a:ext cx="53948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14" name="Google Shape;9214;p144"/>
            <p:cNvSpPr/>
            <p:nvPr/>
          </p:nvSpPr>
          <p:spPr>
            <a:xfrm>
              <a:off x="3745776" y="2472222"/>
              <a:ext cx="1905057" cy="455280"/>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15" name="Google Shape;9215;p144"/>
            <p:cNvSpPr txBox="1"/>
            <p:nvPr/>
          </p:nvSpPr>
          <p:spPr>
            <a:xfrm>
              <a:off x="4435593" y="2518658"/>
              <a:ext cx="5002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TLS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216" name="Google Shape;9216;p144"/>
            <p:cNvGrpSpPr/>
            <p:nvPr/>
          </p:nvGrpSpPr>
          <p:grpSpPr>
            <a:xfrm>
              <a:off x="3743058" y="1887725"/>
              <a:ext cx="1905057" cy="455283"/>
              <a:chOff x="975444" y="4703759"/>
              <a:chExt cx="2128813" cy="498521"/>
            </a:xfrm>
          </p:grpSpPr>
          <p:sp>
            <p:nvSpPr>
              <p:cNvPr id="9217" name="Google Shape;9217;p144"/>
              <p:cNvSpPr/>
              <p:nvPr/>
            </p:nvSpPr>
            <p:spPr>
              <a:xfrm>
                <a:off x="975444" y="4703759"/>
                <a:ext cx="2128813" cy="498521"/>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18" name="Google Shape;9218;p144"/>
              <p:cNvSpPr txBox="1"/>
              <p:nvPr/>
            </p:nvSpPr>
            <p:spPr>
              <a:xfrm>
                <a:off x="1576949" y="4754605"/>
                <a:ext cx="982079" cy="404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HTTP/2</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219" name="Google Shape;9219;p144"/>
            <p:cNvSpPr/>
            <p:nvPr/>
          </p:nvSpPr>
          <p:spPr>
            <a:xfrm>
              <a:off x="6229839" y="3627880"/>
              <a:ext cx="1905057" cy="455279"/>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20" name="Google Shape;9220;p144"/>
            <p:cNvSpPr txBox="1"/>
            <p:nvPr/>
          </p:nvSpPr>
          <p:spPr>
            <a:xfrm>
              <a:off x="7005326" y="3671238"/>
              <a:ext cx="3642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IP</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21" name="Google Shape;9221;p144"/>
            <p:cNvSpPr/>
            <p:nvPr/>
          </p:nvSpPr>
          <p:spPr>
            <a:xfrm>
              <a:off x="6231708" y="3143406"/>
              <a:ext cx="1905057" cy="368352"/>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22" name="Google Shape;9222;p144"/>
            <p:cNvSpPr txBox="1"/>
            <p:nvPr/>
          </p:nvSpPr>
          <p:spPr>
            <a:xfrm>
              <a:off x="6908533" y="3132142"/>
              <a:ext cx="5950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23" name="Google Shape;9223;p144"/>
            <p:cNvSpPr/>
            <p:nvPr/>
          </p:nvSpPr>
          <p:spPr>
            <a:xfrm>
              <a:off x="6232557" y="2348686"/>
              <a:ext cx="1905057" cy="574888"/>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24" name="Google Shape;9224;p144"/>
            <p:cNvSpPr txBox="1"/>
            <p:nvPr/>
          </p:nvSpPr>
          <p:spPr>
            <a:xfrm>
              <a:off x="6790903" y="2455138"/>
              <a:ext cx="6719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25" name="Google Shape;9225;p144"/>
            <p:cNvSpPr/>
            <p:nvPr/>
          </p:nvSpPr>
          <p:spPr>
            <a:xfrm>
              <a:off x="6229839" y="1877061"/>
              <a:ext cx="1905057" cy="397789"/>
            </a:xfrm>
            <a:prstGeom prst="rect">
              <a:avLst/>
            </a:prstGeom>
            <a:solidFill>
              <a:srgbClr val="EAF1DD"/>
            </a:solidFill>
            <a:ln w="25400" cap="flat" cmpd="sng">
              <a:solidFill>
                <a:srgbClr val="7692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26" name="Google Shape;9226;p144"/>
            <p:cNvSpPr txBox="1"/>
            <p:nvPr/>
          </p:nvSpPr>
          <p:spPr>
            <a:xfrm>
              <a:off x="6351472" y="1877058"/>
              <a:ext cx="17676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HTTP/2 </a:t>
              </a: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(slimmed)</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9227" name="Google Shape;9227;p144"/>
            <p:cNvCxnSpPr/>
            <p:nvPr/>
          </p:nvCxnSpPr>
          <p:spPr>
            <a:xfrm>
              <a:off x="3333329" y="3569813"/>
              <a:ext cx="5147262" cy="0"/>
            </a:xfrm>
            <a:prstGeom prst="straightConnector1">
              <a:avLst/>
            </a:prstGeom>
            <a:noFill/>
            <a:ln w="12700" cap="flat" cmpd="sng">
              <a:solidFill>
                <a:srgbClr val="000000"/>
              </a:solidFill>
              <a:prstDash val="dash"/>
              <a:round/>
              <a:headEnd type="none" w="sm" len="sm"/>
              <a:tailEnd type="none" w="sm" len="sm"/>
            </a:ln>
          </p:spPr>
        </p:cxnSp>
        <p:cxnSp>
          <p:nvCxnSpPr>
            <p:cNvPr id="9228" name="Google Shape;9228;p144"/>
            <p:cNvCxnSpPr/>
            <p:nvPr/>
          </p:nvCxnSpPr>
          <p:spPr>
            <a:xfrm>
              <a:off x="3352451" y="2994658"/>
              <a:ext cx="5147262" cy="0"/>
            </a:xfrm>
            <a:prstGeom prst="straightConnector1">
              <a:avLst/>
            </a:prstGeom>
            <a:noFill/>
            <a:ln w="12700" cap="flat" cmpd="sng">
              <a:solidFill>
                <a:srgbClr val="000000"/>
              </a:solidFill>
              <a:prstDash val="dash"/>
              <a:round/>
              <a:headEnd type="none" w="sm" len="sm"/>
              <a:tailEnd type="none" w="sm" len="sm"/>
            </a:ln>
          </p:spPr>
        </p:cxnSp>
        <p:sp>
          <p:nvSpPr>
            <p:cNvPr id="9229" name="Google Shape;9229;p144"/>
            <p:cNvSpPr txBox="1"/>
            <p:nvPr/>
          </p:nvSpPr>
          <p:spPr>
            <a:xfrm>
              <a:off x="2349067" y="3671237"/>
              <a:ext cx="1224388"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30" name="Google Shape;9230;p144"/>
            <p:cNvSpPr txBox="1"/>
            <p:nvPr/>
          </p:nvSpPr>
          <p:spPr>
            <a:xfrm>
              <a:off x="2355238" y="3077264"/>
              <a:ext cx="1224388"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31" name="Google Shape;9231;p144"/>
            <p:cNvSpPr txBox="1"/>
            <p:nvPr/>
          </p:nvSpPr>
          <p:spPr>
            <a:xfrm>
              <a:off x="2217336" y="2204824"/>
              <a:ext cx="1379850"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32" name="Google Shape;9232;p144"/>
            <p:cNvSpPr txBox="1"/>
            <p:nvPr/>
          </p:nvSpPr>
          <p:spPr>
            <a:xfrm>
              <a:off x="3887697" y="4256509"/>
              <a:ext cx="17604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HTTP/2 over TCP</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33" name="Google Shape;9233;p144"/>
            <p:cNvSpPr/>
            <p:nvPr/>
          </p:nvSpPr>
          <p:spPr>
            <a:xfrm>
              <a:off x="8194669" y="1877058"/>
              <a:ext cx="155448" cy="1050444"/>
            </a:xfrm>
            <a:prstGeom prst="rightBrace">
              <a:avLst>
                <a:gd name="adj1" fmla="val 8333"/>
                <a:gd name="adj2" fmla="val 50000"/>
              </a:avLst>
            </a:prstGeom>
            <a:no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34" name="Google Shape;9234;p144"/>
            <p:cNvSpPr txBox="1"/>
            <p:nvPr/>
          </p:nvSpPr>
          <p:spPr>
            <a:xfrm>
              <a:off x="8175178" y="2220885"/>
              <a:ext cx="900059"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HTTP/3</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35" name="Google Shape;9235;p144"/>
            <p:cNvSpPr txBox="1"/>
            <p:nvPr/>
          </p:nvSpPr>
          <p:spPr>
            <a:xfrm>
              <a:off x="6183312" y="4220148"/>
              <a:ext cx="28264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HTTP/2 over QUIC over UDP</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236" name="Google Shape;9236;p144"/>
          <p:cNvSpPr/>
          <p:nvPr/>
        </p:nvSpPr>
        <p:spPr>
          <a:xfrm>
            <a:off x="6134100" y="3060700"/>
            <a:ext cx="4940300" cy="3492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37" name="Google Shape;9237;p14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09"/>
                                        </p:tgtEl>
                                        <p:attrNameLst>
                                          <p:attrName>style.visibility</p:attrName>
                                        </p:attrNameLst>
                                      </p:cBhvr>
                                      <p:to>
                                        <p:strVal val="visible"/>
                                      </p:to>
                                    </p:set>
                                    <p:animEffect transition="in" filter="fade">
                                      <p:cBhvr>
                                        <p:cTn id="7" dur="500"/>
                                        <p:tgtEl>
                                          <p:spTgt spid="92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236"/>
                                        </p:tgtEl>
                                      </p:cBhvr>
                                    </p:animEffect>
                                    <p:set>
                                      <p:cBhvr>
                                        <p:cTn id="12" dur="1" fill="hold">
                                          <p:stCondLst>
                                            <p:cond delay="500"/>
                                          </p:stCondLst>
                                        </p:cTn>
                                        <p:tgtEl>
                                          <p:spTgt spid="92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grpSp>
        <p:nvGrpSpPr>
          <p:cNvPr id="1634" name="Google Shape;1634;p19"/>
          <p:cNvGrpSpPr/>
          <p:nvPr/>
        </p:nvGrpSpPr>
        <p:grpSpPr>
          <a:xfrm>
            <a:off x="141514" y="827314"/>
            <a:ext cx="11908971" cy="4739615"/>
            <a:chOff x="2511281" y="3262667"/>
            <a:chExt cx="7770812" cy="3121540"/>
          </a:xfrm>
        </p:grpSpPr>
        <p:sp>
          <p:nvSpPr>
            <p:cNvPr id="1635" name="Google Shape;1635;p19"/>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36" name="Google Shape;1636;p19"/>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37" name="Google Shape;1637;p19"/>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638" name="Google Shape;1638;p19"/>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639" name="Google Shape;1639;p19"/>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640" name="Google Shape;1640;p19"/>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641" name="Google Shape;1641;p19"/>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42" name="Google Shape;1642;p19"/>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43" name="Google Shape;1643;p19"/>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644" name="Google Shape;1644;p19"/>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645" name="Google Shape;1645;p19"/>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646" name="Google Shape;1646;p19"/>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47" name="Google Shape;1647;p19"/>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648" name="Google Shape;1648;p19"/>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649" name="Google Shape;1649;p19"/>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650" name="Google Shape;1650;p19"/>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651" name="Google Shape;1651;p19"/>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652" name="Google Shape;1652;p19"/>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653" name="Google Shape;1653;p19"/>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54" name="Google Shape;1654;p19"/>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55" name="Google Shape;1655;p19"/>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56" name="Google Shape;1656;p19"/>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57" name="Google Shape;1657;p19"/>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58" name="Google Shape;1658;p19"/>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59" name="Google Shape;1659;p19"/>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60" name="Google Shape;1660;p19"/>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661" name="Google Shape;1661;p19"/>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662" name="Google Shape;1662;p19"/>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663" name="Google Shape;1663;p19"/>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664" name="Google Shape;1664;p19"/>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665" name="Google Shape;1665;p19"/>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666" name="Google Shape;1666;p19"/>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67" name="Google Shape;1667;p19"/>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68" name="Google Shape;1668;p19"/>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69" name="Google Shape;1669;p19"/>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670" name="Google Shape;1670;p19"/>
            <p:cNvGrpSpPr/>
            <p:nvPr/>
          </p:nvGrpSpPr>
          <p:grpSpPr>
            <a:xfrm>
              <a:off x="2511281" y="5555532"/>
              <a:ext cx="800100" cy="828675"/>
              <a:chOff x="-44" y="1473"/>
              <a:chExt cx="981" cy="1105"/>
            </a:xfrm>
          </p:grpSpPr>
          <p:pic>
            <p:nvPicPr>
              <p:cNvPr id="1671" name="Google Shape;1671;p19"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672" name="Google Shape;1672;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673" name="Google Shape;1673;p19"/>
            <p:cNvGrpSpPr/>
            <p:nvPr/>
          </p:nvGrpSpPr>
          <p:grpSpPr>
            <a:xfrm flipH="1">
              <a:off x="9493106" y="5469807"/>
              <a:ext cx="788987" cy="782637"/>
              <a:chOff x="-44" y="1473"/>
              <a:chExt cx="981" cy="1105"/>
            </a:xfrm>
          </p:grpSpPr>
          <p:pic>
            <p:nvPicPr>
              <p:cNvPr id="1674" name="Google Shape;1674;p19"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675" name="Google Shape;1675;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676" name="Google Shape;1676;p19"/>
            <p:cNvGrpSpPr/>
            <p:nvPr/>
          </p:nvGrpSpPr>
          <p:grpSpPr>
            <a:xfrm>
              <a:off x="5083031" y="5055469"/>
              <a:ext cx="358775" cy="704850"/>
              <a:chOff x="4140" y="429"/>
              <a:chExt cx="1425" cy="2396"/>
            </a:xfrm>
          </p:grpSpPr>
          <p:sp>
            <p:nvSpPr>
              <p:cNvPr id="1677" name="Google Shape;1677;p1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78" name="Google Shape;1678;p19"/>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79" name="Google Shape;1679;p1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80" name="Google Shape;1680;p1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81" name="Google Shape;1681;p19"/>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682" name="Google Shape;1682;p19"/>
              <p:cNvGrpSpPr/>
              <p:nvPr/>
            </p:nvGrpSpPr>
            <p:grpSpPr>
              <a:xfrm>
                <a:off x="4751" y="667"/>
                <a:ext cx="580" cy="146"/>
                <a:chOff x="617" y="2567"/>
                <a:chExt cx="724" cy="140"/>
              </a:xfrm>
            </p:grpSpPr>
            <p:sp>
              <p:nvSpPr>
                <p:cNvPr id="1683" name="Google Shape;1683;p19"/>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84" name="Google Shape;1684;p19"/>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685" name="Google Shape;1685;p19"/>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686" name="Google Shape;1686;p19"/>
              <p:cNvGrpSpPr/>
              <p:nvPr/>
            </p:nvGrpSpPr>
            <p:grpSpPr>
              <a:xfrm>
                <a:off x="4745" y="996"/>
                <a:ext cx="580" cy="156"/>
                <a:chOff x="612" y="2570"/>
                <a:chExt cx="724" cy="162"/>
              </a:xfrm>
            </p:grpSpPr>
            <p:sp>
              <p:nvSpPr>
                <p:cNvPr id="1687" name="Google Shape;1687;p19"/>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88" name="Google Shape;1688;p19"/>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689" name="Google Shape;1689;p19"/>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90" name="Google Shape;1690;p19"/>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691" name="Google Shape;1691;p19"/>
              <p:cNvGrpSpPr/>
              <p:nvPr/>
            </p:nvGrpSpPr>
            <p:grpSpPr>
              <a:xfrm>
                <a:off x="4733" y="1627"/>
                <a:ext cx="586" cy="151"/>
                <a:chOff x="611" y="2568"/>
                <a:chExt cx="730" cy="139"/>
              </a:xfrm>
            </p:grpSpPr>
            <p:sp>
              <p:nvSpPr>
                <p:cNvPr id="1692" name="Google Shape;1692;p19"/>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93" name="Google Shape;1693;p19"/>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694" name="Google Shape;1694;p1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695" name="Google Shape;1695;p19"/>
              <p:cNvGrpSpPr/>
              <p:nvPr/>
            </p:nvGrpSpPr>
            <p:grpSpPr>
              <a:xfrm>
                <a:off x="4739" y="1325"/>
                <a:ext cx="580" cy="140"/>
                <a:chOff x="614" y="2566"/>
                <a:chExt cx="723" cy="140"/>
              </a:xfrm>
            </p:grpSpPr>
            <p:sp>
              <p:nvSpPr>
                <p:cNvPr id="1696" name="Google Shape;1696;p19"/>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97" name="Google Shape;1697;p19"/>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698" name="Google Shape;1698;p19"/>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699" name="Google Shape;1699;p1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00" name="Google Shape;1700;p1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01" name="Google Shape;1701;p19"/>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02" name="Google Shape;1702;p1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03" name="Google Shape;1703;p19"/>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04" name="Google Shape;1704;p19"/>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05" name="Google Shape;1705;p19"/>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06" name="Google Shape;1706;p19"/>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1707" name="Google Shape;1707;p19"/>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08" name="Google Shape;1708;p19"/>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pic>
          <p:nvPicPr>
            <p:cNvPr id="1709" name="Google Shape;1709;p19" descr="Image result for firefox logo"/>
            <p:cNvPicPr preferRelativeResize="0"/>
            <p:nvPr/>
          </p:nvPicPr>
          <p:blipFill rotWithShape="1">
            <a:blip r:embed="rId2"/>
            <a:srcRect/>
            <a:stretch>
              <a:fillRect/>
            </a:stretch>
          </p:blipFill>
          <p:spPr>
            <a:xfrm>
              <a:off x="4326336" y="4363319"/>
              <a:ext cx="387318" cy="362674"/>
            </a:xfrm>
            <a:prstGeom prst="rect">
              <a:avLst/>
            </a:prstGeom>
            <a:noFill/>
            <a:ln>
              <a:noFill/>
            </a:ln>
          </p:spPr>
        </p:pic>
        <p:sp>
          <p:nvSpPr>
            <p:cNvPr id="1710" name="Google Shape;1710;p19"/>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server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711" name="Google Shape;1711;p19" descr="Image result for apache web server logo"/>
            <p:cNvPicPr preferRelativeResize="0"/>
            <p:nvPr/>
          </p:nvPicPr>
          <p:blipFill rotWithShape="1">
            <a:blip r:embed="rId3"/>
            <a:srcRect/>
            <a:stretch>
              <a:fillRect/>
            </a:stretch>
          </p:blipFill>
          <p:spPr>
            <a:xfrm>
              <a:off x="5649399" y="3712220"/>
              <a:ext cx="1425575" cy="629170"/>
            </a:xfrm>
            <a:prstGeom prst="rect">
              <a:avLst/>
            </a:prstGeom>
            <a:noFill/>
            <a:ln>
              <a:noFill/>
            </a:ln>
          </p:spPr>
        </p:pic>
        <p:pic>
          <p:nvPicPr>
            <p:cNvPr id="1712" name="Google Shape;1712;p19" descr="Image result for firefox logo"/>
            <p:cNvPicPr preferRelativeResize="0"/>
            <p:nvPr/>
          </p:nvPicPr>
          <p:blipFill rotWithShape="1">
            <a:blip r:embed="rId2"/>
            <a:srcRect/>
            <a:stretch>
              <a:fillRect/>
            </a:stretch>
          </p:blipFill>
          <p:spPr>
            <a:xfrm>
              <a:off x="8557699" y="4326644"/>
              <a:ext cx="387318" cy="362674"/>
            </a:xfrm>
            <a:prstGeom prst="rect">
              <a:avLst/>
            </a:prstGeom>
            <a:noFill/>
            <a:ln>
              <a:noFill/>
            </a:ln>
          </p:spPr>
        </p:pic>
        <p:pic>
          <p:nvPicPr>
            <p:cNvPr id="1713" name="Google Shape;1713;p19" descr="Image result for skype logo"/>
            <p:cNvPicPr preferRelativeResize="0"/>
            <p:nvPr/>
          </p:nvPicPr>
          <p:blipFill rotWithShape="1">
            <a:blip r:embed="rId4"/>
            <a:srcRect/>
            <a:stretch>
              <a:fillRect/>
            </a:stretch>
          </p:blipFill>
          <p:spPr>
            <a:xfrm>
              <a:off x="3374515" y="4091654"/>
              <a:ext cx="387318" cy="392958"/>
            </a:xfrm>
            <a:prstGeom prst="rect">
              <a:avLst/>
            </a:prstGeom>
            <a:noFill/>
            <a:ln>
              <a:noFill/>
            </a:ln>
          </p:spPr>
        </p:pic>
        <p:sp>
          <p:nvSpPr>
            <p:cNvPr id="1714" name="Google Shape;1714;p19"/>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715" name="Google Shape;1715;p19" descr="Image result for netflix logo png"/>
            <p:cNvPicPr preferRelativeResize="0"/>
            <p:nvPr/>
          </p:nvPicPr>
          <p:blipFill rotWithShape="1">
            <a:blip r:embed="rId5"/>
            <a:srcRect/>
            <a:stretch>
              <a:fillRect/>
            </a:stretch>
          </p:blipFill>
          <p:spPr>
            <a:xfrm>
              <a:off x="3632599" y="4424842"/>
              <a:ext cx="691469" cy="388951"/>
            </a:xfrm>
            <a:prstGeom prst="rect">
              <a:avLst/>
            </a:prstGeom>
            <a:noFill/>
            <a:ln>
              <a:noFill/>
            </a:ln>
          </p:spPr>
        </p:pic>
      </p:grpSp>
      <p:sp>
        <p:nvSpPr>
          <p:cNvPr id="1716" name="Google Shape;1716;p19"/>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7" name="Google Shape;1717;p19"/>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718" name="Google Shape;1718;p19"/>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719" name="Google Shape;1719;p19"/>
          <p:cNvGrpSpPr/>
          <p:nvPr/>
        </p:nvGrpSpPr>
        <p:grpSpPr>
          <a:xfrm>
            <a:off x="4107096" y="5561831"/>
            <a:ext cx="1651423" cy="389371"/>
            <a:chOff x="8349959" y="687487"/>
            <a:chExt cx="1651423" cy="389371"/>
          </a:xfrm>
        </p:grpSpPr>
        <p:sp>
          <p:nvSpPr>
            <p:cNvPr id="1720" name="Google Shape;1720;p19"/>
            <p:cNvSpPr/>
            <p:nvPr/>
          </p:nvSpPr>
          <p:spPr>
            <a:xfrm>
              <a:off x="8369532" y="756182"/>
              <a:ext cx="1631850"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1" name="Google Shape;1721;p19"/>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2" name="Google Shape;1722;p19"/>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3" name="Google Shape;1723;p19"/>
            <p:cNvSpPr txBox="1"/>
            <p:nvPr/>
          </p:nvSpPr>
          <p:spPr>
            <a:xfrm>
              <a:off x="8349959" y="687487"/>
              <a:ext cx="4090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n</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cxnSp>
        <p:nvCxnSpPr>
          <p:cNvPr id="1724" name="Google Shape;1724;p19"/>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725" name="Google Shape;1725;p19"/>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cxnSp>
        <p:nvCxnSpPr>
          <p:cNvPr id="1726" name="Google Shape;1726;p19"/>
          <p:cNvCxnSpPr/>
          <p:nvPr/>
        </p:nvCxnSpPr>
        <p:spPr>
          <a:xfrm rot="10800000">
            <a:off x="3701909" y="5774614"/>
            <a:ext cx="300263" cy="0"/>
          </a:xfrm>
          <a:prstGeom prst="straightConnector1">
            <a:avLst/>
          </a:prstGeom>
          <a:noFill/>
          <a:ln w="25400" cap="flat" cmpd="sng">
            <a:solidFill>
              <a:schemeClr val="accent1"/>
            </a:solidFill>
            <a:prstDash val="solid"/>
            <a:miter lim="800000"/>
            <a:headEnd type="none" w="sm" len="sm"/>
            <a:tailEnd type="triangle" w="med" len="med"/>
          </a:ln>
        </p:spPr>
      </p:cxnSp>
      <p:sp>
        <p:nvSpPr>
          <p:cNvPr id="1727" name="Google Shape;1727;p1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19"/>
                                        </p:tgtEl>
                                        <p:attrNameLst>
                                          <p:attrName>style.visibility</p:attrName>
                                        </p:attrNameLst>
                                      </p:cBhvr>
                                      <p:to>
                                        <p:strVal val="visible"/>
                                      </p:to>
                                    </p:set>
                                    <p:animEffect transition="in" filter="fade">
                                      <p:cBhvr>
                                        <p:cTn id="7" dur="500"/>
                                        <p:tgtEl>
                                          <p:spTgt spid="17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26"/>
                                        </p:tgtEl>
                                        <p:attrNameLst>
                                          <p:attrName>style.visibility</p:attrName>
                                        </p:attrNameLst>
                                      </p:cBhvr>
                                      <p:to>
                                        <p:strVal val="visible"/>
                                      </p:to>
                                    </p:set>
                                    <p:animEffect transition="in" filter="fade">
                                      <p:cBhvr>
                                        <p:cTn id="11" dur="500"/>
                                        <p:tgtEl>
                                          <p:spTgt spid="1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42"/>
        <p:cNvGrpSpPr/>
        <p:nvPr/>
      </p:nvGrpSpPr>
      <p:grpSpPr>
        <a:xfrm>
          <a:off x="0" y="0"/>
          <a:ext cx="0" cy="0"/>
          <a:chOff x="0" y="0"/>
          <a:chExt cx="0" cy="0"/>
        </a:xfrm>
      </p:grpSpPr>
      <p:sp>
        <p:nvSpPr>
          <p:cNvPr id="9243" name="Google Shape;9243;p145"/>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QUIC: Quick UDP Internet Connections</a:t>
            </a:r>
            <a:endParaRPr sz="4400" b="0"/>
          </a:p>
        </p:txBody>
      </p:sp>
      <p:sp>
        <p:nvSpPr>
          <p:cNvPr id="9244" name="Google Shape;9244;p145"/>
          <p:cNvSpPr txBox="1"/>
          <p:nvPr/>
        </p:nvSpPr>
        <p:spPr>
          <a:xfrm>
            <a:off x="723900" y="1498601"/>
            <a:ext cx="10515600" cy="1028699"/>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adopts approaches we’ve studied in this chapter for connection establishment, error control, congestion control</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45" name="Google Shape;9245;p145"/>
          <p:cNvSpPr txBox="1">
            <a:spLocks noGrp="1"/>
          </p:cNvSpPr>
          <p:nvPr>
            <p:ph type="body" idx="1"/>
          </p:nvPr>
        </p:nvSpPr>
        <p:spPr>
          <a:xfrm>
            <a:off x="806805" y="4750865"/>
            <a:ext cx="10651413" cy="1675335"/>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 multiple application-level “streams” multiplexed over single QUIC connection</a:t>
            </a:r>
            <a:endParaRPr lang="en-US"/>
          </a:p>
          <a:p>
            <a:pPr marL="695325" lvl="1" indent="-231775" algn="l" rtl="0">
              <a:lnSpc>
                <a:spcPct val="90000"/>
              </a:lnSpc>
              <a:spcBef>
                <a:spcPts val="500"/>
              </a:spcBef>
              <a:spcAft>
                <a:spcPts val="0"/>
              </a:spcAft>
              <a:buSzPts val="2400"/>
              <a:buChar char="•"/>
            </a:pPr>
            <a:r>
              <a:rPr lang="en-US"/>
              <a:t>separate reliable data transfer, security</a:t>
            </a:r>
            <a:endParaRPr lang="en-US"/>
          </a:p>
          <a:p>
            <a:pPr marL="695325" lvl="1" indent="-231775" algn="l" rtl="0">
              <a:lnSpc>
                <a:spcPct val="90000"/>
              </a:lnSpc>
              <a:spcBef>
                <a:spcPts val="500"/>
              </a:spcBef>
              <a:spcAft>
                <a:spcPts val="0"/>
              </a:spcAft>
              <a:buSzPts val="2400"/>
              <a:buChar char="•"/>
            </a:pPr>
            <a:r>
              <a:rPr lang="en-US"/>
              <a:t>common congestion control</a:t>
            </a:r>
            <a:endParaRPr lang="en-US"/>
          </a:p>
          <a:p>
            <a:pPr marL="352425" lvl="0" indent="-44450" algn="l" rtl="0">
              <a:lnSpc>
                <a:spcPct val="90000"/>
              </a:lnSpc>
              <a:spcBef>
                <a:spcPts val="1000"/>
              </a:spcBef>
              <a:spcAft>
                <a:spcPts val="0"/>
              </a:spcAft>
              <a:buSzPts val="2800"/>
              <a:buNone/>
            </a:pPr>
          </a:p>
        </p:txBody>
      </p:sp>
      <p:sp>
        <p:nvSpPr>
          <p:cNvPr id="9246" name="Google Shape;9246;p145"/>
          <p:cNvSpPr txBox="1"/>
          <p:nvPr/>
        </p:nvSpPr>
        <p:spPr>
          <a:xfrm>
            <a:off x="673100" y="2565401"/>
            <a:ext cx="10515600" cy="2095499"/>
          </a:xfrm>
          <a:prstGeom prst="rect">
            <a:avLst/>
          </a:prstGeom>
          <a:noFill/>
          <a:ln>
            <a:noFill/>
          </a:ln>
        </p:spPr>
        <p:txBody>
          <a:bodyPr spcFirstLastPara="1" wrap="square" lIns="91425" tIns="45700" rIns="91425" bIns="45700" anchor="t" anchorCtr="0">
            <a:normAutofit/>
          </a:bodyPr>
          <a:lstStyle/>
          <a:p>
            <a:pPr marL="695325" marR="0" lvl="1" indent="-231775" algn="l" rtl="0">
              <a:lnSpc>
                <a:spcPct val="90000"/>
              </a:lnSpc>
              <a:spcBef>
                <a:spcPts val="0"/>
              </a:spcBef>
              <a:spcAft>
                <a:spcPts val="0"/>
              </a:spcAft>
              <a:buClr>
                <a:srgbClr val="0000A8"/>
              </a:buClr>
              <a:buSzPts val="2600"/>
              <a:buFont typeface="Arial" panose="020B0604020202020204"/>
              <a:buChar char="•"/>
            </a:pPr>
            <a:r>
              <a:rPr lang="en-US" sz="2600" b="1" i="0" u="none" strike="noStrike" cap="none">
                <a:solidFill>
                  <a:srgbClr val="0000A3"/>
                </a:solidFill>
                <a:latin typeface="Calibri" panose="020F0502020204030204"/>
                <a:ea typeface="Calibri" panose="020F0502020204030204"/>
                <a:cs typeface="Calibri" panose="020F0502020204030204"/>
                <a:sym typeface="Calibri" panose="020F0502020204030204"/>
              </a:rPr>
              <a:t>error and congestion control: </a:t>
            </a:r>
            <a:r>
              <a:rPr lang="en-US" sz="26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“Readers familiar with TCP’s loss detection and congestion control will find algorithms here that parallel well-known TCP ones.”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[from QUIC specification]</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600"/>
              <a:buFont typeface="Arial" panose="020B0604020202020204"/>
              <a:buChar char="•"/>
            </a:pPr>
            <a:r>
              <a:rPr lang="en-US" sz="2600" b="1" i="0" u="none" strike="noStrike" cap="none">
                <a:solidFill>
                  <a:srgbClr val="0000A3"/>
                </a:solidFill>
                <a:latin typeface="Calibri" panose="020F0502020204030204"/>
                <a:ea typeface="Calibri" panose="020F0502020204030204"/>
                <a:cs typeface="Calibri" panose="020F0502020204030204"/>
                <a:sym typeface="Calibri" panose="020F0502020204030204"/>
              </a:rPr>
              <a:t>connection establishment: </a:t>
            </a:r>
            <a:r>
              <a:rPr lang="en-US" sz="26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reliability, congestion control, authentication, encryption, state established in one RTT</a:t>
            </a:r>
            <a:endParaRPr lang="en-US" sz="2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79375" algn="l" rtl="0">
              <a:lnSpc>
                <a:spcPct val="90000"/>
              </a:lnSpc>
              <a:spcBef>
                <a:spcPts val="500"/>
              </a:spcBef>
              <a:spcAft>
                <a:spcPts val="0"/>
              </a:spcAft>
              <a:buClr>
                <a:srgbClr val="0000A8"/>
              </a:buClr>
              <a:buSzPts val="2400"/>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47" name="Google Shape;9247;p14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46">
                                            <p:txEl>
                                              <p:pRg st="0" end="0"/>
                                            </p:txEl>
                                          </p:spTgt>
                                        </p:tgtEl>
                                        <p:attrNameLst>
                                          <p:attrName>style.visibility</p:attrName>
                                        </p:attrNameLst>
                                      </p:cBhvr>
                                      <p:to>
                                        <p:strVal val="visible"/>
                                      </p:to>
                                    </p:set>
                                    <p:animEffect transition="in" filter="fade">
                                      <p:cBhvr>
                                        <p:cTn id="7" dur="500"/>
                                        <p:tgtEl>
                                          <p:spTgt spid="9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46">
                                            <p:txEl>
                                              <p:pRg st="1" end="1"/>
                                            </p:txEl>
                                          </p:spTgt>
                                        </p:tgtEl>
                                        <p:attrNameLst>
                                          <p:attrName>style.visibility</p:attrName>
                                        </p:attrNameLst>
                                      </p:cBhvr>
                                      <p:to>
                                        <p:strVal val="visible"/>
                                      </p:to>
                                    </p:set>
                                    <p:animEffect transition="in" filter="fade">
                                      <p:cBhvr>
                                        <p:cTn id="12" dur="500"/>
                                        <p:tgtEl>
                                          <p:spTgt spid="9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46">
                                            <p:txEl>
                                              <p:pRg st="2" end="2"/>
                                            </p:txEl>
                                          </p:spTgt>
                                        </p:tgtEl>
                                        <p:attrNameLst>
                                          <p:attrName>style.visibility</p:attrName>
                                        </p:attrNameLst>
                                      </p:cBhvr>
                                      <p:to>
                                        <p:strVal val="visible"/>
                                      </p:to>
                                    </p:set>
                                    <p:animEffect transition="in" filter="fade">
                                      <p:cBhvr>
                                        <p:cTn id="17" dur="500"/>
                                        <p:tgtEl>
                                          <p:spTgt spid="92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46">
                                            <p:txEl>
                                              <p:pRg st="3" end="3"/>
                                            </p:txEl>
                                          </p:spTgt>
                                        </p:tgtEl>
                                        <p:attrNameLst>
                                          <p:attrName>style.visibility</p:attrName>
                                        </p:attrNameLst>
                                      </p:cBhvr>
                                      <p:to>
                                        <p:strVal val="visible"/>
                                      </p:to>
                                    </p:set>
                                    <p:animEffect transition="in" filter="fade">
                                      <p:cBhvr>
                                        <p:cTn id="22" dur="500"/>
                                        <p:tgtEl>
                                          <p:spTgt spid="92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45">
                                            <p:txEl>
                                              <p:pRg st="0" end="0"/>
                                            </p:txEl>
                                          </p:spTgt>
                                        </p:tgtEl>
                                        <p:attrNameLst>
                                          <p:attrName>style.visibility</p:attrName>
                                        </p:attrNameLst>
                                      </p:cBhvr>
                                      <p:to>
                                        <p:strVal val="visible"/>
                                      </p:to>
                                    </p:set>
                                    <p:animEffect transition="in" filter="fade">
                                      <p:cBhvr>
                                        <p:cTn id="27" dur="500"/>
                                        <p:tgtEl>
                                          <p:spTgt spid="924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245">
                                            <p:txEl>
                                              <p:pRg st="1" end="1"/>
                                            </p:txEl>
                                          </p:spTgt>
                                        </p:tgtEl>
                                        <p:attrNameLst>
                                          <p:attrName>style.visibility</p:attrName>
                                        </p:attrNameLst>
                                      </p:cBhvr>
                                      <p:to>
                                        <p:strVal val="visible"/>
                                      </p:to>
                                    </p:set>
                                    <p:animEffect transition="in" filter="fade">
                                      <p:cBhvr>
                                        <p:cTn id="32" dur="500"/>
                                        <p:tgtEl>
                                          <p:spTgt spid="924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245">
                                            <p:txEl>
                                              <p:pRg st="2" end="2"/>
                                            </p:txEl>
                                          </p:spTgt>
                                        </p:tgtEl>
                                        <p:attrNameLst>
                                          <p:attrName>style.visibility</p:attrName>
                                        </p:attrNameLst>
                                      </p:cBhvr>
                                      <p:to>
                                        <p:strVal val="visible"/>
                                      </p:to>
                                    </p:set>
                                    <p:animEffect transition="in" filter="fade">
                                      <p:cBhvr>
                                        <p:cTn id="37" dur="500"/>
                                        <p:tgtEl>
                                          <p:spTgt spid="924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45">
                                            <p:txEl>
                                              <p:pRg st="3" end="3"/>
                                            </p:txEl>
                                          </p:spTgt>
                                        </p:tgtEl>
                                        <p:attrNameLst>
                                          <p:attrName>style.visibility</p:attrName>
                                        </p:attrNameLst>
                                      </p:cBhvr>
                                      <p:to>
                                        <p:strVal val="visible"/>
                                      </p:to>
                                    </p:set>
                                    <p:animEffect transition="in" filter="fade">
                                      <p:cBhvr>
                                        <p:cTn id="42" dur="500"/>
                                        <p:tgtEl>
                                          <p:spTgt spid="92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52"/>
        <p:cNvGrpSpPr/>
        <p:nvPr/>
      </p:nvGrpSpPr>
      <p:grpSpPr>
        <a:xfrm>
          <a:off x="0" y="0"/>
          <a:ext cx="0" cy="0"/>
          <a:chOff x="0" y="0"/>
          <a:chExt cx="0" cy="0"/>
        </a:xfrm>
      </p:grpSpPr>
      <p:sp>
        <p:nvSpPr>
          <p:cNvPr id="9253" name="Google Shape;9253;p146"/>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QUIC: Connection establishment</a:t>
            </a:r>
            <a:endParaRPr sz="4400" b="0"/>
          </a:p>
        </p:txBody>
      </p:sp>
      <p:cxnSp>
        <p:nvCxnSpPr>
          <p:cNvPr id="9254" name="Google Shape;9254;p146"/>
          <p:cNvCxnSpPr/>
          <p:nvPr/>
        </p:nvCxnSpPr>
        <p:spPr>
          <a:xfrm>
            <a:off x="3068451" y="2380850"/>
            <a:ext cx="11746" cy="1766326"/>
          </a:xfrm>
          <a:prstGeom prst="straightConnector1">
            <a:avLst/>
          </a:prstGeom>
          <a:noFill/>
          <a:ln w="9525" cap="flat" cmpd="sng">
            <a:solidFill>
              <a:srgbClr val="777777"/>
            </a:solidFill>
            <a:prstDash val="solid"/>
            <a:round/>
            <a:headEnd type="none" w="med" len="med"/>
            <a:tailEnd type="none" w="med" len="med"/>
          </a:ln>
        </p:spPr>
      </p:cxnSp>
      <p:cxnSp>
        <p:nvCxnSpPr>
          <p:cNvPr id="9255" name="Google Shape;9255;p146"/>
          <p:cNvCxnSpPr/>
          <p:nvPr/>
        </p:nvCxnSpPr>
        <p:spPr>
          <a:xfrm flipH="1">
            <a:off x="4567707" y="2453875"/>
            <a:ext cx="29506" cy="1738377"/>
          </a:xfrm>
          <a:prstGeom prst="straightConnector1">
            <a:avLst/>
          </a:prstGeom>
          <a:noFill/>
          <a:ln w="9525" cap="flat" cmpd="sng">
            <a:solidFill>
              <a:srgbClr val="777777"/>
            </a:solidFill>
            <a:prstDash val="solid"/>
            <a:round/>
            <a:headEnd type="none" w="med" len="med"/>
            <a:tailEnd type="none" w="med" len="med"/>
          </a:ln>
        </p:spPr>
      </p:cxnSp>
      <p:cxnSp>
        <p:nvCxnSpPr>
          <p:cNvPr id="9256" name="Google Shape;9256;p146"/>
          <p:cNvCxnSpPr/>
          <p:nvPr/>
        </p:nvCxnSpPr>
        <p:spPr>
          <a:xfrm>
            <a:off x="3112900" y="2485625"/>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9257" name="Google Shape;9257;p146"/>
          <p:cNvSpPr txBox="1"/>
          <p:nvPr/>
        </p:nvSpPr>
        <p:spPr>
          <a:xfrm>
            <a:off x="1411272" y="2446164"/>
            <a:ext cx="166744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TCP handshake</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 layer)</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258" name="Google Shape;9258;p146"/>
          <p:cNvGrpSpPr/>
          <p:nvPr/>
        </p:nvGrpSpPr>
        <p:grpSpPr>
          <a:xfrm>
            <a:off x="2596963" y="1844275"/>
            <a:ext cx="620713" cy="487363"/>
            <a:chOff x="-44" y="1473"/>
            <a:chExt cx="981" cy="1105"/>
          </a:xfrm>
        </p:grpSpPr>
        <p:pic>
          <p:nvPicPr>
            <p:cNvPr id="9259" name="Google Shape;9259;p14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9260" name="Google Shape;9260;p14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261" name="Google Shape;9261;p146"/>
          <p:cNvGrpSpPr/>
          <p:nvPr/>
        </p:nvGrpSpPr>
        <p:grpSpPr>
          <a:xfrm>
            <a:off x="4405125" y="1825225"/>
            <a:ext cx="336550" cy="512763"/>
            <a:chOff x="4140" y="429"/>
            <a:chExt cx="1425" cy="2396"/>
          </a:xfrm>
        </p:grpSpPr>
        <p:sp>
          <p:nvSpPr>
            <p:cNvPr id="9262" name="Google Shape;9262;p14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63" name="Google Shape;9263;p146"/>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64" name="Google Shape;9264;p14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65" name="Google Shape;9265;p14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66" name="Google Shape;9266;p146"/>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267" name="Google Shape;9267;p146"/>
            <p:cNvGrpSpPr/>
            <p:nvPr/>
          </p:nvGrpSpPr>
          <p:grpSpPr>
            <a:xfrm>
              <a:off x="4751" y="666"/>
              <a:ext cx="578" cy="148"/>
              <a:chOff x="617" y="2566"/>
              <a:chExt cx="721" cy="142"/>
            </a:xfrm>
          </p:grpSpPr>
          <p:sp>
            <p:nvSpPr>
              <p:cNvPr id="9268" name="Google Shape;9268;p146"/>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69" name="Google Shape;9269;p146"/>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270" name="Google Shape;9270;p146"/>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271" name="Google Shape;9271;p146"/>
            <p:cNvGrpSpPr/>
            <p:nvPr/>
          </p:nvGrpSpPr>
          <p:grpSpPr>
            <a:xfrm>
              <a:off x="4745" y="993"/>
              <a:ext cx="585" cy="134"/>
              <a:chOff x="611" y="2567"/>
              <a:chExt cx="730" cy="139"/>
            </a:xfrm>
          </p:grpSpPr>
          <p:sp>
            <p:nvSpPr>
              <p:cNvPr id="9272" name="Google Shape;9272;p146"/>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73" name="Google Shape;9273;p146"/>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274" name="Google Shape;9274;p146"/>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75" name="Google Shape;9275;p146"/>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276" name="Google Shape;9276;p146"/>
            <p:cNvGrpSpPr/>
            <p:nvPr/>
          </p:nvGrpSpPr>
          <p:grpSpPr>
            <a:xfrm>
              <a:off x="4738" y="1630"/>
              <a:ext cx="578" cy="149"/>
              <a:chOff x="618" y="2571"/>
              <a:chExt cx="720" cy="137"/>
            </a:xfrm>
          </p:grpSpPr>
          <p:sp>
            <p:nvSpPr>
              <p:cNvPr id="9277" name="Google Shape;9277;p146"/>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78" name="Google Shape;9278;p146"/>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279" name="Google Shape;9279;p14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280" name="Google Shape;9280;p146"/>
            <p:cNvGrpSpPr/>
            <p:nvPr/>
          </p:nvGrpSpPr>
          <p:grpSpPr>
            <a:xfrm>
              <a:off x="4738" y="1327"/>
              <a:ext cx="584" cy="141"/>
              <a:chOff x="613" y="2568"/>
              <a:chExt cx="728" cy="141"/>
            </a:xfrm>
          </p:grpSpPr>
          <p:sp>
            <p:nvSpPr>
              <p:cNvPr id="9281" name="Google Shape;9281;p146"/>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82" name="Google Shape;9282;p146"/>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283" name="Google Shape;9283;p146"/>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84" name="Google Shape;9284;p14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85" name="Google Shape;9285;p14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86" name="Google Shape;9286;p146"/>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87" name="Google Shape;9287;p14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88" name="Google Shape;9288;p146"/>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89" name="Google Shape;9289;p146"/>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90" name="Google Shape;9290;p146"/>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91" name="Google Shape;9291;p146"/>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9292" name="Google Shape;9292;p146"/>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293" name="Google Shape;9293;p146"/>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9294" name="Google Shape;9294;p146"/>
          <p:cNvCxnSpPr/>
          <p:nvPr/>
        </p:nvCxnSpPr>
        <p:spPr>
          <a:xfrm flipH="1">
            <a:off x="3079562" y="2852337"/>
            <a:ext cx="1479550" cy="315913"/>
          </a:xfrm>
          <a:prstGeom prst="straightConnector1">
            <a:avLst/>
          </a:prstGeom>
          <a:noFill/>
          <a:ln w="28575" cap="flat" cmpd="sng">
            <a:solidFill>
              <a:srgbClr val="000099"/>
            </a:solidFill>
            <a:prstDash val="solid"/>
            <a:round/>
            <a:headEnd type="none" w="med" len="med"/>
            <a:tailEnd type="triangle" w="med" len="med"/>
          </a:ln>
        </p:spPr>
      </p:cxnSp>
      <p:cxnSp>
        <p:nvCxnSpPr>
          <p:cNvPr id="9295" name="Google Shape;9295;p146"/>
          <p:cNvCxnSpPr/>
          <p:nvPr/>
        </p:nvCxnSpPr>
        <p:spPr>
          <a:xfrm>
            <a:off x="3091128" y="3182311"/>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9296" name="Google Shape;9296;p146"/>
          <p:cNvSpPr txBox="1"/>
          <p:nvPr/>
        </p:nvSpPr>
        <p:spPr>
          <a:xfrm>
            <a:off x="1457504" y="3320650"/>
            <a:ext cx="155683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TLS handshake</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(security)</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297" name="Google Shape;9297;p146"/>
          <p:cNvCxnSpPr/>
          <p:nvPr/>
        </p:nvCxnSpPr>
        <p:spPr>
          <a:xfrm flipH="1">
            <a:off x="3057790" y="3549023"/>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9298" name="Google Shape;9298;p146"/>
          <p:cNvSpPr txBox="1"/>
          <p:nvPr/>
        </p:nvSpPr>
        <p:spPr>
          <a:xfrm>
            <a:off x="1198561" y="4421354"/>
            <a:ext cx="4452939" cy="2093745"/>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(reliability, congestion control state)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TLS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(authentication, crypto state)</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508000" marR="0" lvl="0" indent="-21590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2 serial handshakes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9299" name="Google Shape;9299;p146"/>
          <p:cNvCxnSpPr/>
          <p:nvPr/>
        </p:nvCxnSpPr>
        <p:spPr>
          <a:xfrm>
            <a:off x="3087500" y="3908025"/>
            <a:ext cx="1479550" cy="315913"/>
          </a:xfrm>
          <a:prstGeom prst="straightConnector1">
            <a:avLst/>
          </a:prstGeom>
          <a:noFill/>
          <a:ln w="28575" cap="flat" cmpd="sng">
            <a:solidFill>
              <a:schemeClr val="dk1"/>
            </a:solidFill>
            <a:prstDash val="solid"/>
            <a:round/>
            <a:headEnd type="none" w="med" len="med"/>
            <a:tailEnd type="triangle" w="med" len="med"/>
          </a:ln>
        </p:spPr>
      </p:cxnSp>
      <p:sp>
        <p:nvSpPr>
          <p:cNvPr id="9300" name="Google Shape;9300;p146"/>
          <p:cNvSpPr txBox="1"/>
          <p:nvPr/>
        </p:nvSpPr>
        <p:spPr>
          <a:xfrm>
            <a:off x="3505200" y="3860800"/>
            <a:ext cx="59971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data</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301" name="Google Shape;9301;p146"/>
          <p:cNvGrpSpPr/>
          <p:nvPr/>
        </p:nvGrpSpPr>
        <p:grpSpPr>
          <a:xfrm>
            <a:off x="6354761" y="1850625"/>
            <a:ext cx="5087939" cy="4753374"/>
            <a:chOff x="6354761" y="1850625"/>
            <a:chExt cx="5087939" cy="4753374"/>
          </a:xfrm>
        </p:grpSpPr>
        <p:cxnSp>
          <p:nvCxnSpPr>
            <p:cNvPr id="9302" name="Google Shape;9302;p146"/>
            <p:cNvCxnSpPr/>
            <p:nvPr/>
          </p:nvCxnSpPr>
          <p:spPr>
            <a:xfrm>
              <a:off x="8046851" y="2406250"/>
              <a:ext cx="11746" cy="1766326"/>
            </a:xfrm>
            <a:prstGeom prst="straightConnector1">
              <a:avLst/>
            </a:prstGeom>
            <a:noFill/>
            <a:ln w="9525" cap="flat" cmpd="sng">
              <a:solidFill>
                <a:srgbClr val="777777"/>
              </a:solidFill>
              <a:prstDash val="solid"/>
              <a:round/>
              <a:headEnd type="none" w="med" len="med"/>
              <a:tailEnd type="none" w="med" len="med"/>
            </a:ln>
          </p:spPr>
        </p:cxnSp>
        <p:cxnSp>
          <p:nvCxnSpPr>
            <p:cNvPr id="9303" name="Google Shape;9303;p146"/>
            <p:cNvCxnSpPr/>
            <p:nvPr/>
          </p:nvCxnSpPr>
          <p:spPr>
            <a:xfrm flipH="1">
              <a:off x="9546107" y="2479275"/>
              <a:ext cx="29506" cy="1738377"/>
            </a:xfrm>
            <a:prstGeom prst="straightConnector1">
              <a:avLst/>
            </a:prstGeom>
            <a:noFill/>
            <a:ln w="9525" cap="flat" cmpd="sng">
              <a:solidFill>
                <a:srgbClr val="777777"/>
              </a:solidFill>
              <a:prstDash val="solid"/>
              <a:round/>
              <a:headEnd type="none" w="med" len="med"/>
              <a:tailEnd type="none" w="med" len="med"/>
            </a:ln>
          </p:spPr>
        </p:cxnSp>
        <p:cxnSp>
          <p:nvCxnSpPr>
            <p:cNvPr id="9304" name="Google Shape;9304;p146"/>
            <p:cNvCxnSpPr/>
            <p:nvPr/>
          </p:nvCxnSpPr>
          <p:spPr>
            <a:xfrm>
              <a:off x="8091300" y="2511025"/>
              <a:ext cx="1479550" cy="315913"/>
            </a:xfrm>
            <a:prstGeom prst="straightConnector1">
              <a:avLst/>
            </a:prstGeom>
            <a:noFill/>
            <a:ln w="28575" cap="flat" cmpd="sng">
              <a:solidFill>
                <a:srgbClr val="000099"/>
              </a:solidFill>
              <a:prstDash val="solid"/>
              <a:round/>
              <a:headEnd type="none" w="med" len="med"/>
              <a:tailEnd type="triangle" w="med" len="med"/>
            </a:ln>
          </p:spPr>
        </p:cxnSp>
        <p:sp>
          <p:nvSpPr>
            <p:cNvPr id="9305" name="Google Shape;9305;p146"/>
            <p:cNvSpPr txBox="1"/>
            <p:nvPr/>
          </p:nvSpPr>
          <p:spPr>
            <a:xfrm>
              <a:off x="6385541" y="2649364"/>
              <a:ext cx="170110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Tahoma" panose="020B0604030504040204"/>
                <a:buNone/>
              </a:pPr>
              <a:r>
                <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rPr>
                <a:t>QUIC handshake</a:t>
              </a:r>
              <a:endParaRPr lang="en-US" sz="16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nvGrpSpPr>
            <p:cNvPr id="9306" name="Google Shape;9306;p146"/>
            <p:cNvGrpSpPr/>
            <p:nvPr/>
          </p:nvGrpSpPr>
          <p:grpSpPr>
            <a:xfrm>
              <a:off x="7575363" y="1869675"/>
              <a:ext cx="620713" cy="487363"/>
              <a:chOff x="-44" y="1473"/>
              <a:chExt cx="981" cy="1105"/>
            </a:xfrm>
          </p:grpSpPr>
          <p:pic>
            <p:nvPicPr>
              <p:cNvPr id="9307" name="Google Shape;9307;p14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9308" name="Google Shape;9308;p14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309" name="Google Shape;9309;p146"/>
            <p:cNvGrpSpPr/>
            <p:nvPr/>
          </p:nvGrpSpPr>
          <p:grpSpPr>
            <a:xfrm>
              <a:off x="9383525" y="1850625"/>
              <a:ext cx="336550" cy="512763"/>
              <a:chOff x="4140" y="429"/>
              <a:chExt cx="1425" cy="2396"/>
            </a:xfrm>
          </p:grpSpPr>
          <p:sp>
            <p:nvSpPr>
              <p:cNvPr id="9310" name="Google Shape;9310;p14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11" name="Google Shape;9311;p146"/>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12" name="Google Shape;9312;p14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13" name="Google Shape;9313;p14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14" name="Google Shape;9314;p146"/>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315" name="Google Shape;9315;p146"/>
              <p:cNvGrpSpPr/>
              <p:nvPr/>
            </p:nvGrpSpPr>
            <p:grpSpPr>
              <a:xfrm>
                <a:off x="4751" y="666"/>
                <a:ext cx="578" cy="148"/>
                <a:chOff x="617" y="2566"/>
                <a:chExt cx="721" cy="142"/>
              </a:xfrm>
            </p:grpSpPr>
            <p:sp>
              <p:nvSpPr>
                <p:cNvPr id="9316" name="Google Shape;9316;p146"/>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17" name="Google Shape;9317;p146"/>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318" name="Google Shape;9318;p146"/>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319" name="Google Shape;9319;p146"/>
              <p:cNvGrpSpPr/>
              <p:nvPr/>
            </p:nvGrpSpPr>
            <p:grpSpPr>
              <a:xfrm>
                <a:off x="4745" y="993"/>
                <a:ext cx="585" cy="134"/>
                <a:chOff x="611" y="2567"/>
                <a:chExt cx="730" cy="139"/>
              </a:xfrm>
            </p:grpSpPr>
            <p:sp>
              <p:nvSpPr>
                <p:cNvPr id="9320" name="Google Shape;9320;p146"/>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21" name="Google Shape;9321;p146"/>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322" name="Google Shape;9322;p146"/>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23" name="Google Shape;9323;p146"/>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324" name="Google Shape;9324;p146"/>
              <p:cNvGrpSpPr/>
              <p:nvPr/>
            </p:nvGrpSpPr>
            <p:grpSpPr>
              <a:xfrm>
                <a:off x="4738" y="1630"/>
                <a:ext cx="578" cy="149"/>
                <a:chOff x="618" y="2571"/>
                <a:chExt cx="720" cy="137"/>
              </a:xfrm>
            </p:grpSpPr>
            <p:sp>
              <p:nvSpPr>
                <p:cNvPr id="9325" name="Google Shape;9325;p146"/>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26" name="Google Shape;9326;p146"/>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327" name="Google Shape;9327;p14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328" name="Google Shape;9328;p146"/>
              <p:cNvGrpSpPr/>
              <p:nvPr/>
            </p:nvGrpSpPr>
            <p:grpSpPr>
              <a:xfrm>
                <a:off x="4738" y="1327"/>
                <a:ext cx="584" cy="141"/>
                <a:chOff x="613" y="2568"/>
                <a:chExt cx="728" cy="141"/>
              </a:xfrm>
            </p:grpSpPr>
            <p:sp>
              <p:nvSpPr>
                <p:cNvPr id="9329" name="Google Shape;9329;p146"/>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30" name="Google Shape;9330;p146"/>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331" name="Google Shape;9331;p146"/>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32" name="Google Shape;9332;p14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33" name="Google Shape;9333;p14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34" name="Google Shape;9334;p146"/>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35" name="Google Shape;9335;p14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36" name="Google Shape;9336;p146"/>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37" name="Google Shape;9337;p146"/>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38" name="Google Shape;9338;p146"/>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39" name="Google Shape;9339;p146"/>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9340" name="Google Shape;9340;p146"/>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41" name="Google Shape;9341;p146"/>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9342" name="Google Shape;9342;p146"/>
            <p:cNvCxnSpPr/>
            <p:nvPr/>
          </p:nvCxnSpPr>
          <p:spPr>
            <a:xfrm flipH="1">
              <a:off x="8057962" y="2877737"/>
              <a:ext cx="1479550" cy="315913"/>
            </a:xfrm>
            <a:prstGeom prst="straightConnector1">
              <a:avLst/>
            </a:prstGeom>
            <a:noFill/>
            <a:ln w="28575" cap="flat" cmpd="sng">
              <a:solidFill>
                <a:srgbClr val="000099"/>
              </a:solidFill>
              <a:prstDash val="solid"/>
              <a:round/>
              <a:headEnd type="none" w="med" len="med"/>
              <a:tailEnd type="triangle" w="med" len="med"/>
            </a:ln>
          </p:spPr>
        </p:cxnSp>
        <p:cxnSp>
          <p:nvCxnSpPr>
            <p:cNvPr id="9343" name="Google Shape;9343;p146"/>
            <p:cNvCxnSpPr/>
            <p:nvPr/>
          </p:nvCxnSpPr>
          <p:spPr>
            <a:xfrm>
              <a:off x="8078600" y="3222225"/>
              <a:ext cx="1479550" cy="315913"/>
            </a:xfrm>
            <a:prstGeom prst="straightConnector1">
              <a:avLst/>
            </a:prstGeom>
            <a:noFill/>
            <a:ln w="28575" cap="flat" cmpd="sng">
              <a:solidFill>
                <a:schemeClr val="dk1"/>
              </a:solidFill>
              <a:prstDash val="solid"/>
              <a:round/>
              <a:headEnd type="none" w="med" len="med"/>
              <a:tailEnd type="triangle" w="med" len="med"/>
            </a:ln>
          </p:spPr>
        </p:cxnSp>
        <p:sp>
          <p:nvSpPr>
            <p:cNvPr id="9344" name="Google Shape;9344;p146"/>
            <p:cNvSpPr txBox="1"/>
            <p:nvPr/>
          </p:nvSpPr>
          <p:spPr>
            <a:xfrm>
              <a:off x="8496300" y="3175000"/>
              <a:ext cx="59971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data</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45" name="Google Shape;9345;p146"/>
            <p:cNvSpPr txBox="1"/>
            <p:nvPr/>
          </p:nvSpPr>
          <p:spPr>
            <a:xfrm>
              <a:off x="6354761" y="4510254"/>
              <a:ext cx="5087939" cy="2093745"/>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reliability, congestion control, authentication, crypto state</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508000" marR="0" lvl="0" indent="-22860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1 handshake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30175" marR="0" lvl="0" indent="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346" name="Google Shape;9346;p14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01"/>
                                        </p:tgtEl>
                                        <p:attrNameLst>
                                          <p:attrName>style.visibility</p:attrName>
                                        </p:attrNameLst>
                                      </p:cBhvr>
                                      <p:to>
                                        <p:strVal val="visible"/>
                                      </p:to>
                                    </p:set>
                                    <p:animEffect transition="in" filter="fade">
                                      <p:cBhvr>
                                        <p:cTn id="7" dur="500"/>
                                        <p:tgtEl>
                                          <p:spTgt spid="9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51"/>
        <p:cNvGrpSpPr/>
        <p:nvPr/>
      </p:nvGrpSpPr>
      <p:grpSpPr>
        <a:xfrm>
          <a:off x="0" y="0"/>
          <a:ext cx="0" cy="0"/>
          <a:chOff x="0" y="0"/>
          <a:chExt cx="0" cy="0"/>
        </a:xfrm>
      </p:grpSpPr>
      <p:sp>
        <p:nvSpPr>
          <p:cNvPr id="9352" name="Google Shape;9352;p147"/>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panose="020F0502020204030204"/>
              <a:buNone/>
            </a:pPr>
            <a:r>
              <a:rPr lang="en-US" sz="4800"/>
              <a:t>QUIC: streams: parallelism, no HOL blocking</a:t>
            </a:r>
            <a:endParaRPr sz="4400" b="0"/>
          </a:p>
        </p:txBody>
      </p:sp>
      <p:sp>
        <p:nvSpPr>
          <p:cNvPr id="9353" name="Google Shape;9353;p147"/>
          <p:cNvSpPr txBox="1"/>
          <p:nvPr/>
        </p:nvSpPr>
        <p:spPr>
          <a:xfrm>
            <a:off x="2543977" y="6035783"/>
            <a:ext cx="144783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 HTTP 1.1</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54" name="Google Shape;9354;p147"/>
          <p:cNvSpPr/>
          <p:nvPr/>
        </p:nvSpPr>
        <p:spPr>
          <a:xfrm>
            <a:off x="1054261" y="1578653"/>
            <a:ext cx="1965566" cy="2175203"/>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55" name="Google Shape;9355;p147"/>
          <p:cNvSpPr/>
          <p:nvPr/>
        </p:nvSpPr>
        <p:spPr>
          <a:xfrm>
            <a:off x="1036173" y="4019150"/>
            <a:ext cx="1965566" cy="1278547"/>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56" name="Google Shape;9356;p147"/>
          <p:cNvSpPr/>
          <p:nvPr/>
        </p:nvSpPr>
        <p:spPr>
          <a:xfrm>
            <a:off x="1115624" y="3255550"/>
            <a:ext cx="1829965" cy="449155"/>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57" name="Google Shape;9357;p147"/>
          <p:cNvSpPr txBox="1"/>
          <p:nvPr/>
        </p:nvSpPr>
        <p:spPr>
          <a:xfrm>
            <a:off x="1249008" y="3237350"/>
            <a:ext cx="15760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TLS </a:t>
            </a: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encryption</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358" name="Google Shape;9358;p147"/>
          <p:cNvGrpSpPr/>
          <p:nvPr/>
        </p:nvGrpSpPr>
        <p:grpSpPr>
          <a:xfrm>
            <a:off x="1115626" y="4169906"/>
            <a:ext cx="1829965" cy="467357"/>
            <a:chOff x="985206" y="5016160"/>
            <a:chExt cx="1509130" cy="255065"/>
          </a:xfrm>
        </p:grpSpPr>
        <p:sp>
          <p:nvSpPr>
            <p:cNvPr id="9359" name="Google Shape;9359;p147"/>
            <p:cNvSpPr/>
            <p:nvPr/>
          </p:nvSpPr>
          <p:spPr>
            <a:xfrm>
              <a:off x="985206" y="5016160"/>
              <a:ext cx="1509130" cy="2451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60" name="Google Shape;9360;p147"/>
            <p:cNvSpPr txBox="1"/>
            <p:nvPr/>
          </p:nvSpPr>
          <p:spPr>
            <a:xfrm>
              <a:off x="1170162" y="5019266"/>
              <a:ext cx="1016851" cy="251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RDT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61" name="Google Shape;9361;p147"/>
          <p:cNvGrpSpPr/>
          <p:nvPr/>
        </p:nvGrpSpPr>
        <p:grpSpPr>
          <a:xfrm>
            <a:off x="1054260" y="4684687"/>
            <a:ext cx="1925319" cy="467355"/>
            <a:chOff x="948938" y="5006227"/>
            <a:chExt cx="1587767" cy="255065"/>
          </a:xfrm>
        </p:grpSpPr>
        <p:sp>
          <p:nvSpPr>
            <p:cNvPr id="9362" name="Google Shape;9362;p147"/>
            <p:cNvSpPr/>
            <p:nvPr/>
          </p:nvSpPr>
          <p:spPr>
            <a:xfrm>
              <a:off x="985206" y="5016160"/>
              <a:ext cx="1509130" cy="2451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63" name="Google Shape;9363;p147"/>
            <p:cNvSpPr txBox="1"/>
            <p:nvPr/>
          </p:nvSpPr>
          <p:spPr>
            <a:xfrm>
              <a:off x="948938" y="5006227"/>
              <a:ext cx="1587767" cy="2519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 Contr.</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364" name="Google Shape;9364;p147"/>
          <p:cNvSpPr/>
          <p:nvPr/>
        </p:nvSpPr>
        <p:spPr>
          <a:xfrm>
            <a:off x="3680782" y="1557642"/>
            <a:ext cx="1965566" cy="2175203"/>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65" name="Google Shape;9365;p147"/>
          <p:cNvSpPr txBox="1"/>
          <p:nvPr/>
        </p:nvSpPr>
        <p:spPr>
          <a:xfrm rot="-5400000">
            <a:off x="-420574" y="4419208"/>
            <a:ext cx="1533142" cy="396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1"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lang="en-US" sz="20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66" name="Google Shape;9366;p147"/>
          <p:cNvSpPr txBox="1"/>
          <p:nvPr/>
        </p:nvSpPr>
        <p:spPr>
          <a:xfrm rot="-5400000">
            <a:off x="-463312" y="2467817"/>
            <a:ext cx="1779056" cy="396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1"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a:t>
            </a:r>
            <a:endParaRPr lang="en-US" sz="20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9367" name="Google Shape;9367;p147"/>
          <p:cNvCxnSpPr/>
          <p:nvPr/>
        </p:nvCxnSpPr>
        <p:spPr>
          <a:xfrm>
            <a:off x="1044294" y="3866601"/>
            <a:ext cx="4501961" cy="0"/>
          </a:xfrm>
          <a:prstGeom prst="straightConnector1">
            <a:avLst/>
          </a:prstGeom>
          <a:noFill/>
          <a:ln w="12700" cap="flat" cmpd="sng">
            <a:solidFill>
              <a:srgbClr val="000000"/>
            </a:solidFill>
            <a:prstDash val="dash"/>
            <a:round/>
            <a:headEnd type="none" w="sm" len="sm"/>
            <a:tailEnd type="none" w="sm" len="sm"/>
          </a:ln>
        </p:spPr>
      </p:cxnSp>
      <p:sp>
        <p:nvSpPr>
          <p:cNvPr id="9368" name="Google Shape;9368;p147"/>
          <p:cNvSpPr txBox="1"/>
          <p:nvPr/>
        </p:nvSpPr>
        <p:spPr>
          <a:xfrm>
            <a:off x="6775422" y="6025510"/>
            <a:ext cx="42418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(b) HTTP/2 with QUIC: no HOL blocking</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369" name="Google Shape;9369;p147"/>
          <p:cNvGrpSpPr/>
          <p:nvPr/>
        </p:nvGrpSpPr>
        <p:grpSpPr>
          <a:xfrm>
            <a:off x="3654226" y="4021737"/>
            <a:ext cx="1965566" cy="1278547"/>
            <a:chOff x="3654226" y="3933249"/>
            <a:chExt cx="1965566" cy="1278547"/>
          </a:xfrm>
        </p:grpSpPr>
        <p:sp>
          <p:nvSpPr>
            <p:cNvPr id="9370" name="Google Shape;9370;p147"/>
            <p:cNvSpPr/>
            <p:nvPr/>
          </p:nvSpPr>
          <p:spPr>
            <a:xfrm>
              <a:off x="3654226" y="3933249"/>
              <a:ext cx="1965566" cy="1278547"/>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371" name="Google Shape;9371;p147"/>
            <p:cNvGrpSpPr/>
            <p:nvPr/>
          </p:nvGrpSpPr>
          <p:grpSpPr>
            <a:xfrm>
              <a:off x="3733679" y="4084005"/>
              <a:ext cx="1829965" cy="467357"/>
              <a:chOff x="985206" y="5016160"/>
              <a:chExt cx="1509130" cy="255065"/>
            </a:xfrm>
          </p:grpSpPr>
          <p:sp>
            <p:nvSpPr>
              <p:cNvPr id="9372" name="Google Shape;9372;p147"/>
              <p:cNvSpPr/>
              <p:nvPr/>
            </p:nvSpPr>
            <p:spPr>
              <a:xfrm>
                <a:off x="985206" y="5016160"/>
                <a:ext cx="1509130" cy="2451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73" name="Google Shape;9373;p147"/>
              <p:cNvSpPr txBox="1"/>
              <p:nvPr/>
            </p:nvSpPr>
            <p:spPr>
              <a:xfrm>
                <a:off x="1170162" y="5019266"/>
                <a:ext cx="1016851" cy="251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RDT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74" name="Google Shape;9374;p147"/>
            <p:cNvGrpSpPr/>
            <p:nvPr/>
          </p:nvGrpSpPr>
          <p:grpSpPr>
            <a:xfrm>
              <a:off x="3672313" y="4598786"/>
              <a:ext cx="1925319" cy="467355"/>
              <a:chOff x="948938" y="5006227"/>
              <a:chExt cx="1587767" cy="255065"/>
            </a:xfrm>
          </p:grpSpPr>
          <p:sp>
            <p:nvSpPr>
              <p:cNvPr id="9375" name="Google Shape;9375;p147"/>
              <p:cNvSpPr/>
              <p:nvPr/>
            </p:nvSpPr>
            <p:spPr>
              <a:xfrm>
                <a:off x="985206" y="5016160"/>
                <a:ext cx="1509130" cy="2451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76" name="Google Shape;9376;p147"/>
              <p:cNvSpPr txBox="1"/>
              <p:nvPr/>
            </p:nvSpPr>
            <p:spPr>
              <a:xfrm>
                <a:off x="948938" y="5006227"/>
                <a:ext cx="1587767" cy="2519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 Contr.</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9377" name="Google Shape;9377;p147"/>
          <p:cNvSpPr/>
          <p:nvPr/>
        </p:nvSpPr>
        <p:spPr>
          <a:xfrm>
            <a:off x="3822817" y="3261240"/>
            <a:ext cx="1829965" cy="449155"/>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78" name="Google Shape;9378;p147"/>
          <p:cNvSpPr txBox="1"/>
          <p:nvPr/>
        </p:nvSpPr>
        <p:spPr>
          <a:xfrm>
            <a:off x="3948827" y="3243040"/>
            <a:ext cx="15760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TLS </a:t>
            </a: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encryption</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79" name="Google Shape;9379;p147"/>
          <p:cNvSpPr/>
          <p:nvPr/>
        </p:nvSpPr>
        <p:spPr>
          <a:xfrm>
            <a:off x="2308647" y="2654627"/>
            <a:ext cx="1710813" cy="2824317"/>
          </a:xfrm>
          <a:custGeom>
            <a:avLst/>
            <a:gdLst/>
            <a:ahLst/>
            <a:cxnLst/>
            <a:rect l="l" t="t" r="r" b="b"/>
            <a:pathLst>
              <a:path w="1710813" h="2824317" extrusionOk="0">
                <a:moveTo>
                  <a:pt x="0" y="376084"/>
                </a:moveTo>
                <a:lnTo>
                  <a:pt x="0" y="2824317"/>
                </a:lnTo>
                <a:lnTo>
                  <a:pt x="95865" y="2824317"/>
                </a:lnTo>
                <a:lnTo>
                  <a:pt x="1710813" y="2824317"/>
                </a:lnTo>
                <a:lnTo>
                  <a:pt x="1710813" y="2676833"/>
                </a:lnTo>
                <a:lnTo>
                  <a:pt x="1710813" y="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80" name="Google Shape;9380;p147"/>
          <p:cNvSpPr/>
          <p:nvPr/>
        </p:nvSpPr>
        <p:spPr>
          <a:xfrm>
            <a:off x="1947618" y="2410857"/>
            <a:ext cx="2329488" cy="3142699"/>
          </a:xfrm>
          <a:custGeom>
            <a:avLst/>
            <a:gdLst/>
            <a:ahLst/>
            <a:cxnLst/>
            <a:rect l="l" t="t" r="r" b="b"/>
            <a:pathLst>
              <a:path w="2455606" h="2831690" extrusionOk="0">
                <a:moveTo>
                  <a:pt x="0" y="0"/>
                </a:moveTo>
                <a:lnTo>
                  <a:pt x="0" y="2831690"/>
                </a:lnTo>
                <a:lnTo>
                  <a:pt x="88490" y="2831690"/>
                </a:lnTo>
                <a:lnTo>
                  <a:pt x="2455606" y="2831690"/>
                </a:lnTo>
                <a:lnTo>
                  <a:pt x="2455606" y="1755057"/>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81" name="Google Shape;9381;p147"/>
          <p:cNvSpPr/>
          <p:nvPr/>
        </p:nvSpPr>
        <p:spPr>
          <a:xfrm>
            <a:off x="2120129" y="4420139"/>
            <a:ext cx="2284794" cy="1091381"/>
          </a:xfrm>
          <a:custGeom>
            <a:avLst/>
            <a:gdLst/>
            <a:ahLst/>
            <a:cxnLst/>
            <a:rect l="l" t="t" r="r" b="b"/>
            <a:pathLst>
              <a:path w="2558845" h="1091381" extrusionOk="0">
                <a:moveTo>
                  <a:pt x="2558845" y="0"/>
                </a:moveTo>
                <a:lnTo>
                  <a:pt x="2558845" y="1091381"/>
                </a:lnTo>
                <a:lnTo>
                  <a:pt x="2485103" y="1091381"/>
                </a:lnTo>
                <a:lnTo>
                  <a:pt x="0" y="1091381"/>
                </a:lnTo>
                <a:lnTo>
                  <a:pt x="0" y="582562"/>
                </a:lnTo>
                <a:lnTo>
                  <a:pt x="0" y="14749"/>
                </a:lnTo>
              </a:path>
            </a:pathLst>
          </a:custGeom>
          <a:noFill/>
          <a:ln w="25400" cap="flat" cmpd="sng">
            <a:solidFill>
              <a:srgbClr val="31538F"/>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82" name="Google Shape;9382;p147"/>
          <p:cNvSpPr txBox="1"/>
          <p:nvPr/>
        </p:nvSpPr>
        <p:spPr>
          <a:xfrm>
            <a:off x="4018781" y="4262676"/>
            <a:ext cx="638441"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Calibri" panose="020F0502020204030204"/>
              <a:buNone/>
            </a:pPr>
            <a:r>
              <a:rPr lang="en-US" sz="1400" b="0" i="0" u="none" strike="noStrike" cap="none">
                <a:solidFill>
                  <a:srgbClr val="FF0000"/>
                </a:solidFill>
                <a:latin typeface="Calibri" panose="020F0502020204030204"/>
                <a:ea typeface="Calibri" panose="020F0502020204030204"/>
                <a:cs typeface="Calibri" panose="020F0502020204030204"/>
                <a:sym typeface="Calibri" panose="020F0502020204030204"/>
              </a:rPr>
              <a:t>error!</a:t>
            </a:r>
            <a:endParaRPr sz="1200" b="0" i="0" u="none" strike="noStrike" cap="none">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9383" name="Google Shape;9383;p147"/>
          <p:cNvSpPr/>
          <p:nvPr/>
        </p:nvSpPr>
        <p:spPr>
          <a:xfrm>
            <a:off x="2162632" y="2535607"/>
            <a:ext cx="2345388" cy="3023419"/>
          </a:xfrm>
          <a:custGeom>
            <a:avLst/>
            <a:gdLst/>
            <a:ahLst/>
            <a:cxnLst/>
            <a:rect l="l" t="t" r="r" b="b"/>
            <a:pathLst>
              <a:path w="2573594" h="3023419" extrusionOk="0">
                <a:moveTo>
                  <a:pt x="0" y="1976284"/>
                </a:moveTo>
                <a:lnTo>
                  <a:pt x="0" y="3023419"/>
                </a:lnTo>
                <a:lnTo>
                  <a:pt x="2573594" y="3023419"/>
                </a:lnTo>
                <a:lnTo>
                  <a:pt x="2573594" y="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84" name="Google Shape;9384;p147"/>
          <p:cNvSpPr/>
          <p:nvPr/>
        </p:nvSpPr>
        <p:spPr>
          <a:xfrm>
            <a:off x="1714500" y="2240280"/>
            <a:ext cx="3188970" cy="3314700"/>
          </a:xfrm>
          <a:custGeom>
            <a:avLst/>
            <a:gdLst/>
            <a:ahLst/>
            <a:cxnLst/>
            <a:rect l="l" t="t" r="r" b="b"/>
            <a:pathLst>
              <a:path w="3188970" h="3314700" extrusionOk="0">
                <a:moveTo>
                  <a:pt x="0" y="0"/>
                </a:moveTo>
                <a:lnTo>
                  <a:pt x="0" y="3314700"/>
                </a:lnTo>
                <a:lnTo>
                  <a:pt x="3188970" y="3314700"/>
                </a:lnTo>
                <a:lnTo>
                  <a:pt x="3188970" y="11430"/>
                </a:lnTo>
                <a:lnTo>
                  <a:pt x="3188970" y="1143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385" name="Google Shape;9385;p147"/>
          <p:cNvGrpSpPr/>
          <p:nvPr/>
        </p:nvGrpSpPr>
        <p:grpSpPr>
          <a:xfrm>
            <a:off x="1247868" y="1815620"/>
            <a:ext cx="1028924" cy="463979"/>
            <a:chOff x="1247868" y="1815620"/>
            <a:chExt cx="1028924" cy="463979"/>
          </a:xfrm>
        </p:grpSpPr>
        <p:sp>
          <p:nvSpPr>
            <p:cNvPr id="9386" name="Google Shape;9386;p147"/>
            <p:cNvSpPr/>
            <p:nvPr/>
          </p:nvSpPr>
          <p:spPr>
            <a:xfrm>
              <a:off x="1428787" y="1815620"/>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87" name="Google Shape;9387;p147"/>
            <p:cNvSpPr txBox="1"/>
            <p:nvPr/>
          </p:nvSpPr>
          <p:spPr>
            <a:xfrm>
              <a:off x="1247868" y="1838324"/>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GET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88" name="Google Shape;9388;p147"/>
          <p:cNvGrpSpPr/>
          <p:nvPr/>
        </p:nvGrpSpPr>
        <p:grpSpPr>
          <a:xfrm>
            <a:off x="1510481" y="2208954"/>
            <a:ext cx="1028924" cy="463979"/>
            <a:chOff x="1549462" y="2216434"/>
            <a:chExt cx="1028924" cy="463979"/>
          </a:xfrm>
        </p:grpSpPr>
        <p:sp>
          <p:nvSpPr>
            <p:cNvPr id="9389" name="Google Shape;9389;p147"/>
            <p:cNvSpPr/>
            <p:nvPr/>
          </p:nvSpPr>
          <p:spPr>
            <a:xfrm>
              <a:off x="1709684" y="2216434"/>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90" name="Google Shape;9390;p147"/>
            <p:cNvSpPr txBox="1"/>
            <p:nvPr/>
          </p:nvSpPr>
          <p:spPr>
            <a:xfrm>
              <a:off x="1549462" y="2239138"/>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GET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91" name="Google Shape;9391;p147"/>
          <p:cNvGrpSpPr/>
          <p:nvPr/>
        </p:nvGrpSpPr>
        <p:grpSpPr>
          <a:xfrm>
            <a:off x="5386202" y="1360556"/>
            <a:ext cx="310294" cy="628857"/>
            <a:chOff x="4140" y="429"/>
            <a:chExt cx="1425" cy="2396"/>
          </a:xfrm>
        </p:grpSpPr>
        <p:sp>
          <p:nvSpPr>
            <p:cNvPr id="9392" name="Google Shape;9392;p14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93" name="Google Shape;9393;p147"/>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94" name="Google Shape;9394;p14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95" name="Google Shape;9395;p14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96" name="Google Shape;9396;p147"/>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397" name="Google Shape;9397;p147"/>
            <p:cNvGrpSpPr/>
            <p:nvPr/>
          </p:nvGrpSpPr>
          <p:grpSpPr>
            <a:xfrm>
              <a:off x="4745" y="670"/>
              <a:ext cx="586" cy="146"/>
              <a:chOff x="609" y="2570"/>
              <a:chExt cx="731" cy="140"/>
            </a:xfrm>
          </p:grpSpPr>
          <p:sp>
            <p:nvSpPr>
              <p:cNvPr id="9398" name="Google Shape;9398;p147"/>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399" name="Google Shape;9399;p147"/>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400" name="Google Shape;9400;p147"/>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401" name="Google Shape;9401;p147"/>
            <p:cNvGrpSpPr/>
            <p:nvPr/>
          </p:nvGrpSpPr>
          <p:grpSpPr>
            <a:xfrm>
              <a:off x="4745" y="998"/>
              <a:ext cx="586" cy="129"/>
              <a:chOff x="612" y="2572"/>
              <a:chExt cx="731" cy="134"/>
            </a:xfrm>
          </p:grpSpPr>
          <p:sp>
            <p:nvSpPr>
              <p:cNvPr id="9402" name="Google Shape;9402;p147"/>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03" name="Google Shape;9403;p147"/>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404" name="Google Shape;9404;p147"/>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05" name="Google Shape;9405;p147"/>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406" name="Google Shape;9406;p147"/>
            <p:cNvGrpSpPr/>
            <p:nvPr/>
          </p:nvGrpSpPr>
          <p:grpSpPr>
            <a:xfrm>
              <a:off x="4735" y="1627"/>
              <a:ext cx="586" cy="215"/>
              <a:chOff x="614" y="2568"/>
              <a:chExt cx="730" cy="198"/>
            </a:xfrm>
          </p:grpSpPr>
          <p:sp>
            <p:nvSpPr>
              <p:cNvPr id="9407" name="Google Shape;9407;p147"/>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08" name="Google Shape;9408;p147"/>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409" name="Google Shape;9409;p14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410" name="Google Shape;9410;p147"/>
            <p:cNvGrpSpPr/>
            <p:nvPr/>
          </p:nvGrpSpPr>
          <p:grpSpPr>
            <a:xfrm>
              <a:off x="4735" y="1325"/>
              <a:ext cx="586" cy="138"/>
              <a:chOff x="609" y="2566"/>
              <a:chExt cx="730" cy="138"/>
            </a:xfrm>
          </p:grpSpPr>
          <p:sp>
            <p:nvSpPr>
              <p:cNvPr id="9411" name="Google Shape;9411;p147"/>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12" name="Google Shape;9412;p147"/>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413" name="Google Shape;9413;p147"/>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14" name="Google Shape;9414;p14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15" name="Google Shape;9415;p14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16" name="Google Shape;9416;p147"/>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17" name="Google Shape;9417;p14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18" name="Google Shape;9418;p147"/>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19" name="Google Shape;9419;p147"/>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20" name="Google Shape;9420;p147"/>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21" name="Google Shape;9421;p147"/>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9422" name="Google Shape;9422;p147"/>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423" name="Google Shape;9423;p147"/>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424" name="Google Shape;9424;p147"/>
          <p:cNvGrpSpPr/>
          <p:nvPr/>
        </p:nvGrpSpPr>
        <p:grpSpPr>
          <a:xfrm>
            <a:off x="773442" y="1418426"/>
            <a:ext cx="525462" cy="434975"/>
            <a:chOff x="-44" y="1473"/>
            <a:chExt cx="981" cy="1105"/>
          </a:xfrm>
        </p:grpSpPr>
        <p:pic>
          <p:nvPicPr>
            <p:cNvPr id="9425" name="Google Shape;9425;p14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9426" name="Google Shape;9426;p14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427" name="Google Shape;9427;p147"/>
          <p:cNvGrpSpPr/>
          <p:nvPr/>
        </p:nvGrpSpPr>
        <p:grpSpPr>
          <a:xfrm>
            <a:off x="1830370" y="2617249"/>
            <a:ext cx="1028924" cy="463397"/>
            <a:chOff x="1830370" y="2617249"/>
            <a:chExt cx="1028924" cy="463397"/>
          </a:xfrm>
        </p:grpSpPr>
        <p:sp>
          <p:nvSpPr>
            <p:cNvPr id="9428" name="Google Shape;9428;p147"/>
            <p:cNvSpPr/>
            <p:nvPr/>
          </p:nvSpPr>
          <p:spPr>
            <a:xfrm>
              <a:off x="1990582" y="2617249"/>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29" name="Google Shape;9429;p147"/>
            <p:cNvSpPr txBox="1"/>
            <p:nvPr/>
          </p:nvSpPr>
          <p:spPr>
            <a:xfrm>
              <a:off x="1830370" y="2639371"/>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GET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430" name="Google Shape;9430;p147"/>
          <p:cNvGrpSpPr/>
          <p:nvPr/>
        </p:nvGrpSpPr>
        <p:grpSpPr>
          <a:xfrm>
            <a:off x="6475440" y="1528391"/>
            <a:ext cx="5173835" cy="3801217"/>
            <a:chOff x="6493941" y="1557642"/>
            <a:chExt cx="5173835" cy="3801217"/>
          </a:xfrm>
        </p:grpSpPr>
        <p:sp>
          <p:nvSpPr>
            <p:cNvPr id="9431" name="Google Shape;9431;p147"/>
            <p:cNvSpPr/>
            <p:nvPr/>
          </p:nvSpPr>
          <p:spPr>
            <a:xfrm>
              <a:off x="6573113" y="1557642"/>
              <a:ext cx="2247142" cy="2726404"/>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32" name="Google Shape;9432;p147"/>
            <p:cNvSpPr/>
            <p:nvPr/>
          </p:nvSpPr>
          <p:spPr>
            <a:xfrm>
              <a:off x="6662258" y="3758046"/>
              <a:ext cx="2070591" cy="409168"/>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33" name="Google Shape;9433;p147"/>
            <p:cNvSpPr txBox="1"/>
            <p:nvPr/>
          </p:nvSpPr>
          <p:spPr>
            <a:xfrm>
              <a:off x="6493941" y="3752006"/>
              <a:ext cx="2333805" cy="4616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 Cont.</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434" name="Google Shape;9434;p147"/>
            <p:cNvGrpSpPr/>
            <p:nvPr/>
          </p:nvGrpSpPr>
          <p:grpSpPr>
            <a:xfrm>
              <a:off x="6549806" y="2804024"/>
              <a:ext cx="2147125" cy="968714"/>
              <a:chOff x="3786573" y="4781422"/>
              <a:chExt cx="1289919" cy="450478"/>
            </a:xfrm>
          </p:grpSpPr>
          <p:grpSp>
            <p:nvGrpSpPr>
              <p:cNvPr id="9435" name="Google Shape;9435;p147"/>
              <p:cNvGrpSpPr/>
              <p:nvPr/>
            </p:nvGrpSpPr>
            <p:grpSpPr>
              <a:xfrm>
                <a:off x="3786573" y="4781422"/>
                <a:ext cx="535512" cy="197065"/>
                <a:chOff x="3638004" y="4844056"/>
                <a:chExt cx="535512" cy="197065"/>
              </a:xfrm>
            </p:grpSpPr>
            <p:sp>
              <p:nvSpPr>
                <p:cNvPr id="9436" name="Google Shape;9436;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37" name="Google Shape;9437;p147"/>
                <p:cNvSpPr txBox="1"/>
                <p:nvPr/>
              </p:nvSpPr>
              <p:spPr>
                <a:xfrm>
                  <a:off x="3638004" y="4844056"/>
                  <a:ext cx="535512" cy="197065"/>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 </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encrypt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438" name="Google Shape;9438;p147"/>
              <p:cNvGrpSpPr/>
              <p:nvPr/>
            </p:nvGrpSpPr>
            <p:grpSpPr>
              <a:xfrm>
                <a:off x="3856579" y="4996013"/>
                <a:ext cx="1219913" cy="235887"/>
                <a:chOff x="3856579" y="4996013"/>
                <a:chExt cx="1219913" cy="235887"/>
              </a:xfrm>
            </p:grpSpPr>
            <p:sp>
              <p:nvSpPr>
                <p:cNvPr id="9439" name="Google Shape;9439;p147"/>
                <p:cNvSpPr txBox="1"/>
                <p:nvPr/>
              </p:nvSpPr>
              <p:spPr>
                <a:xfrm>
                  <a:off x="3856579" y="4996392"/>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RDT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40" name="Google Shape;9440;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41" name="Google Shape;9441;p147"/>
                <p:cNvSpPr txBox="1"/>
                <p:nvPr/>
              </p:nvSpPr>
              <p:spPr>
                <a:xfrm>
                  <a:off x="4263655" y="5002841"/>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RDT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42" name="Google Shape;9442;p147"/>
                <p:cNvSpPr txBox="1"/>
                <p:nvPr/>
              </p:nvSpPr>
              <p:spPr>
                <a:xfrm>
                  <a:off x="4674716" y="4996013"/>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RDT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9443" name="Google Shape;9443;p147"/>
            <p:cNvGrpSpPr/>
            <p:nvPr/>
          </p:nvGrpSpPr>
          <p:grpSpPr>
            <a:xfrm>
              <a:off x="7234288" y="2794928"/>
              <a:ext cx="891382" cy="875971"/>
              <a:chOff x="3774433" y="4781422"/>
              <a:chExt cx="535512" cy="407350"/>
            </a:xfrm>
          </p:grpSpPr>
          <p:grpSp>
            <p:nvGrpSpPr>
              <p:cNvPr id="9444" name="Google Shape;9444;p147"/>
              <p:cNvGrpSpPr/>
              <p:nvPr/>
            </p:nvGrpSpPr>
            <p:grpSpPr>
              <a:xfrm>
                <a:off x="3774433" y="4781422"/>
                <a:ext cx="535512" cy="207083"/>
                <a:chOff x="3625864" y="4844056"/>
                <a:chExt cx="535512" cy="207083"/>
              </a:xfrm>
            </p:grpSpPr>
            <p:sp>
              <p:nvSpPr>
                <p:cNvPr id="9445" name="Google Shape;9445;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46" name="Google Shape;9446;p147"/>
                <p:cNvSpPr txBox="1"/>
                <p:nvPr/>
              </p:nvSpPr>
              <p:spPr>
                <a:xfrm>
                  <a:off x="3625864" y="4844056"/>
                  <a:ext cx="535512" cy="207083"/>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encrypt</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47" name="Google Shape;9447;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9448" name="Google Shape;9448;p147"/>
            <p:cNvGrpSpPr/>
            <p:nvPr/>
          </p:nvGrpSpPr>
          <p:grpSpPr>
            <a:xfrm>
              <a:off x="7949081" y="2785831"/>
              <a:ext cx="891382" cy="875971"/>
              <a:chOff x="3780503" y="4781422"/>
              <a:chExt cx="535512" cy="407350"/>
            </a:xfrm>
          </p:grpSpPr>
          <p:grpSp>
            <p:nvGrpSpPr>
              <p:cNvPr id="9449" name="Google Shape;9449;p147"/>
              <p:cNvGrpSpPr/>
              <p:nvPr/>
            </p:nvGrpSpPr>
            <p:grpSpPr>
              <a:xfrm>
                <a:off x="3780503" y="4781422"/>
                <a:ext cx="535512" cy="207083"/>
                <a:chOff x="3631934" y="4844056"/>
                <a:chExt cx="535512" cy="207083"/>
              </a:xfrm>
            </p:grpSpPr>
            <p:sp>
              <p:nvSpPr>
                <p:cNvPr id="9450" name="Google Shape;9450;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51" name="Google Shape;9451;p147"/>
                <p:cNvSpPr txBox="1"/>
                <p:nvPr/>
              </p:nvSpPr>
              <p:spPr>
                <a:xfrm>
                  <a:off x="3631934" y="4844056"/>
                  <a:ext cx="535512" cy="207083"/>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encrypt</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52" name="Google Shape;9452;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9453" name="Google Shape;9453;p147"/>
            <p:cNvGrpSpPr/>
            <p:nvPr/>
          </p:nvGrpSpPr>
          <p:grpSpPr>
            <a:xfrm>
              <a:off x="6584985" y="4775942"/>
              <a:ext cx="2224498" cy="576373"/>
              <a:chOff x="3690830" y="5656622"/>
              <a:chExt cx="1336402" cy="268029"/>
            </a:xfrm>
          </p:grpSpPr>
          <p:sp>
            <p:nvSpPr>
              <p:cNvPr id="9454" name="Google Shape;9454;p147"/>
              <p:cNvSpPr/>
              <p:nvPr/>
            </p:nvSpPr>
            <p:spPr>
              <a:xfrm>
                <a:off x="3690830" y="5656622"/>
                <a:ext cx="1336402" cy="268029"/>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55" name="Google Shape;9455;p147"/>
              <p:cNvSpPr/>
              <p:nvPr/>
            </p:nvSpPr>
            <p:spPr>
              <a:xfrm>
                <a:off x="3728029" y="5692526"/>
                <a:ext cx="1243940" cy="190274"/>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56" name="Google Shape;9456;p147"/>
              <p:cNvSpPr txBox="1"/>
              <p:nvPr/>
            </p:nvSpPr>
            <p:spPr>
              <a:xfrm>
                <a:off x="3722590" y="5683087"/>
                <a:ext cx="1258804" cy="2146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457" name="Google Shape;9457;p147"/>
            <p:cNvGrpSpPr/>
            <p:nvPr/>
          </p:nvGrpSpPr>
          <p:grpSpPr>
            <a:xfrm>
              <a:off x="9393371" y="4782486"/>
              <a:ext cx="2224498" cy="576373"/>
              <a:chOff x="3690830" y="5656622"/>
              <a:chExt cx="1336402" cy="268029"/>
            </a:xfrm>
          </p:grpSpPr>
          <p:sp>
            <p:nvSpPr>
              <p:cNvPr id="9458" name="Google Shape;9458;p147"/>
              <p:cNvSpPr/>
              <p:nvPr/>
            </p:nvSpPr>
            <p:spPr>
              <a:xfrm>
                <a:off x="3690830" y="5656622"/>
                <a:ext cx="1336402" cy="268029"/>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59" name="Google Shape;9459;p147"/>
              <p:cNvSpPr/>
              <p:nvPr/>
            </p:nvSpPr>
            <p:spPr>
              <a:xfrm>
                <a:off x="3728029" y="5692526"/>
                <a:ext cx="1243940" cy="190274"/>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60" name="Google Shape;9460;p147"/>
              <p:cNvSpPr txBox="1"/>
              <p:nvPr/>
            </p:nvSpPr>
            <p:spPr>
              <a:xfrm>
                <a:off x="3722590" y="5689783"/>
                <a:ext cx="1258804" cy="2146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cxnSp>
          <p:nvCxnSpPr>
            <p:cNvPr id="9461" name="Google Shape;9461;p147"/>
            <p:cNvCxnSpPr/>
            <p:nvPr/>
          </p:nvCxnSpPr>
          <p:spPr>
            <a:xfrm>
              <a:off x="6637851" y="4424382"/>
              <a:ext cx="5029925" cy="0"/>
            </a:xfrm>
            <a:prstGeom prst="straightConnector1">
              <a:avLst/>
            </a:prstGeom>
            <a:noFill/>
            <a:ln w="12700" cap="flat" cmpd="sng">
              <a:solidFill>
                <a:srgbClr val="000000"/>
              </a:solidFill>
              <a:prstDash val="dash"/>
              <a:round/>
              <a:headEnd type="none" w="sm" len="sm"/>
              <a:tailEnd type="none" w="sm" len="sm"/>
            </a:ln>
          </p:spPr>
        </p:cxnSp>
        <p:sp>
          <p:nvSpPr>
            <p:cNvPr id="9462" name="Google Shape;9462;p147"/>
            <p:cNvSpPr/>
            <p:nvPr/>
          </p:nvSpPr>
          <p:spPr>
            <a:xfrm>
              <a:off x="9372262" y="1612419"/>
              <a:ext cx="2247142" cy="2726404"/>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63" name="Google Shape;9463;p147"/>
            <p:cNvSpPr/>
            <p:nvPr/>
          </p:nvSpPr>
          <p:spPr>
            <a:xfrm>
              <a:off x="9461407" y="3812823"/>
              <a:ext cx="2070591" cy="409168"/>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64" name="Google Shape;9464;p147"/>
            <p:cNvSpPr txBox="1"/>
            <p:nvPr/>
          </p:nvSpPr>
          <p:spPr>
            <a:xfrm>
              <a:off x="9293090" y="3806783"/>
              <a:ext cx="2333805" cy="4616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 Cont.</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465" name="Google Shape;9465;p147"/>
            <p:cNvGrpSpPr/>
            <p:nvPr/>
          </p:nvGrpSpPr>
          <p:grpSpPr>
            <a:xfrm>
              <a:off x="9348955" y="2858801"/>
              <a:ext cx="2147125" cy="968714"/>
              <a:chOff x="3786573" y="4781422"/>
              <a:chExt cx="1289919" cy="450478"/>
            </a:xfrm>
          </p:grpSpPr>
          <p:grpSp>
            <p:nvGrpSpPr>
              <p:cNvPr id="9466" name="Google Shape;9466;p147"/>
              <p:cNvGrpSpPr/>
              <p:nvPr/>
            </p:nvGrpSpPr>
            <p:grpSpPr>
              <a:xfrm>
                <a:off x="3786573" y="4781422"/>
                <a:ext cx="535512" cy="197065"/>
                <a:chOff x="3638004" y="4844056"/>
                <a:chExt cx="535512" cy="197065"/>
              </a:xfrm>
            </p:grpSpPr>
            <p:sp>
              <p:nvSpPr>
                <p:cNvPr id="9467" name="Google Shape;9467;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68" name="Google Shape;9468;p147"/>
                <p:cNvSpPr txBox="1"/>
                <p:nvPr/>
              </p:nvSpPr>
              <p:spPr>
                <a:xfrm>
                  <a:off x="3638004" y="4844056"/>
                  <a:ext cx="535512" cy="197065"/>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 </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encrypt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469" name="Google Shape;9469;p147"/>
              <p:cNvGrpSpPr/>
              <p:nvPr/>
            </p:nvGrpSpPr>
            <p:grpSpPr>
              <a:xfrm>
                <a:off x="3856579" y="4996013"/>
                <a:ext cx="1219913" cy="235887"/>
                <a:chOff x="3856579" y="4996013"/>
                <a:chExt cx="1219913" cy="235887"/>
              </a:xfrm>
            </p:grpSpPr>
            <p:sp>
              <p:nvSpPr>
                <p:cNvPr id="9470" name="Google Shape;9470;p147"/>
                <p:cNvSpPr txBox="1"/>
                <p:nvPr/>
              </p:nvSpPr>
              <p:spPr>
                <a:xfrm>
                  <a:off x="3856579" y="4996392"/>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RDT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71" name="Google Shape;9471;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72" name="Google Shape;9472;p147"/>
                <p:cNvSpPr txBox="1"/>
                <p:nvPr/>
              </p:nvSpPr>
              <p:spPr>
                <a:xfrm>
                  <a:off x="4263655" y="5002841"/>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RDT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73" name="Google Shape;9473;p147"/>
                <p:cNvSpPr txBox="1"/>
                <p:nvPr/>
              </p:nvSpPr>
              <p:spPr>
                <a:xfrm>
                  <a:off x="4674716" y="4996013"/>
                  <a:ext cx="401776" cy="229059"/>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RDT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9474" name="Google Shape;9474;p147"/>
            <p:cNvGrpSpPr/>
            <p:nvPr/>
          </p:nvGrpSpPr>
          <p:grpSpPr>
            <a:xfrm>
              <a:off x="10033437" y="2849705"/>
              <a:ext cx="891382" cy="875971"/>
              <a:chOff x="3774433" y="4781422"/>
              <a:chExt cx="535512" cy="407350"/>
            </a:xfrm>
          </p:grpSpPr>
          <p:grpSp>
            <p:nvGrpSpPr>
              <p:cNvPr id="9475" name="Google Shape;9475;p147"/>
              <p:cNvGrpSpPr/>
              <p:nvPr/>
            </p:nvGrpSpPr>
            <p:grpSpPr>
              <a:xfrm>
                <a:off x="3774433" y="4781422"/>
                <a:ext cx="535512" cy="207083"/>
                <a:chOff x="3625864" y="4844056"/>
                <a:chExt cx="535512" cy="207083"/>
              </a:xfrm>
            </p:grpSpPr>
            <p:sp>
              <p:nvSpPr>
                <p:cNvPr id="9476" name="Google Shape;9476;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77" name="Google Shape;9477;p147"/>
                <p:cNvSpPr txBox="1"/>
                <p:nvPr/>
              </p:nvSpPr>
              <p:spPr>
                <a:xfrm>
                  <a:off x="3625864" y="4844056"/>
                  <a:ext cx="535512" cy="207083"/>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encrypt</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78" name="Google Shape;9478;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9479" name="Google Shape;9479;p147"/>
            <p:cNvGrpSpPr/>
            <p:nvPr/>
          </p:nvGrpSpPr>
          <p:grpSpPr>
            <a:xfrm>
              <a:off x="10748230" y="2840608"/>
              <a:ext cx="891382" cy="875971"/>
              <a:chOff x="3780503" y="4781422"/>
              <a:chExt cx="535512" cy="407350"/>
            </a:xfrm>
          </p:grpSpPr>
          <p:grpSp>
            <p:nvGrpSpPr>
              <p:cNvPr id="9480" name="Google Shape;9480;p147"/>
              <p:cNvGrpSpPr/>
              <p:nvPr/>
            </p:nvGrpSpPr>
            <p:grpSpPr>
              <a:xfrm>
                <a:off x="3780503" y="4781422"/>
                <a:ext cx="535512" cy="207083"/>
                <a:chOff x="3631934" y="4844056"/>
                <a:chExt cx="535512" cy="207083"/>
              </a:xfrm>
            </p:grpSpPr>
            <p:sp>
              <p:nvSpPr>
                <p:cNvPr id="9481" name="Google Shape;9481;p147"/>
                <p:cNvSpPr/>
                <p:nvPr/>
              </p:nvSpPr>
              <p:spPr>
                <a:xfrm>
                  <a:off x="3705561" y="48460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82" name="Google Shape;9482;p147"/>
                <p:cNvSpPr txBox="1"/>
                <p:nvPr/>
              </p:nvSpPr>
              <p:spPr>
                <a:xfrm>
                  <a:off x="3631934" y="4844056"/>
                  <a:ext cx="535512" cy="207083"/>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QUIC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70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encrypt</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83" name="Google Shape;9483;p147"/>
              <p:cNvSpPr/>
              <p:nvPr/>
            </p:nvSpPr>
            <p:spPr>
              <a:xfrm>
                <a:off x="3857961" y="4998499"/>
                <a:ext cx="393403" cy="190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endParaRPr sz="36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9484" name="Google Shape;9484;p147"/>
          <p:cNvSpPr/>
          <p:nvPr/>
        </p:nvSpPr>
        <p:spPr>
          <a:xfrm>
            <a:off x="8348952" y="2170481"/>
            <a:ext cx="1435304" cy="3314700"/>
          </a:xfrm>
          <a:custGeom>
            <a:avLst/>
            <a:gdLst/>
            <a:ahLst/>
            <a:cxnLst/>
            <a:rect l="l" t="t" r="r" b="b"/>
            <a:pathLst>
              <a:path w="1710813" h="2824317" extrusionOk="0">
                <a:moveTo>
                  <a:pt x="0" y="376084"/>
                </a:moveTo>
                <a:lnTo>
                  <a:pt x="0" y="2824317"/>
                </a:lnTo>
                <a:lnTo>
                  <a:pt x="95865" y="2824317"/>
                </a:lnTo>
                <a:lnTo>
                  <a:pt x="1710813" y="2824317"/>
                </a:lnTo>
                <a:lnTo>
                  <a:pt x="1710813" y="2676833"/>
                </a:lnTo>
                <a:lnTo>
                  <a:pt x="1710813" y="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85" name="Google Shape;9485;p147"/>
          <p:cNvSpPr/>
          <p:nvPr/>
        </p:nvSpPr>
        <p:spPr>
          <a:xfrm>
            <a:off x="7544680" y="2246396"/>
            <a:ext cx="2790074" cy="3142699"/>
          </a:xfrm>
          <a:custGeom>
            <a:avLst/>
            <a:gdLst/>
            <a:ahLst/>
            <a:cxnLst/>
            <a:rect l="l" t="t" r="r" b="b"/>
            <a:pathLst>
              <a:path w="2460587" h="2831690" extrusionOk="0">
                <a:moveTo>
                  <a:pt x="0" y="0"/>
                </a:moveTo>
                <a:lnTo>
                  <a:pt x="0" y="2831690"/>
                </a:lnTo>
                <a:lnTo>
                  <a:pt x="88490" y="2831690"/>
                </a:lnTo>
                <a:lnTo>
                  <a:pt x="2455606" y="2831690"/>
                </a:lnTo>
                <a:cubicBezTo>
                  <a:pt x="2457266" y="2289473"/>
                  <a:pt x="2458927" y="1747257"/>
                  <a:pt x="2460587" y="1205040"/>
                </a:cubicBezTo>
              </a:path>
            </a:pathLst>
          </a:custGeom>
          <a:noFill/>
          <a:ln w="254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86" name="Google Shape;9486;p147"/>
          <p:cNvSpPr/>
          <p:nvPr/>
        </p:nvSpPr>
        <p:spPr>
          <a:xfrm>
            <a:off x="7766311" y="3553748"/>
            <a:ext cx="2615553" cy="1938327"/>
          </a:xfrm>
          <a:custGeom>
            <a:avLst/>
            <a:gdLst/>
            <a:ahLst/>
            <a:cxnLst/>
            <a:rect l="l" t="t" r="r" b="b"/>
            <a:pathLst>
              <a:path w="2558845" h="1091381" extrusionOk="0">
                <a:moveTo>
                  <a:pt x="2558845" y="0"/>
                </a:moveTo>
                <a:lnTo>
                  <a:pt x="2558845" y="1091381"/>
                </a:lnTo>
                <a:lnTo>
                  <a:pt x="2485103" y="1091381"/>
                </a:lnTo>
                <a:lnTo>
                  <a:pt x="0" y="1091381"/>
                </a:lnTo>
                <a:lnTo>
                  <a:pt x="0" y="582562"/>
                </a:lnTo>
                <a:lnTo>
                  <a:pt x="0" y="14749"/>
                </a:lnTo>
              </a:path>
            </a:pathLst>
          </a:custGeom>
          <a:noFill/>
          <a:ln w="25400" cap="flat" cmpd="sng">
            <a:solidFill>
              <a:srgbClr val="31538F"/>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87" name="Google Shape;9487;p147"/>
          <p:cNvSpPr txBox="1"/>
          <p:nvPr/>
        </p:nvSpPr>
        <p:spPr>
          <a:xfrm>
            <a:off x="10145437" y="3362319"/>
            <a:ext cx="638441"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Calibri" panose="020F0502020204030204"/>
              <a:buNone/>
            </a:pPr>
            <a:r>
              <a:rPr lang="en-US" sz="1400" b="0" i="0" u="none" strike="noStrike" cap="none">
                <a:solidFill>
                  <a:srgbClr val="FF0000"/>
                </a:solidFill>
                <a:latin typeface="Calibri" panose="020F0502020204030204"/>
                <a:ea typeface="Calibri" panose="020F0502020204030204"/>
                <a:cs typeface="Calibri" panose="020F0502020204030204"/>
                <a:sym typeface="Calibri" panose="020F0502020204030204"/>
              </a:rPr>
              <a:t>error!</a:t>
            </a:r>
            <a:endParaRPr sz="1200" b="0" i="0" u="none" strike="noStrike" cap="none">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9488" name="Google Shape;9488;p147"/>
          <p:cNvSpPr/>
          <p:nvPr/>
        </p:nvSpPr>
        <p:spPr>
          <a:xfrm>
            <a:off x="7650449" y="2146221"/>
            <a:ext cx="2613793" cy="3263616"/>
          </a:xfrm>
          <a:custGeom>
            <a:avLst/>
            <a:gdLst/>
            <a:ahLst/>
            <a:cxnLst/>
            <a:rect l="l" t="t" r="r" b="b"/>
            <a:pathLst>
              <a:path w="2600836" h="2589048" extrusionOk="0">
                <a:moveTo>
                  <a:pt x="23944" y="1037950"/>
                </a:moveTo>
                <a:lnTo>
                  <a:pt x="0" y="2589048"/>
                </a:lnTo>
                <a:lnTo>
                  <a:pt x="2573594" y="2589048"/>
                </a:lnTo>
                <a:lnTo>
                  <a:pt x="2600836" y="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89" name="Google Shape;9489;p147"/>
          <p:cNvSpPr/>
          <p:nvPr/>
        </p:nvSpPr>
        <p:spPr>
          <a:xfrm>
            <a:off x="6974900" y="2171905"/>
            <a:ext cx="4169952" cy="3314700"/>
          </a:xfrm>
          <a:custGeom>
            <a:avLst/>
            <a:gdLst/>
            <a:ahLst/>
            <a:cxnLst/>
            <a:rect l="l" t="t" r="r" b="b"/>
            <a:pathLst>
              <a:path w="3188970" h="3314700" extrusionOk="0">
                <a:moveTo>
                  <a:pt x="0" y="0"/>
                </a:moveTo>
                <a:lnTo>
                  <a:pt x="0" y="3314700"/>
                </a:lnTo>
                <a:lnTo>
                  <a:pt x="3188970" y="3314700"/>
                </a:lnTo>
                <a:lnTo>
                  <a:pt x="3188970" y="11430"/>
                </a:lnTo>
                <a:lnTo>
                  <a:pt x="3188970" y="11430"/>
                </a:lnTo>
              </a:path>
            </a:pathLst>
          </a:custGeom>
          <a:noFill/>
          <a:ln w="25400" cap="flat" cmpd="sng">
            <a:solidFill>
              <a:srgbClr val="0000A3"/>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490" name="Google Shape;9490;p147"/>
          <p:cNvGrpSpPr/>
          <p:nvPr/>
        </p:nvGrpSpPr>
        <p:grpSpPr>
          <a:xfrm>
            <a:off x="6503169" y="1768807"/>
            <a:ext cx="1028924" cy="463979"/>
            <a:chOff x="1247868" y="1815620"/>
            <a:chExt cx="1028924" cy="463979"/>
          </a:xfrm>
        </p:grpSpPr>
        <p:sp>
          <p:nvSpPr>
            <p:cNvPr id="9491" name="Google Shape;9491;p147"/>
            <p:cNvSpPr/>
            <p:nvPr/>
          </p:nvSpPr>
          <p:spPr>
            <a:xfrm>
              <a:off x="1428787" y="1815620"/>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92" name="Google Shape;9492;p147"/>
            <p:cNvSpPr txBox="1"/>
            <p:nvPr/>
          </p:nvSpPr>
          <p:spPr>
            <a:xfrm>
              <a:off x="1247868" y="1838324"/>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GET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493" name="Google Shape;9493;p147"/>
          <p:cNvGrpSpPr/>
          <p:nvPr/>
        </p:nvGrpSpPr>
        <p:grpSpPr>
          <a:xfrm>
            <a:off x="7197108" y="1926223"/>
            <a:ext cx="1028924" cy="463979"/>
            <a:chOff x="1549462" y="2216434"/>
            <a:chExt cx="1028924" cy="463979"/>
          </a:xfrm>
        </p:grpSpPr>
        <p:sp>
          <p:nvSpPr>
            <p:cNvPr id="9494" name="Google Shape;9494;p147"/>
            <p:cNvSpPr/>
            <p:nvPr/>
          </p:nvSpPr>
          <p:spPr>
            <a:xfrm>
              <a:off x="1709684" y="2216434"/>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95" name="Google Shape;9495;p147"/>
            <p:cNvSpPr txBox="1"/>
            <p:nvPr/>
          </p:nvSpPr>
          <p:spPr>
            <a:xfrm>
              <a:off x="1549462" y="2239138"/>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GET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496" name="Google Shape;9496;p147"/>
          <p:cNvGrpSpPr/>
          <p:nvPr/>
        </p:nvGrpSpPr>
        <p:grpSpPr>
          <a:xfrm>
            <a:off x="7867432" y="2206258"/>
            <a:ext cx="1028924" cy="463397"/>
            <a:chOff x="1830370" y="2617249"/>
            <a:chExt cx="1028924" cy="463397"/>
          </a:xfrm>
        </p:grpSpPr>
        <p:sp>
          <p:nvSpPr>
            <p:cNvPr id="9497" name="Google Shape;9497;p147"/>
            <p:cNvSpPr/>
            <p:nvPr/>
          </p:nvSpPr>
          <p:spPr>
            <a:xfrm>
              <a:off x="1990582" y="2617249"/>
              <a:ext cx="686928" cy="43999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98" name="Google Shape;9498;p147"/>
            <p:cNvSpPr txBox="1"/>
            <p:nvPr/>
          </p:nvSpPr>
          <p:spPr>
            <a:xfrm>
              <a:off x="1830370" y="2639371"/>
              <a:ext cx="1028924" cy="44127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GET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499" name="Google Shape;9499;p147"/>
          <p:cNvGrpSpPr/>
          <p:nvPr/>
        </p:nvGrpSpPr>
        <p:grpSpPr>
          <a:xfrm>
            <a:off x="11407734" y="1304127"/>
            <a:ext cx="310294" cy="628857"/>
            <a:chOff x="4140" y="429"/>
            <a:chExt cx="1425" cy="2396"/>
          </a:xfrm>
        </p:grpSpPr>
        <p:sp>
          <p:nvSpPr>
            <p:cNvPr id="9500" name="Google Shape;9500;p14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01" name="Google Shape;9501;p147"/>
            <p:cNvSpPr/>
            <p:nvPr/>
          </p:nvSpPr>
          <p:spPr>
            <a:xfrm>
              <a:off x="4208" y="429"/>
              <a:ext cx="1044"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02" name="Google Shape;9502;p14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03" name="Google Shape;9503;p14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04" name="Google Shape;9504;p147"/>
            <p:cNvSpPr/>
            <p:nvPr/>
          </p:nvSpPr>
          <p:spPr>
            <a:xfrm>
              <a:off x="4208" y="696"/>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505" name="Google Shape;9505;p147"/>
            <p:cNvGrpSpPr/>
            <p:nvPr/>
          </p:nvGrpSpPr>
          <p:grpSpPr>
            <a:xfrm>
              <a:off x="4745" y="670"/>
              <a:ext cx="586" cy="146"/>
              <a:chOff x="609" y="2570"/>
              <a:chExt cx="731" cy="140"/>
            </a:xfrm>
          </p:grpSpPr>
          <p:sp>
            <p:nvSpPr>
              <p:cNvPr id="9506" name="Google Shape;9506;p147"/>
              <p:cNvSpPr/>
              <p:nvPr/>
            </p:nvSpPr>
            <p:spPr>
              <a:xfrm>
                <a:off x="609" y="2570"/>
                <a:ext cx="73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07" name="Google Shape;9507;p147"/>
              <p:cNvSpPr/>
              <p:nvPr/>
            </p:nvSpPr>
            <p:spPr>
              <a:xfrm>
                <a:off x="621" y="2587"/>
                <a:ext cx="70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508" name="Google Shape;9508;p147"/>
            <p:cNvSpPr/>
            <p:nvPr/>
          </p:nvSpPr>
          <p:spPr>
            <a:xfrm>
              <a:off x="4228" y="1015"/>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509" name="Google Shape;9509;p147"/>
            <p:cNvGrpSpPr/>
            <p:nvPr/>
          </p:nvGrpSpPr>
          <p:grpSpPr>
            <a:xfrm>
              <a:off x="4745" y="998"/>
              <a:ext cx="586" cy="129"/>
              <a:chOff x="612" y="2572"/>
              <a:chExt cx="731" cy="134"/>
            </a:xfrm>
          </p:grpSpPr>
          <p:sp>
            <p:nvSpPr>
              <p:cNvPr id="9510" name="Google Shape;9510;p147"/>
              <p:cNvSpPr/>
              <p:nvPr/>
            </p:nvSpPr>
            <p:spPr>
              <a:xfrm>
                <a:off x="612" y="2572"/>
                <a:ext cx="731" cy="134"/>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11" name="Google Shape;9511;p147"/>
              <p:cNvSpPr/>
              <p:nvPr/>
            </p:nvSpPr>
            <p:spPr>
              <a:xfrm>
                <a:off x="624" y="2590"/>
                <a:ext cx="706" cy="9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512" name="Google Shape;9512;p147"/>
            <p:cNvSpPr/>
            <p:nvPr/>
          </p:nvSpPr>
          <p:spPr>
            <a:xfrm>
              <a:off x="4218" y="1360"/>
              <a:ext cx="595" cy="43"/>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13" name="Google Shape;9513;p147"/>
            <p:cNvSpPr/>
            <p:nvPr/>
          </p:nvSpPr>
          <p:spPr>
            <a:xfrm>
              <a:off x="4228" y="1653"/>
              <a:ext cx="595"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514" name="Google Shape;9514;p147"/>
            <p:cNvGrpSpPr/>
            <p:nvPr/>
          </p:nvGrpSpPr>
          <p:grpSpPr>
            <a:xfrm>
              <a:off x="4735" y="1627"/>
              <a:ext cx="586" cy="215"/>
              <a:chOff x="614" y="2568"/>
              <a:chExt cx="730" cy="198"/>
            </a:xfrm>
          </p:grpSpPr>
          <p:sp>
            <p:nvSpPr>
              <p:cNvPr id="9515" name="Google Shape;9515;p147"/>
              <p:cNvSpPr/>
              <p:nvPr/>
            </p:nvSpPr>
            <p:spPr>
              <a:xfrm>
                <a:off x="614" y="2568"/>
                <a:ext cx="730" cy="19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16" name="Google Shape;9516;p147"/>
              <p:cNvSpPr/>
              <p:nvPr/>
            </p:nvSpPr>
            <p:spPr>
              <a:xfrm>
                <a:off x="627" y="2584"/>
                <a:ext cx="70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517" name="Google Shape;9517;p14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518" name="Google Shape;9518;p147"/>
            <p:cNvGrpSpPr/>
            <p:nvPr/>
          </p:nvGrpSpPr>
          <p:grpSpPr>
            <a:xfrm>
              <a:off x="4735" y="1325"/>
              <a:ext cx="586" cy="138"/>
              <a:chOff x="609" y="2566"/>
              <a:chExt cx="730" cy="138"/>
            </a:xfrm>
          </p:grpSpPr>
          <p:sp>
            <p:nvSpPr>
              <p:cNvPr id="9519" name="Google Shape;9519;p147"/>
              <p:cNvSpPr/>
              <p:nvPr/>
            </p:nvSpPr>
            <p:spPr>
              <a:xfrm>
                <a:off x="609" y="2566"/>
                <a:ext cx="73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20" name="Google Shape;9520;p147"/>
              <p:cNvSpPr/>
              <p:nvPr/>
            </p:nvSpPr>
            <p:spPr>
              <a:xfrm>
                <a:off x="622" y="2584"/>
                <a:ext cx="705"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521" name="Google Shape;9521;p147"/>
            <p:cNvSpPr/>
            <p:nvPr/>
          </p:nvSpPr>
          <p:spPr>
            <a:xfrm>
              <a:off x="5253" y="429"/>
              <a:ext cx="68" cy="2293"/>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22" name="Google Shape;9522;p14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23" name="Google Shape;9523;p14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24" name="Google Shape;9524;p147"/>
            <p:cNvSpPr/>
            <p:nvPr/>
          </p:nvSpPr>
          <p:spPr>
            <a:xfrm>
              <a:off x="5516" y="2610"/>
              <a:ext cx="49"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25" name="Google Shape;9525;p14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26" name="Google Shape;9526;p147"/>
            <p:cNvSpPr/>
            <p:nvPr/>
          </p:nvSpPr>
          <p:spPr>
            <a:xfrm>
              <a:off x="4140" y="2678"/>
              <a:ext cx="1201" cy="147"/>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27" name="Google Shape;9527;p147"/>
            <p:cNvSpPr/>
            <p:nvPr/>
          </p:nvSpPr>
          <p:spPr>
            <a:xfrm>
              <a:off x="4208" y="2713"/>
              <a:ext cx="1064" cy="78"/>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28" name="Google Shape;9528;p147"/>
            <p:cNvSpPr/>
            <p:nvPr/>
          </p:nvSpPr>
          <p:spPr>
            <a:xfrm>
              <a:off x="4306" y="2385"/>
              <a:ext cx="156"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29" name="Google Shape;9529;p147"/>
            <p:cNvSpPr/>
            <p:nvPr/>
          </p:nvSpPr>
          <p:spPr>
            <a:xfrm>
              <a:off x="4482" y="2385"/>
              <a:ext cx="166" cy="13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9530" name="Google Shape;9530;p147"/>
            <p:cNvSpPr/>
            <p:nvPr/>
          </p:nvSpPr>
          <p:spPr>
            <a:xfrm>
              <a:off x="4657" y="2377"/>
              <a:ext cx="166" cy="147"/>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31" name="Google Shape;9531;p147"/>
            <p:cNvSpPr/>
            <p:nvPr/>
          </p:nvSpPr>
          <p:spPr>
            <a:xfrm>
              <a:off x="5057" y="1834"/>
              <a:ext cx="88"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532" name="Google Shape;9532;p147"/>
          <p:cNvGrpSpPr/>
          <p:nvPr/>
        </p:nvGrpSpPr>
        <p:grpSpPr>
          <a:xfrm>
            <a:off x="6313356" y="1297050"/>
            <a:ext cx="525462" cy="434975"/>
            <a:chOff x="-44" y="1473"/>
            <a:chExt cx="981" cy="1105"/>
          </a:xfrm>
        </p:grpSpPr>
        <p:pic>
          <p:nvPicPr>
            <p:cNvPr id="9533" name="Google Shape;9533;p14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9534" name="Google Shape;9534;p14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535" name="Google Shape;9535;p147"/>
          <p:cNvSpPr/>
          <p:nvPr/>
        </p:nvSpPr>
        <p:spPr>
          <a:xfrm>
            <a:off x="6083300" y="1130300"/>
            <a:ext cx="5981700" cy="5422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536" name="Google Shape;9536;p14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535"/>
                                        </p:tgtEl>
                                      </p:cBhvr>
                                    </p:animEffect>
                                    <p:set>
                                      <p:cBhvr>
                                        <p:cTn id="7" dur="1" fill="hold">
                                          <p:stCondLst>
                                            <p:cond delay="500"/>
                                          </p:stCondLst>
                                        </p:cTn>
                                        <p:tgtEl>
                                          <p:spTgt spid="95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79"/>
                                        </p:tgtEl>
                                        <p:attrNameLst>
                                          <p:attrName>style.visibility</p:attrName>
                                        </p:attrNameLst>
                                      </p:cBhvr>
                                      <p:to>
                                        <p:strVal val="visible"/>
                                      </p:to>
                                    </p:set>
                                    <p:animEffect transition="in" filter="fade">
                                      <p:cBhvr>
                                        <p:cTn id="12" dur="500"/>
                                        <p:tgtEl>
                                          <p:spTgt spid="9379"/>
                                        </p:tgtEl>
                                      </p:cBhvr>
                                    </p:animEffect>
                                  </p:childTnLst>
                                </p:cTn>
                              </p:par>
                            </p:childTnLst>
                          </p:cTn>
                        </p:par>
                        <p:par>
                          <p:cTn id="13" fill="hold">
                            <p:stCondLst>
                              <p:cond delay="500"/>
                            </p:stCondLst>
                            <p:childTnLst>
                              <p:par>
                                <p:cTn id="14" presetID="10" presetClass="exit" presetSubtype="0" fill="hold" nodeType="afterEffect">
                                  <p:stCondLst>
                                    <p:cond delay="0"/>
                                  </p:stCondLst>
                                  <p:childTnLst>
                                    <p:animEffect transition="out" filter="fade">
                                      <p:cBhvr>
                                        <p:cTn id="15" dur="500"/>
                                        <p:tgtEl>
                                          <p:spTgt spid="9379"/>
                                        </p:tgtEl>
                                      </p:cBhvr>
                                    </p:animEffect>
                                    <p:set>
                                      <p:cBhvr>
                                        <p:cTn id="16" dur="1" fill="hold">
                                          <p:stCondLst>
                                            <p:cond delay="500"/>
                                          </p:stCondLst>
                                        </p:cTn>
                                        <p:tgtEl>
                                          <p:spTgt spid="9379"/>
                                        </p:tgtEl>
                                        <p:attrNameLst>
                                          <p:attrName>style.visibility</p:attrName>
                                        </p:attrNameLst>
                                      </p:cBhvr>
                                      <p:to>
                                        <p:strVal val="hidden"/>
                                      </p:to>
                                    </p:set>
                                  </p:childTnLst>
                                </p:cTn>
                              </p:par>
                            </p:childTnLst>
                          </p:cTn>
                        </p:par>
                        <p:par>
                          <p:cTn id="17" fill="hold">
                            <p:stCondLst>
                              <p:cond delay="1000"/>
                            </p:stCondLst>
                            <p:childTnLst>
                              <p:par>
                                <p:cTn id="18" presetID="10" presetClass="exit" presetSubtype="0" fill="hold" nodeType="afterEffect">
                                  <p:stCondLst>
                                    <p:cond delay="0"/>
                                  </p:stCondLst>
                                  <p:childTnLst>
                                    <p:animEffect transition="out" filter="fade">
                                      <p:cBhvr>
                                        <p:cTn id="19" dur="500"/>
                                        <p:tgtEl>
                                          <p:spTgt spid="9427"/>
                                        </p:tgtEl>
                                      </p:cBhvr>
                                    </p:animEffect>
                                    <p:set>
                                      <p:cBhvr>
                                        <p:cTn id="20" dur="1" fill="hold">
                                          <p:stCondLst>
                                            <p:cond delay="500"/>
                                          </p:stCondLst>
                                        </p:cTn>
                                        <p:tgtEl>
                                          <p:spTgt spid="9427"/>
                                        </p:tgtEl>
                                        <p:attrNameLst>
                                          <p:attrName>style.visibility</p:attrName>
                                        </p:attrNameLst>
                                      </p:cBhvr>
                                      <p:to>
                                        <p:strVal val="hidden"/>
                                      </p:to>
                                    </p:set>
                                  </p:childTnLst>
                                </p:cTn>
                              </p:par>
                            </p:childTnLst>
                          </p:cTn>
                        </p:par>
                        <p:par>
                          <p:cTn id="21" fill="hold">
                            <p:stCondLst>
                              <p:cond delay="1500"/>
                            </p:stCondLst>
                            <p:childTnLst>
                              <p:par>
                                <p:cTn id="22" presetID="10" presetClass="entr" presetSubtype="0" fill="hold" nodeType="afterEffect">
                                  <p:stCondLst>
                                    <p:cond delay="1000"/>
                                  </p:stCondLst>
                                  <p:childTnLst>
                                    <p:set>
                                      <p:cBhvr>
                                        <p:cTn id="23" dur="1" fill="hold">
                                          <p:stCondLst>
                                            <p:cond delay="0"/>
                                          </p:stCondLst>
                                        </p:cTn>
                                        <p:tgtEl>
                                          <p:spTgt spid="9380"/>
                                        </p:tgtEl>
                                        <p:attrNameLst>
                                          <p:attrName>style.visibility</p:attrName>
                                        </p:attrNameLst>
                                      </p:cBhvr>
                                      <p:to>
                                        <p:strVal val="visible"/>
                                      </p:to>
                                    </p:set>
                                    <p:animEffect transition="in" filter="fade">
                                      <p:cBhvr>
                                        <p:cTn id="24" dur="500"/>
                                        <p:tgtEl>
                                          <p:spTgt spid="9380"/>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9382"/>
                                        </p:tgtEl>
                                        <p:attrNameLst>
                                          <p:attrName>style.visibility</p:attrName>
                                        </p:attrNameLst>
                                      </p:cBhvr>
                                      <p:to>
                                        <p:strVal val="visible"/>
                                      </p:to>
                                    </p:set>
                                    <p:animEffect transition="in" filter="fade">
                                      <p:cBhvr>
                                        <p:cTn id="28" dur="500"/>
                                        <p:tgtEl>
                                          <p:spTgt spid="9382"/>
                                        </p:tgtEl>
                                      </p:cBhvr>
                                    </p:animEffect>
                                  </p:childTnLst>
                                </p:cTn>
                              </p:par>
                            </p:childTnLst>
                          </p:cTn>
                        </p:par>
                        <p:par>
                          <p:cTn id="29" fill="hold">
                            <p:stCondLst>
                              <p:cond delay="3500"/>
                            </p:stCondLst>
                            <p:childTnLst>
                              <p:par>
                                <p:cTn id="30" presetID="10" presetClass="entr" presetSubtype="0" fill="hold" nodeType="afterEffect">
                                  <p:stCondLst>
                                    <p:cond delay="1000"/>
                                  </p:stCondLst>
                                  <p:childTnLst>
                                    <p:set>
                                      <p:cBhvr>
                                        <p:cTn id="31" dur="1" fill="hold">
                                          <p:stCondLst>
                                            <p:cond delay="0"/>
                                          </p:stCondLst>
                                        </p:cTn>
                                        <p:tgtEl>
                                          <p:spTgt spid="9381"/>
                                        </p:tgtEl>
                                        <p:attrNameLst>
                                          <p:attrName>style.visibility</p:attrName>
                                        </p:attrNameLst>
                                      </p:cBhvr>
                                      <p:to>
                                        <p:strVal val="visible"/>
                                      </p:to>
                                    </p:set>
                                    <p:animEffect transition="in" filter="fade">
                                      <p:cBhvr>
                                        <p:cTn id="32" dur="500"/>
                                        <p:tgtEl>
                                          <p:spTgt spid="9381"/>
                                        </p:tgtEl>
                                      </p:cBhvr>
                                    </p:animEffect>
                                  </p:childTnLst>
                                </p:cTn>
                              </p:par>
                            </p:childTnLst>
                          </p:cTn>
                        </p:par>
                        <p:par>
                          <p:cTn id="33" fill="hold">
                            <p:stCondLst>
                              <p:cond delay="5000"/>
                            </p:stCondLst>
                            <p:childTnLst>
                              <p:par>
                                <p:cTn id="34" presetID="10" presetClass="entr" presetSubtype="0" fill="hold" nodeType="afterEffect">
                                  <p:stCondLst>
                                    <p:cond delay="1000"/>
                                  </p:stCondLst>
                                  <p:childTnLst>
                                    <p:set>
                                      <p:cBhvr>
                                        <p:cTn id="35" dur="1" fill="hold">
                                          <p:stCondLst>
                                            <p:cond delay="0"/>
                                          </p:stCondLst>
                                        </p:cTn>
                                        <p:tgtEl>
                                          <p:spTgt spid="9383"/>
                                        </p:tgtEl>
                                        <p:attrNameLst>
                                          <p:attrName>style.visibility</p:attrName>
                                        </p:attrNameLst>
                                      </p:cBhvr>
                                      <p:to>
                                        <p:strVal val="visible"/>
                                      </p:to>
                                    </p:set>
                                    <p:animEffect transition="in" filter="fade">
                                      <p:cBhvr>
                                        <p:cTn id="36" dur="500"/>
                                        <p:tgtEl>
                                          <p:spTgt spid="9383"/>
                                        </p:tgtEl>
                                      </p:cBhvr>
                                    </p:animEffect>
                                  </p:childTnLst>
                                </p:cTn>
                              </p:par>
                            </p:childTnLst>
                          </p:cTn>
                        </p:par>
                        <p:par>
                          <p:cTn id="37" fill="hold">
                            <p:stCondLst>
                              <p:cond delay="6500"/>
                            </p:stCondLst>
                            <p:childTnLst>
                              <p:par>
                                <p:cTn id="38" presetID="10" presetClass="exit" presetSubtype="0" fill="hold" nodeType="afterEffect">
                                  <p:stCondLst>
                                    <p:cond delay="0"/>
                                  </p:stCondLst>
                                  <p:childTnLst>
                                    <p:animEffect transition="out" filter="fade">
                                      <p:cBhvr>
                                        <p:cTn id="39" dur="500"/>
                                        <p:tgtEl>
                                          <p:spTgt spid="9382"/>
                                        </p:tgtEl>
                                      </p:cBhvr>
                                    </p:animEffect>
                                    <p:set>
                                      <p:cBhvr>
                                        <p:cTn id="40" dur="1" fill="hold">
                                          <p:stCondLst>
                                            <p:cond delay="500"/>
                                          </p:stCondLst>
                                        </p:cTn>
                                        <p:tgtEl>
                                          <p:spTgt spid="9382"/>
                                        </p:tgtEl>
                                        <p:attrNameLst>
                                          <p:attrName>style.visibility</p:attrName>
                                        </p:attrNameLst>
                                      </p:cBhvr>
                                      <p:to>
                                        <p:strVal val="hidden"/>
                                      </p:to>
                                    </p:set>
                                  </p:childTnLst>
                                </p:cTn>
                              </p:par>
                            </p:childTnLst>
                          </p:cTn>
                        </p:par>
                        <p:par>
                          <p:cTn id="41" fill="hold">
                            <p:stCondLst>
                              <p:cond delay="7000"/>
                            </p:stCondLst>
                            <p:childTnLst>
                              <p:par>
                                <p:cTn id="42" presetID="10" presetClass="exit" presetSubtype="0" fill="hold" nodeType="afterEffect">
                                  <p:stCondLst>
                                    <p:cond delay="0"/>
                                  </p:stCondLst>
                                  <p:childTnLst>
                                    <p:animEffect transition="out" filter="fade">
                                      <p:cBhvr>
                                        <p:cTn id="43" dur="500"/>
                                        <p:tgtEl>
                                          <p:spTgt spid="9381"/>
                                        </p:tgtEl>
                                      </p:cBhvr>
                                    </p:animEffect>
                                    <p:set>
                                      <p:cBhvr>
                                        <p:cTn id="44" dur="1" fill="hold">
                                          <p:stCondLst>
                                            <p:cond delay="500"/>
                                          </p:stCondLst>
                                        </p:cTn>
                                        <p:tgtEl>
                                          <p:spTgt spid="9381"/>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9380"/>
                                        </p:tgtEl>
                                      </p:cBhvr>
                                    </p:animEffect>
                                    <p:set>
                                      <p:cBhvr>
                                        <p:cTn id="47" dur="1" fill="hold">
                                          <p:stCondLst>
                                            <p:cond delay="500"/>
                                          </p:stCondLst>
                                        </p:cTn>
                                        <p:tgtEl>
                                          <p:spTgt spid="9380"/>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9383"/>
                                        </p:tgtEl>
                                      </p:cBhvr>
                                    </p:animEffect>
                                    <p:set>
                                      <p:cBhvr>
                                        <p:cTn id="50" dur="1" fill="hold">
                                          <p:stCondLst>
                                            <p:cond delay="500"/>
                                          </p:stCondLst>
                                        </p:cTn>
                                        <p:tgtEl>
                                          <p:spTgt spid="9383"/>
                                        </p:tgtEl>
                                        <p:attrNameLst>
                                          <p:attrName>style.visibility</p:attrName>
                                        </p:attrNameLst>
                                      </p:cBhvr>
                                      <p:to>
                                        <p:strVal val="hidden"/>
                                      </p:to>
                                    </p:set>
                                  </p:childTnLst>
                                </p:cTn>
                              </p:par>
                            </p:childTnLst>
                          </p:cTn>
                        </p:par>
                        <p:par>
                          <p:cTn id="51" fill="hold">
                            <p:stCondLst>
                              <p:cond delay="7500"/>
                            </p:stCondLst>
                            <p:childTnLst>
                              <p:par>
                                <p:cTn id="52" presetID="10" presetClass="exit" presetSubtype="0" fill="hold" nodeType="afterEffect">
                                  <p:stCondLst>
                                    <p:cond delay="0"/>
                                  </p:stCondLst>
                                  <p:childTnLst>
                                    <p:animEffect transition="out" filter="fade">
                                      <p:cBhvr>
                                        <p:cTn id="53" dur="500"/>
                                        <p:tgtEl>
                                          <p:spTgt spid="9388"/>
                                        </p:tgtEl>
                                      </p:cBhvr>
                                    </p:animEffect>
                                    <p:set>
                                      <p:cBhvr>
                                        <p:cTn id="54" dur="1" fill="hold">
                                          <p:stCondLst>
                                            <p:cond delay="500"/>
                                          </p:stCondLst>
                                        </p:cTn>
                                        <p:tgtEl>
                                          <p:spTgt spid="9388"/>
                                        </p:tgtEl>
                                        <p:attrNameLst>
                                          <p:attrName>style.visibility</p:attrName>
                                        </p:attrNameLst>
                                      </p:cBhvr>
                                      <p:to>
                                        <p:strVal val="hidden"/>
                                      </p:to>
                                    </p:set>
                                  </p:childTnLst>
                                </p:cTn>
                              </p:par>
                            </p:childTnLst>
                          </p:cTn>
                        </p:par>
                        <p:par>
                          <p:cTn id="55" fill="hold">
                            <p:stCondLst>
                              <p:cond delay="8000"/>
                            </p:stCondLst>
                            <p:childTnLst>
                              <p:par>
                                <p:cTn id="56" presetID="10" presetClass="entr" presetSubtype="0" fill="hold" nodeType="afterEffect">
                                  <p:stCondLst>
                                    <p:cond delay="1000"/>
                                  </p:stCondLst>
                                  <p:childTnLst>
                                    <p:set>
                                      <p:cBhvr>
                                        <p:cTn id="57" dur="1" fill="hold">
                                          <p:stCondLst>
                                            <p:cond delay="0"/>
                                          </p:stCondLst>
                                        </p:cTn>
                                        <p:tgtEl>
                                          <p:spTgt spid="9384"/>
                                        </p:tgtEl>
                                        <p:attrNameLst>
                                          <p:attrName>style.visibility</p:attrName>
                                        </p:attrNameLst>
                                      </p:cBhvr>
                                      <p:to>
                                        <p:strVal val="visible"/>
                                      </p:to>
                                    </p:set>
                                    <p:animEffect transition="in" filter="fade">
                                      <p:cBhvr>
                                        <p:cTn id="58" dur="500"/>
                                        <p:tgtEl>
                                          <p:spTgt spid="9384"/>
                                        </p:tgtEl>
                                      </p:cBhvr>
                                    </p:animEffect>
                                  </p:childTnLst>
                                </p:cTn>
                              </p:par>
                            </p:childTnLst>
                          </p:cTn>
                        </p:par>
                        <p:par>
                          <p:cTn id="59" fill="hold">
                            <p:stCondLst>
                              <p:cond delay="9500"/>
                            </p:stCondLst>
                            <p:childTnLst>
                              <p:par>
                                <p:cTn id="60" presetID="10" presetClass="exit" presetSubtype="0" fill="hold" nodeType="afterEffect">
                                  <p:stCondLst>
                                    <p:cond delay="0"/>
                                  </p:stCondLst>
                                  <p:childTnLst>
                                    <p:animEffect transition="out" filter="fade">
                                      <p:cBhvr>
                                        <p:cTn id="61" dur="500"/>
                                        <p:tgtEl>
                                          <p:spTgt spid="9384"/>
                                        </p:tgtEl>
                                      </p:cBhvr>
                                    </p:animEffect>
                                    <p:set>
                                      <p:cBhvr>
                                        <p:cTn id="62" dur="1" fill="hold">
                                          <p:stCondLst>
                                            <p:cond delay="500"/>
                                          </p:stCondLst>
                                        </p:cTn>
                                        <p:tgtEl>
                                          <p:spTgt spid="9384"/>
                                        </p:tgtEl>
                                        <p:attrNameLst>
                                          <p:attrName>style.visibility</p:attrName>
                                        </p:attrNameLst>
                                      </p:cBhvr>
                                      <p:to>
                                        <p:strVal val="hidden"/>
                                      </p:to>
                                    </p:set>
                                  </p:childTnLst>
                                </p:cTn>
                              </p:par>
                            </p:childTnLst>
                          </p:cTn>
                        </p:par>
                        <p:par>
                          <p:cTn id="63" fill="hold">
                            <p:stCondLst>
                              <p:cond delay="10000"/>
                            </p:stCondLst>
                            <p:childTnLst>
                              <p:par>
                                <p:cTn id="64" presetID="10" presetClass="exit" presetSubtype="0" fill="hold" nodeType="afterEffect">
                                  <p:stCondLst>
                                    <p:cond delay="0"/>
                                  </p:stCondLst>
                                  <p:childTnLst>
                                    <p:animEffect transition="out" filter="fade">
                                      <p:cBhvr>
                                        <p:cTn id="65" dur="500"/>
                                        <p:tgtEl>
                                          <p:spTgt spid="9385"/>
                                        </p:tgtEl>
                                      </p:cBhvr>
                                    </p:animEffect>
                                    <p:set>
                                      <p:cBhvr>
                                        <p:cTn id="66" dur="1" fill="hold">
                                          <p:stCondLst>
                                            <p:cond delay="500"/>
                                          </p:stCondLst>
                                        </p:cTn>
                                        <p:tgtEl>
                                          <p:spTgt spid="9385"/>
                                        </p:tgtEl>
                                        <p:attrNameLst>
                                          <p:attrName>style.visibility</p:attrName>
                                        </p:attrNameLst>
                                      </p:cBhvr>
                                      <p:to>
                                        <p:strVal val="hidden"/>
                                      </p:to>
                                    </p:set>
                                  </p:childTnLst>
                                </p:cTn>
                              </p:par>
                            </p:childTnLst>
                          </p:cTn>
                        </p:par>
                        <p:par>
                          <p:cTn id="67" fill="hold">
                            <p:stCondLst>
                              <p:cond delay="10500"/>
                            </p:stCondLst>
                            <p:childTnLst>
                              <p:par>
                                <p:cTn id="68" presetID="10" presetClass="entr" presetSubtype="0" fill="hold" nodeType="afterEffect">
                                  <p:stCondLst>
                                    <p:cond delay="1000"/>
                                  </p:stCondLst>
                                  <p:childTnLst>
                                    <p:set>
                                      <p:cBhvr>
                                        <p:cTn id="69" dur="1" fill="hold">
                                          <p:stCondLst>
                                            <p:cond delay="0"/>
                                          </p:stCondLst>
                                        </p:cTn>
                                        <p:tgtEl>
                                          <p:spTgt spid="9484"/>
                                        </p:tgtEl>
                                        <p:attrNameLst>
                                          <p:attrName>style.visibility</p:attrName>
                                        </p:attrNameLst>
                                      </p:cBhvr>
                                      <p:to>
                                        <p:strVal val="visible"/>
                                      </p:to>
                                    </p:set>
                                    <p:animEffect transition="in" filter="fade">
                                      <p:cBhvr>
                                        <p:cTn id="70" dur="500"/>
                                        <p:tgtEl>
                                          <p:spTgt spid="9484"/>
                                        </p:tgtEl>
                                      </p:cBhvr>
                                    </p:animEffect>
                                  </p:childTnLst>
                                </p:cTn>
                              </p:par>
                            </p:childTnLst>
                          </p:cTn>
                        </p:par>
                        <p:par>
                          <p:cTn id="71" fill="hold">
                            <p:stCondLst>
                              <p:cond delay="12000"/>
                            </p:stCondLst>
                            <p:childTnLst>
                              <p:par>
                                <p:cTn id="72" presetID="10" presetClass="exit" presetSubtype="0" fill="hold" nodeType="afterEffect">
                                  <p:stCondLst>
                                    <p:cond delay="0"/>
                                  </p:stCondLst>
                                  <p:childTnLst>
                                    <p:animEffect transition="out" filter="fade">
                                      <p:cBhvr>
                                        <p:cTn id="73" dur="500"/>
                                        <p:tgtEl>
                                          <p:spTgt spid="9484"/>
                                        </p:tgtEl>
                                      </p:cBhvr>
                                    </p:animEffect>
                                    <p:set>
                                      <p:cBhvr>
                                        <p:cTn id="74" dur="1" fill="hold">
                                          <p:stCondLst>
                                            <p:cond delay="500"/>
                                          </p:stCondLst>
                                        </p:cTn>
                                        <p:tgtEl>
                                          <p:spTgt spid="9484"/>
                                        </p:tgtEl>
                                        <p:attrNameLst>
                                          <p:attrName>style.visibility</p:attrName>
                                        </p:attrNameLst>
                                      </p:cBhvr>
                                      <p:to>
                                        <p:strVal val="hidden"/>
                                      </p:to>
                                    </p:set>
                                  </p:childTnLst>
                                </p:cTn>
                              </p:par>
                            </p:childTnLst>
                          </p:cTn>
                        </p:par>
                        <p:par>
                          <p:cTn id="75" fill="hold">
                            <p:stCondLst>
                              <p:cond delay="12500"/>
                            </p:stCondLst>
                            <p:childTnLst>
                              <p:par>
                                <p:cTn id="76" presetID="10" presetClass="exit" presetSubtype="0" fill="hold" nodeType="afterEffect">
                                  <p:stCondLst>
                                    <p:cond delay="0"/>
                                  </p:stCondLst>
                                  <p:childTnLst>
                                    <p:animEffect transition="out" filter="fade">
                                      <p:cBhvr>
                                        <p:cTn id="77" dur="500"/>
                                        <p:tgtEl>
                                          <p:spTgt spid="9496"/>
                                        </p:tgtEl>
                                      </p:cBhvr>
                                    </p:animEffect>
                                    <p:set>
                                      <p:cBhvr>
                                        <p:cTn id="78" dur="1" fill="hold">
                                          <p:stCondLst>
                                            <p:cond delay="500"/>
                                          </p:stCondLst>
                                        </p:cTn>
                                        <p:tgtEl>
                                          <p:spTgt spid="9496"/>
                                        </p:tgtEl>
                                        <p:attrNameLst>
                                          <p:attrName>style.visibility</p:attrName>
                                        </p:attrNameLst>
                                      </p:cBhvr>
                                      <p:to>
                                        <p:strVal val="hidden"/>
                                      </p:to>
                                    </p:set>
                                  </p:childTnLst>
                                </p:cTn>
                              </p:par>
                            </p:childTnLst>
                          </p:cTn>
                        </p:par>
                        <p:par>
                          <p:cTn id="79" fill="hold">
                            <p:stCondLst>
                              <p:cond delay="13000"/>
                            </p:stCondLst>
                            <p:childTnLst>
                              <p:par>
                                <p:cTn id="80" presetID="10" presetClass="entr" presetSubtype="0" fill="hold" nodeType="afterEffect">
                                  <p:stCondLst>
                                    <p:cond delay="1000"/>
                                  </p:stCondLst>
                                  <p:childTnLst>
                                    <p:set>
                                      <p:cBhvr>
                                        <p:cTn id="81" dur="1" fill="hold">
                                          <p:stCondLst>
                                            <p:cond delay="0"/>
                                          </p:stCondLst>
                                        </p:cTn>
                                        <p:tgtEl>
                                          <p:spTgt spid="9485"/>
                                        </p:tgtEl>
                                        <p:attrNameLst>
                                          <p:attrName>style.visibility</p:attrName>
                                        </p:attrNameLst>
                                      </p:cBhvr>
                                      <p:to>
                                        <p:strVal val="visible"/>
                                      </p:to>
                                    </p:set>
                                    <p:animEffect transition="in" filter="fade">
                                      <p:cBhvr>
                                        <p:cTn id="82" dur="500"/>
                                        <p:tgtEl>
                                          <p:spTgt spid="9485"/>
                                        </p:tgtEl>
                                      </p:cBhvr>
                                    </p:animEffect>
                                  </p:childTnLst>
                                </p:cTn>
                              </p:par>
                            </p:childTnLst>
                          </p:cTn>
                        </p:par>
                        <p:par>
                          <p:cTn id="83" fill="hold">
                            <p:stCondLst>
                              <p:cond delay="14500"/>
                            </p:stCondLst>
                            <p:childTnLst>
                              <p:par>
                                <p:cTn id="84" presetID="10" presetClass="entr" presetSubtype="0" fill="hold" nodeType="afterEffect">
                                  <p:stCondLst>
                                    <p:cond delay="0"/>
                                  </p:stCondLst>
                                  <p:childTnLst>
                                    <p:set>
                                      <p:cBhvr>
                                        <p:cTn id="85" dur="1" fill="hold">
                                          <p:stCondLst>
                                            <p:cond delay="0"/>
                                          </p:stCondLst>
                                        </p:cTn>
                                        <p:tgtEl>
                                          <p:spTgt spid="9487"/>
                                        </p:tgtEl>
                                        <p:attrNameLst>
                                          <p:attrName>style.visibility</p:attrName>
                                        </p:attrNameLst>
                                      </p:cBhvr>
                                      <p:to>
                                        <p:strVal val="visible"/>
                                      </p:to>
                                    </p:set>
                                    <p:animEffect transition="in" filter="fade">
                                      <p:cBhvr>
                                        <p:cTn id="86" dur="500"/>
                                        <p:tgtEl>
                                          <p:spTgt spid="9487"/>
                                        </p:tgtEl>
                                      </p:cBhvr>
                                    </p:animEffect>
                                  </p:childTnLst>
                                </p:cTn>
                              </p:par>
                            </p:childTnLst>
                          </p:cTn>
                        </p:par>
                        <p:par>
                          <p:cTn id="87" fill="hold">
                            <p:stCondLst>
                              <p:cond delay="15000"/>
                            </p:stCondLst>
                            <p:childTnLst>
                              <p:par>
                                <p:cTn id="88" presetID="10" presetClass="entr" presetSubtype="0" fill="hold" nodeType="afterEffect">
                                  <p:stCondLst>
                                    <p:cond delay="1000"/>
                                  </p:stCondLst>
                                  <p:childTnLst>
                                    <p:set>
                                      <p:cBhvr>
                                        <p:cTn id="89" dur="1" fill="hold">
                                          <p:stCondLst>
                                            <p:cond delay="0"/>
                                          </p:stCondLst>
                                        </p:cTn>
                                        <p:tgtEl>
                                          <p:spTgt spid="9486"/>
                                        </p:tgtEl>
                                        <p:attrNameLst>
                                          <p:attrName>style.visibility</p:attrName>
                                        </p:attrNameLst>
                                      </p:cBhvr>
                                      <p:to>
                                        <p:strVal val="visible"/>
                                      </p:to>
                                    </p:set>
                                    <p:animEffect transition="in" filter="fade">
                                      <p:cBhvr>
                                        <p:cTn id="90" dur="500"/>
                                        <p:tgtEl>
                                          <p:spTgt spid="9486"/>
                                        </p:tgtEl>
                                      </p:cBhvr>
                                    </p:animEffect>
                                  </p:childTnLst>
                                </p:cTn>
                              </p:par>
                            </p:childTnLst>
                          </p:cTn>
                        </p:par>
                        <p:par>
                          <p:cTn id="91" fill="hold">
                            <p:stCondLst>
                              <p:cond delay="16500"/>
                            </p:stCondLst>
                            <p:childTnLst>
                              <p:par>
                                <p:cTn id="92" presetID="10" presetClass="exit" presetSubtype="0" fill="hold" nodeType="afterEffect">
                                  <p:stCondLst>
                                    <p:cond delay="1000"/>
                                  </p:stCondLst>
                                  <p:childTnLst>
                                    <p:animEffect transition="out" filter="fade">
                                      <p:cBhvr>
                                        <p:cTn id="93" dur="500"/>
                                        <p:tgtEl>
                                          <p:spTgt spid="9487"/>
                                        </p:tgtEl>
                                      </p:cBhvr>
                                    </p:animEffect>
                                    <p:set>
                                      <p:cBhvr>
                                        <p:cTn id="94" dur="1" fill="hold">
                                          <p:stCondLst>
                                            <p:cond delay="500"/>
                                          </p:stCondLst>
                                        </p:cTn>
                                        <p:tgtEl>
                                          <p:spTgt spid="9487"/>
                                        </p:tgtEl>
                                        <p:attrNameLst>
                                          <p:attrName>style.visibility</p:attrName>
                                        </p:attrNameLst>
                                      </p:cBhvr>
                                      <p:to>
                                        <p:strVal val="hidden"/>
                                      </p:to>
                                    </p:set>
                                  </p:childTnLst>
                                </p:cTn>
                              </p:par>
                            </p:childTnLst>
                          </p:cTn>
                        </p:par>
                        <p:par>
                          <p:cTn id="95" fill="hold">
                            <p:stCondLst>
                              <p:cond delay="18000"/>
                            </p:stCondLst>
                            <p:childTnLst>
                              <p:par>
                                <p:cTn id="96" presetID="10" presetClass="entr" presetSubtype="0" fill="hold" nodeType="afterEffect">
                                  <p:stCondLst>
                                    <p:cond delay="1000"/>
                                  </p:stCondLst>
                                  <p:childTnLst>
                                    <p:set>
                                      <p:cBhvr>
                                        <p:cTn id="97" dur="1" fill="hold">
                                          <p:stCondLst>
                                            <p:cond delay="0"/>
                                          </p:stCondLst>
                                        </p:cTn>
                                        <p:tgtEl>
                                          <p:spTgt spid="9489"/>
                                        </p:tgtEl>
                                        <p:attrNameLst>
                                          <p:attrName>style.visibility</p:attrName>
                                        </p:attrNameLst>
                                      </p:cBhvr>
                                      <p:to>
                                        <p:strVal val="visible"/>
                                      </p:to>
                                    </p:set>
                                    <p:animEffect transition="in" filter="fade">
                                      <p:cBhvr>
                                        <p:cTn id="98" dur="500"/>
                                        <p:tgtEl>
                                          <p:spTgt spid="9489"/>
                                        </p:tgtEl>
                                      </p:cBhvr>
                                    </p:animEffect>
                                  </p:childTnLst>
                                </p:cTn>
                              </p:par>
                            </p:childTnLst>
                          </p:cTn>
                        </p:par>
                        <p:par>
                          <p:cTn id="99" fill="hold">
                            <p:stCondLst>
                              <p:cond delay="19500"/>
                            </p:stCondLst>
                            <p:childTnLst>
                              <p:par>
                                <p:cTn id="100" presetID="10" presetClass="exit" presetSubtype="0" fill="hold" nodeType="afterEffect">
                                  <p:stCondLst>
                                    <p:cond delay="0"/>
                                  </p:stCondLst>
                                  <p:childTnLst>
                                    <p:animEffect transition="out" filter="fade">
                                      <p:cBhvr>
                                        <p:cTn id="101" dur="500"/>
                                        <p:tgtEl>
                                          <p:spTgt spid="9489"/>
                                        </p:tgtEl>
                                      </p:cBhvr>
                                    </p:animEffect>
                                    <p:set>
                                      <p:cBhvr>
                                        <p:cTn id="102" dur="1" fill="hold">
                                          <p:stCondLst>
                                            <p:cond delay="500"/>
                                          </p:stCondLst>
                                        </p:cTn>
                                        <p:tgtEl>
                                          <p:spTgt spid="9489"/>
                                        </p:tgtEl>
                                        <p:attrNameLst>
                                          <p:attrName>style.visibility</p:attrName>
                                        </p:attrNameLst>
                                      </p:cBhvr>
                                      <p:to>
                                        <p:strVal val="hidden"/>
                                      </p:to>
                                    </p:set>
                                  </p:childTnLst>
                                </p:cTn>
                              </p:par>
                            </p:childTnLst>
                          </p:cTn>
                        </p:par>
                        <p:par>
                          <p:cTn id="103" fill="hold">
                            <p:stCondLst>
                              <p:cond delay="20000"/>
                            </p:stCondLst>
                            <p:childTnLst>
                              <p:par>
                                <p:cTn id="104" presetID="10" presetClass="exit" presetSubtype="0" fill="hold" nodeType="afterEffect">
                                  <p:stCondLst>
                                    <p:cond delay="0"/>
                                  </p:stCondLst>
                                  <p:childTnLst>
                                    <p:animEffect transition="out" filter="fade">
                                      <p:cBhvr>
                                        <p:cTn id="105" dur="500"/>
                                        <p:tgtEl>
                                          <p:spTgt spid="9490"/>
                                        </p:tgtEl>
                                      </p:cBhvr>
                                    </p:animEffect>
                                    <p:set>
                                      <p:cBhvr>
                                        <p:cTn id="106" dur="1" fill="hold">
                                          <p:stCondLst>
                                            <p:cond delay="500"/>
                                          </p:stCondLst>
                                        </p:cTn>
                                        <p:tgtEl>
                                          <p:spTgt spid="9490"/>
                                        </p:tgtEl>
                                        <p:attrNameLst>
                                          <p:attrName>style.visibility</p:attrName>
                                        </p:attrNameLst>
                                      </p:cBhvr>
                                      <p:to>
                                        <p:strVal val="hidden"/>
                                      </p:to>
                                    </p:set>
                                  </p:childTnLst>
                                </p:cTn>
                              </p:par>
                            </p:childTnLst>
                          </p:cTn>
                        </p:par>
                        <p:par>
                          <p:cTn id="107" fill="hold">
                            <p:stCondLst>
                              <p:cond delay="20500"/>
                            </p:stCondLst>
                            <p:childTnLst>
                              <p:par>
                                <p:cTn id="108" presetID="10" presetClass="entr" presetSubtype="0" fill="hold" nodeType="afterEffect">
                                  <p:stCondLst>
                                    <p:cond delay="1000"/>
                                  </p:stCondLst>
                                  <p:childTnLst>
                                    <p:set>
                                      <p:cBhvr>
                                        <p:cTn id="109" dur="1" fill="hold">
                                          <p:stCondLst>
                                            <p:cond delay="0"/>
                                          </p:stCondLst>
                                        </p:cTn>
                                        <p:tgtEl>
                                          <p:spTgt spid="9488"/>
                                        </p:tgtEl>
                                        <p:attrNameLst>
                                          <p:attrName>style.visibility</p:attrName>
                                        </p:attrNameLst>
                                      </p:cBhvr>
                                      <p:to>
                                        <p:strVal val="visible"/>
                                      </p:to>
                                    </p:set>
                                    <p:animEffect transition="in" filter="fade">
                                      <p:cBhvr>
                                        <p:cTn id="110" dur="500"/>
                                        <p:tgtEl>
                                          <p:spTgt spid="9488"/>
                                        </p:tgtEl>
                                      </p:cBhvr>
                                    </p:animEffect>
                                  </p:childTnLst>
                                </p:cTn>
                              </p:par>
                            </p:childTnLst>
                          </p:cTn>
                        </p:par>
                        <p:par>
                          <p:cTn id="111" fill="hold">
                            <p:stCondLst>
                              <p:cond delay="22000"/>
                            </p:stCondLst>
                            <p:childTnLst>
                              <p:par>
                                <p:cTn id="112" presetID="10" presetClass="exit" presetSubtype="0" fill="hold" nodeType="afterEffect">
                                  <p:stCondLst>
                                    <p:cond delay="0"/>
                                  </p:stCondLst>
                                  <p:childTnLst>
                                    <p:animEffect transition="out" filter="fade">
                                      <p:cBhvr>
                                        <p:cTn id="113" dur="500"/>
                                        <p:tgtEl>
                                          <p:spTgt spid="9486"/>
                                        </p:tgtEl>
                                      </p:cBhvr>
                                    </p:animEffect>
                                    <p:set>
                                      <p:cBhvr>
                                        <p:cTn id="114" dur="1" fill="hold">
                                          <p:stCondLst>
                                            <p:cond delay="500"/>
                                          </p:stCondLst>
                                        </p:cTn>
                                        <p:tgtEl>
                                          <p:spTgt spid="9486"/>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9485"/>
                                        </p:tgtEl>
                                      </p:cBhvr>
                                    </p:animEffect>
                                    <p:set>
                                      <p:cBhvr>
                                        <p:cTn id="117" dur="1" fill="hold">
                                          <p:stCondLst>
                                            <p:cond delay="500"/>
                                          </p:stCondLst>
                                        </p:cTn>
                                        <p:tgtEl>
                                          <p:spTgt spid="9485"/>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9488"/>
                                        </p:tgtEl>
                                      </p:cBhvr>
                                    </p:animEffect>
                                    <p:set>
                                      <p:cBhvr>
                                        <p:cTn id="120" dur="1" fill="hold">
                                          <p:stCondLst>
                                            <p:cond delay="500"/>
                                          </p:stCondLst>
                                        </p:cTn>
                                        <p:tgtEl>
                                          <p:spTgt spid="9488"/>
                                        </p:tgtEl>
                                        <p:attrNameLst>
                                          <p:attrName>style.visibility</p:attrName>
                                        </p:attrNameLst>
                                      </p:cBhvr>
                                      <p:to>
                                        <p:strVal val="hidden"/>
                                      </p:to>
                                    </p:set>
                                  </p:childTnLst>
                                </p:cTn>
                              </p:par>
                            </p:childTnLst>
                          </p:cTn>
                        </p:par>
                        <p:par>
                          <p:cTn id="121" fill="hold">
                            <p:stCondLst>
                              <p:cond delay="22500"/>
                            </p:stCondLst>
                            <p:childTnLst>
                              <p:par>
                                <p:cTn id="122" presetID="10" presetClass="exit" presetSubtype="0" fill="hold" nodeType="afterEffect">
                                  <p:stCondLst>
                                    <p:cond delay="0"/>
                                  </p:stCondLst>
                                  <p:childTnLst>
                                    <p:animEffect transition="out" filter="fade">
                                      <p:cBhvr>
                                        <p:cTn id="123" dur="500"/>
                                        <p:tgtEl>
                                          <p:spTgt spid="9493"/>
                                        </p:tgtEl>
                                      </p:cBhvr>
                                    </p:animEffect>
                                    <p:set>
                                      <p:cBhvr>
                                        <p:cTn id="124" dur="1" fill="hold">
                                          <p:stCondLst>
                                            <p:cond delay="500"/>
                                          </p:stCondLst>
                                        </p:cTn>
                                        <p:tgtEl>
                                          <p:spTgt spid="94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541"/>
        <p:cNvGrpSpPr/>
        <p:nvPr/>
      </p:nvGrpSpPr>
      <p:grpSpPr>
        <a:xfrm>
          <a:off x="0" y="0"/>
          <a:ext cx="0" cy="0"/>
          <a:chOff x="0" y="0"/>
          <a:chExt cx="0" cy="0"/>
        </a:xfrm>
      </p:grpSpPr>
      <p:sp>
        <p:nvSpPr>
          <p:cNvPr id="9542" name="Google Shape;9542;p148"/>
          <p:cNvSpPr txBox="1">
            <a:spLocks noGrp="1"/>
          </p:cNvSpPr>
          <p:nvPr>
            <p:ph type="title"/>
          </p:nvPr>
        </p:nvSpPr>
        <p:spPr>
          <a:xfrm>
            <a:off x="760590" y="27214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Chapter 3: summary</a:t>
            </a:r>
            <a:endParaRPr sz="4400" b="0"/>
          </a:p>
        </p:txBody>
      </p:sp>
      <p:sp>
        <p:nvSpPr>
          <p:cNvPr id="9543" name="Google Shape;9543;p14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
        <p:nvSpPr>
          <p:cNvPr id="9544" name="Google Shape;9544;p148"/>
          <p:cNvSpPr txBox="1"/>
          <p:nvPr/>
        </p:nvSpPr>
        <p:spPr>
          <a:xfrm>
            <a:off x="876300" y="1295400"/>
            <a:ext cx="5626100" cy="5225369"/>
          </a:xfrm>
          <a:prstGeom prst="rect">
            <a:avLst/>
          </a:prstGeom>
          <a:noFill/>
          <a:ln>
            <a:noFill/>
          </a:ln>
        </p:spPr>
        <p:txBody>
          <a:bodyPr spcFirstLastPara="1" wrap="square" lIns="91425" tIns="45700" rIns="91425" bIns="45700" anchor="t" anchorCtr="0">
            <a:normAutofit/>
          </a:bodyPr>
          <a:lstStyle/>
          <a:p>
            <a:pPr marL="393700" marR="0" lvl="0" indent="-263525" algn="l" rtl="0">
              <a:lnSpc>
                <a:spcPct val="90000"/>
              </a:lnSpc>
              <a:spcBef>
                <a:spcPts val="0"/>
              </a:spcBef>
              <a:spcAft>
                <a:spcPts val="0"/>
              </a:spcAft>
              <a:buClr>
                <a:srgbClr val="0000A3"/>
              </a:buClr>
              <a:buSzPts val="3200"/>
              <a:buFont typeface="Noto Sans Symbols"/>
              <a:buChar char="▪"/>
            </a:pPr>
            <a:r>
              <a:rPr lang="en-US" sz="3200">
                <a:solidFill>
                  <a:schemeClr val="dk1"/>
                </a:solidFill>
                <a:latin typeface="Calibri" panose="020F0502020204030204"/>
                <a:ea typeface="Calibri" panose="020F0502020204030204"/>
                <a:cs typeface="Calibri" panose="020F0502020204030204"/>
                <a:sym typeface="Calibri" panose="020F0502020204030204"/>
              </a:rPr>
              <a:t>principles behind transport layer services:</a:t>
            </a:r>
            <a:endParaRPr lang="en-US" sz="3200">
              <a:solidFill>
                <a:schemeClr val="dk1"/>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multiplexing, demultiplexing</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reliable data transfer</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flow control</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congestion control</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93700" marR="0" lvl="0" indent="-263525"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panose="020F0502020204030204"/>
                <a:ea typeface="Calibri" panose="020F0502020204030204"/>
                <a:cs typeface="Calibri" panose="020F0502020204030204"/>
                <a:sym typeface="Calibri" panose="020F0502020204030204"/>
              </a:rPr>
              <a:t>instantiation, implementation in the Internet</a:t>
            </a:r>
            <a:endParaRPr lang="en-US" sz="3200">
              <a:solidFill>
                <a:schemeClr val="dk1"/>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UDP</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TCP</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45" name="Google Shape;9545;p148"/>
          <p:cNvSpPr txBox="1"/>
          <p:nvPr/>
        </p:nvSpPr>
        <p:spPr>
          <a:xfrm>
            <a:off x="7065962" y="1270000"/>
            <a:ext cx="4732337" cy="4838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3200"/>
              <a:buFont typeface="Noto Sans Symbols"/>
              <a:buNone/>
            </a:pPr>
            <a:r>
              <a:rPr lang="en-US" sz="3200">
                <a:solidFill>
                  <a:srgbClr val="CC0000"/>
                </a:solidFill>
                <a:latin typeface="Calibri" panose="020F0502020204030204"/>
                <a:ea typeface="Calibri" panose="020F0502020204030204"/>
                <a:cs typeface="Calibri" panose="020F0502020204030204"/>
                <a:sym typeface="Calibri" panose="020F0502020204030204"/>
              </a:rPr>
              <a:t>Up next:</a:t>
            </a:r>
            <a:endParaRPr lang="en-US" sz="3200">
              <a:solidFill>
                <a:srgbClr val="CC0000"/>
              </a:solidFill>
              <a:latin typeface="Calibri" panose="020F0502020204030204"/>
              <a:ea typeface="Calibri" panose="020F0502020204030204"/>
              <a:cs typeface="Calibri" panose="020F0502020204030204"/>
              <a:sym typeface="Calibri" panose="020F0502020204030204"/>
            </a:endParaRPr>
          </a:p>
          <a:p>
            <a:pPr marL="393700" marR="0" lvl="0" indent="-2667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panose="020F0502020204030204"/>
                <a:ea typeface="Calibri" panose="020F0502020204030204"/>
                <a:cs typeface="Calibri" panose="020F0502020204030204"/>
                <a:sym typeface="Calibri" panose="020F0502020204030204"/>
              </a:rPr>
              <a:t>leaving the network “edge” </a:t>
            </a:r>
            <a:r>
              <a:rPr lang="en-US" sz="2800">
                <a:solidFill>
                  <a:schemeClr val="dk1"/>
                </a:solidFill>
                <a:latin typeface="Calibri" panose="020F0502020204030204"/>
                <a:ea typeface="Calibri" panose="020F0502020204030204"/>
                <a:cs typeface="Calibri" panose="020F0502020204030204"/>
                <a:sym typeface="Calibri" panose="020F0502020204030204"/>
              </a:rPr>
              <a:t>(application, transport layers)</a:t>
            </a:r>
            <a:endParaRPr lang="en-US" sz="2800">
              <a:solidFill>
                <a:schemeClr val="dk1"/>
              </a:solidFill>
              <a:latin typeface="Calibri" panose="020F0502020204030204"/>
              <a:ea typeface="Calibri" panose="020F0502020204030204"/>
              <a:cs typeface="Calibri" panose="020F0502020204030204"/>
              <a:sym typeface="Calibri" panose="020F0502020204030204"/>
            </a:endParaRPr>
          </a:p>
          <a:p>
            <a:pPr marL="393700" marR="0" lvl="0" indent="-2667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panose="020F0502020204030204"/>
                <a:ea typeface="Calibri" panose="020F0502020204030204"/>
                <a:cs typeface="Calibri" panose="020F0502020204030204"/>
                <a:sym typeface="Calibri" panose="020F0502020204030204"/>
              </a:rPr>
              <a:t>into the network “core”</a:t>
            </a:r>
            <a:endParaRPr lang="en-US" sz="3200">
              <a:solidFill>
                <a:schemeClr val="dk1"/>
              </a:solidFill>
              <a:latin typeface="Calibri" panose="020F0502020204030204"/>
              <a:ea typeface="Calibri" panose="020F0502020204030204"/>
              <a:cs typeface="Calibri" panose="020F0502020204030204"/>
              <a:sym typeface="Calibri" panose="020F0502020204030204"/>
            </a:endParaRPr>
          </a:p>
          <a:p>
            <a:pPr marL="393700" marR="0" lvl="0" indent="-2667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panose="020F0502020204030204"/>
                <a:ea typeface="Calibri" panose="020F0502020204030204"/>
                <a:cs typeface="Calibri" panose="020F0502020204030204"/>
                <a:sym typeface="Calibri" panose="020F0502020204030204"/>
              </a:rPr>
              <a:t>two network-layer chapters</a:t>
            </a:r>
            <a:r>
              <a:rPr lang="en-US" sz="2800">
                <a:solidFill>
                  <a:schemeClr val="dk1"/>
                </a:solidFill>
                <a:latin typeface="Calibri" panose="020F0502020204030204"/>
                <a:ea typeface="Calibri" panose="020F0502020204030204"/>
                <a:cs typeface="Calibri" panose="020F0502020204030204"/>
                <a:sym typeface="Calibri" panose="020F0502020204030204"/>
              </a:rPr>
              <a:t>:</a:t>
            </a:r>
            <a:endParaRPr lang="en-US" sz="2800">
              <a:solidFill>
                <a:schemeClr val="dk1"/>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data plane</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control plane</a:t>
            </a:r>
            <a:endPar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550"/>
        <p:cNvGrpSpPr/>
        <p:nvPr/>
      </p:nvGrpSpPr>
      <p:grpSpPr>
        <a:xfrm>
          <a:off x="0" y="0"/>
          <a:ext cx="0" cy="0"/>
          <a:chOff x="0" y="0"/>
          <a:chExt cx="0" cy="0"/>
        </a:xfrm>
      </p:grpSpPr>
      <p:sp>
        <p:nvSpPr>
          <p:cNvPr id="9551" name="Google Shape;9551;p149"/>
          <p:cNvSpPr txBox="1">
            <a:spLocks noGrp="1"/>
          </p:cNvSpPr>
          <p:nvPr>
            <p:ph type="title"/>
          </p:nvPr>
        </p:nvSpPr>
        <p:spPr>
          <a:xfrm>
            <a:off x="838200" y="2981689"/>
            <a:ext cx="10515600" cy="8946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A3"/>
              </a:buClr>
              <a:buSzPts val="4400"/>
              <a:buFont typeface="Calibri" panose="020F0502020204030204"/>
              <a:buNone/>
            </a:pPr>
            <a:r>
              <a:rPr lang="en-US" sz="4400"/>
              <a:t>Additional Chapter 3 slides</a:t>
            </a:r>
            <a:endParaRPr sz="4400"/>
          </a:p>
        </p:txBody>
      </p:sp>
      <p:sp>
        <p:nvSpPr>
          <p:cNvPr id="9552" name="Google Shape;9552;p14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557"/>
        <p:cNvGrpSpPr/>
        <p:nvPr/>
      </p:nvGrpSpPr>
      <p:grpSpPr>
        <a:xfrm>
          <a:off x="0" y="0"/>
          <a:ext cx="0" cy="0"/>
          <a:chOff x="0" y="0"/>
          <a:chExt cx="0" cy="0"/>
        </a:xfrm>
      </p:grpSpPr>
      <p:sp>
        <p:nvSpPr>
          <p:cNvPr id="9558" name="Google Shape;9558;p15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Go-Back-N: sender extended FSM</a:t>
            </a:r>
            <a:endParaRPr sz="4400"/>
          </a:p>
        </p:txBody>
      </p:sp>
      <p:sp>
        <p:nvSpPr>
          <p:cNvPr id="9559" name="Google Shape;9559;p15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panose="020F0502020204030204"/>
              <a:buNone/>
            </a:pPr>
            <a:r>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t>Transport Layer: 3-</a:t>
            </a:r>
            <a:fld id="{00000000-1234-1234-1234-123412341234}" type="slidenum">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fld>
            <a:endPara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nvGrpSpPr>
          <p:cNvPr id="9560" name="Google Shape;9560;p150"/>
          <p:cNvGrpSpPr/>
          <p:nvPr/>
        </p:nvGrpSpPr>
        <p:grpSpPr>
          <a:xfrm>
            <a:off x="4595813" y="3710668"/>
            <a:ext cx="800100" cy="657225"/>
            <a:chOff x="1959" y="2515"/>
            <a:chExt cx="504" cy="414"/>
          </a:xfrm>
        </p:grpSpPr>
        <p:sp>
          <p:nvSpPr>
            <p:cNvPr id="9561" name="Google Shape;9561;p150"/>
            <p:cNvSpPr/>
            <p:nvPr/>
          </p:nvSpPr>
          <p:spPr>
            <a:xfrm>
              <a:off x="2004" y="2515"/>
              <a:ext cx="420" cy="414"/>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62" name="Google Shape;9562;p150"/>
            <p:cNvSpPr txBox="1"/>
            <p:nvPr/>
          </p:nvSpPr>
          <p:spPr>
            <a:xfrm>
              <a:off x="1959" y="2611"/>
              <a:ext cx="504" cy="24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Wait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cxnSp>
        <p:nvCxnSpPr>
          <p:cNvPr id="9563" name="Google Shape;9563;p150"/>
          <p:cNvCxnSpPr/>
          <p:nvPr/>
        </p:nvCxnSpPr>
        <p:spPr>
          <a:xfrm>
            <a:off x="3057525" y="2797856"/>
            <a:ext cx="1624013" cy="1069975"/>
          </a:xfrm>
          <a:prstGeom prst="straightConnector1">
            <a:avLst/>
          </a:prstGeom>
          <a:noFill/>
          <a:ln w="28575" cap="flat" cmpd="sng">
            <a:solidFill>
              <a:srgbClr val="000000"/>
            </a:solidFill>
            <a:prstDash val="dot"/>
            <a:round/>
            <a:headEnd type="none" w="med" len="med"/>
            <a:tailEnd type="triangle" w="med" len="med"/>
          </a:ln>
        </p:spPr>
      </p:cxnSp>
      <p:grpSp>
        <p:nvGrpSpPr>
          <p:cNvPr id="9564" name="Google Shape;9564;p150"/>
          <p:cNvGrpSpPr/>
          <p:nvPr/>
        </p:nvGrpSpPr>
        <p:grpSpPr>
          <a:xfrm>
            <a:off x="5389563" y="3466193"/>
            <a:ext cx="3167062" cy="1152525"/>
            <a:chOff x="5389563" y="3466193"/>
            <a:chExt cx="3167062" cy="1152525"/>
          </a:xfrm>
        </p:grpSpPr>
        <p:sp>
          <p:nvSpPr>
            <p:cNvPr id="9565" name="Google Shape;9565;p150"/>
            <p:cNvSpPr txBox="1"/>
            <p:nvPr/>
          </p:nvSpPr>
          <p:spPr>
            <a:xfrm>
              <a:off x="5780088" y="3777343"/>
              <a:ext cx="2776537" cy="828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start_timer</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udt_send(sndpkt[base])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udt_send(sndpkt[base+1])</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udt_send(sndpkt[nextseqnum-1])</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566" name="Google Shape;9566;p150"/>
            <p:cNvSpPr txBox="1"/>
            <p:nvPr/>
          </p:nvSpPr>
          <p:spPr>
            <a:xfrm>
              <a:off x="5802313" y="3542393"/>
              <a:ext cx="1100137" cy="2746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timeout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567" name="Google Shape;9567;p150"/>
            <p:cNvCxnSpPr/>
            <p:nvPr/>
          </p:nvCxnSpPr>
          <p:spPr>
            <a:xfrm>
              <a:off x="5886450" y="3818618"/>
              <a:ext cx="1619250" cy="0"/>
            </a:xfrm>
            <a:prstGeom prst="straightConnector1">
              <a:avLst/>
            </a:prstGeom>
            <a:noFill/>
            <a:ln w="19050" cap="flat" cmpd="sng">
              <a:solidFill>
                <a:srgbClr val="000000"/>
              </a:solidFill>
              <a:prstDash val="solid"/>
              <a:round/>
              <a:headEnd type="none" w="med" len="med"/>
              <a:tailEnd type="none" w="med" len="med"/>
            </a:ln>
          </p:spPr>
        </p:cxnSp>
        <p:sp>
          <p:nvSpPr>
            <p:cNvPr id="9568" name="Google Shape;9568;p150"/>
            <p:cNvSpPr/>
            <p:nvPr/>
          </p:nvSpPr>
          <p:spPr>
            <a:xfrm>
              <a:off x="5389563" y="3466193"/>
              <a:ext cx="393700" cy="1152525"/>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569" name="Google Shape;9569;p150"/>
          <p:cNvGrpSpPr/>
          <p:nvPr/>
        </p:nvGrpSpPr>
        <p:grpSpPr>
          <a:xfrm>
            <a:off x="4222750" y="1037318"/>
            <a:ext cx="5521325" cy="2679474"/>
            <a:chOff x="4222750" y="1037318"/>
            <a:chExt cx="5521325" cy="2679474"/>
          </a:xfrm>
        </p:grpSpPr>
        <p:sp>
          <p:nvSpPr>
            <p:cNvPr id="9570" name="Google Shape;9570;p150"/>
            <p:cNvSpPr txBox="1"/>
            <p:nvPr/>
          </p:nvSpPr>
          <p:spPr>
            <a:xfrm>
              <a:off x="4222750" y="1037318"/>
              <a:ext cx="2333625" cy="257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571" name="Google Shape;9571;p150"/>
            <p:cNvCxnSpPr/>
            <p:nvPr/>
          </p:nvCxnSpPr>
          <p:spPr>
            <a:xfrm>
              <a:off x="4330700" y="1356406"/>
              <a:ext cx="1914525" cy="0"/>
            </a:xfrm>
            <a:prstGeom prst="straightConnector1">
              <a:avLst/>
            </a:prstGeom>
            <a:noFill/>
            <a:ln w="28575" cap="flat" cmpd="sng">
              <a:solidFill>
                <a:srgbClr val="000000"/>
              </a:solidFill>
              <a:prstDash val="solid"/>
              <a:round/>
              <a:headEnd type="none" w="med" len="med"/>
              <a:tailEnd type="none" w="med" len="med"/>
            </a:ln>
          </p:spPr>
        </p:cxnSp>
        <p:sp>
          <p:nvSpPr>
            <p:cNvPr id="9572" name="Google Shape;9572;p150"/>
            <p:cNvSpPr txBox="1"/>
            <p:nvPr/>
          </p:nvSpPr>
          <p:spPr>
            <a:xfrm>
              <a:off x="4222750" y="1378631"/>
              <a:ext cx="5521325" cy="14668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if (nextseqnum &lt; base+N)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sndpkt[nextseqnum] = make_pkt(nextseqnum,data,chksum)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udt_send(sndpkt[nextseqnum])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if (base == nextseqnum)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start_timer</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nextseqnum++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else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refuse_data(data)</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573" name="Google Shape;9573;p150"/>
            <p:cNvSpPr/>
            <p:nvPr/>
          </p:nvSpPr>
          <p:spPr>
            <a:xfrm rot="5142103" flipH="1">
              <a:off x="4816476" y="2901043"/>
              <a:ext cx="393700" cy="1152525"/>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574" name="Google Shape;9574;p150"/>
          <p:cNvGrpSpPr/>
          <p:nvPr/>
        </p:nvGrpSpPr>
        <p:grpSpPr>
          <a:xfrm>
            <a:off x="4371975" y="4413931"/>
            <a:ext cx="3686175" cy="1860550"/>
            <a:chOff x="4371975" y="4413931"/>
            <a:chExt cx="3686175" cy="1860550"/>
          </a:xfrm>
        </p:grpSpPr>
        <p:sp>
          <p:nvSpPr>
            <p:cNvPr id="9575" name="Google Shape;9575;p150"/>
            <p:cNvSpPr txBox="1"/>
            <p:nvPr/>
          </p:nvSpPr>
          <p:spPr>
            <a:xfrm>
              <a:off x="4371975" y="5445806"/>
              <a:ext cx="3686175" cy="828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base = getacknum(rcvpkt)+1</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If (base == nextseqnum)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stop_timer</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else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start_timer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576" name="Google Shape;9576;p150"/>
            <p:cNvSpPr txBox="1"/>
            <p:nvPr/>
          </p:nvSpPr>
          <p:spPr>
            <a:xfrm>
              <a:off x="4384675" y="4945743"/>
              <a:ext cx="2833688" cy="447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notcorrupt(rcvpkt)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577" name="Google Shape;9577;p150"/>
            <p:cNvCxnSpPr/>
            <p:nvPr/>
          </p:nvCxnSpPr>
          <p:spPr>
            <a:xfrm>
              <a:off x="4476750" y="5469618"/>
              <a:ext cx="1619250" cy="0"/>
            </a:xfrm>
            <a:prstGeom prst="straightConnector1">
              <a:avLst/>
            </a:prstGeom>
            <a:noFill/>
            <a:ln w="28575" cap="flat" cmpd="sng">
              <a:solidFill>
                <a:srgbClr val="000000"/>
              </a:solidFill>
              <a:prstDash val="solid"/>
              <a:round/>
              <a:headEnd type="none" w="med" len="med"/>
              <a:tailEnd type="none" w="med" len="med"/>
            </a:ln>
          </p:spPr>
        </p:cxnSp>
        <p:sp>
          <p:nvSpPr>
            <p:cNvPr id="9578" name="Google Shape;9578;p150"/>
            <p:cNvSpPr/>
            <p:nvPr/>
          </p:nvSpPr>
          <p:spPr>
            <a:xfrm>
              <a:off x="4533900" y="4413931"/>
              <a:ext cx="1054100" cy="674687"/>
            </a:xfrm>
            <a:custGeom>
              <a:avLst/>
              <a:gdLst/>
              <a:ahLst/>
              <a:cxnLst/>
              <a:rect l="l" t="t" r="r" b="b"/>
              <a:pathLst>
                <a:path w="664" h="425" extrusionOk="0">
                  <a:moveTo>
                    <a:pt x="241" y="20"/>
                  </a:moveTo>
                  <a:cubicBezTo>
                    <a:pt x="0" y="393"/>
                    <a:pt x="664" y="425"/>
                    <a:pt x="388"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9579" name="Google Shape;9579;p150"/>
          <p:cNvCxnSpPr/>
          <p:nvPr/>
        </p:nvCxnSpPr>
        <p:spPr>
          <a:xfrm>
            <a:off x="2643188" y="3224893"/>
            <a:ext cx="803275" cy="0"/>
          </a:xfrm>
          <a:prstGeom prst="straightConnector1">
            <a:avLst/>
          </a:prstGeom>
          <a:noFill/>
          <a:ln w="19050" cap="flat" cmpd="sng">
            <a:solidFill>
              <a:srgbClr val="000000"/>
            </a:solidFill>
            <a:prstDash val="solid"/>
            <a:round/>
            <a:headEnd type="none" w="med" len="med"/>
            <a:tailEnd type="none" w="med" len="med"/>
          </a:ln>
        </p:spPr>
      </p:cxnSp>
      <p:sp>
        <p:nvSpPr>
          <p:cNvPr id="9580" name="Google Shape;9580;p150"/>
          <p:cNvSpPr txBox="1"/>
          <p:nvPr/>
        </p:nvSpPr>
        <p:spPr>
          <a:xfrm>
            <a:off x="2516188" y="3194731"/>
            <a:ext cx="1485900" cy="5016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base=1</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nextseqnum=1</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9581" name="Google Shape;9581;p150"/>
          <p:cNvGrpSpPr/>
          <p:nvPr/>
        </p:nvGrpSpPr>
        <p:grpSpPr>
          <a:xfrm>
            <a:off x="2279650" y="4188506"/>
            <a:ext cx="2343150" cy="638175"/>
            <a:chOff x="2279650" y="4188506"/>
            <a:chExt cx="2343150" cy="638175"/>
          </a:xfrm>
        </p:grpSpPr>
        <p:sp>
          <p:nvSpPr>
            <p:cNvPr id="9582" name="Google Shape;9582;p150"/>
            <p:cNvSpPr txBox="1"/>
            <p:nvPr/>
          </p:nvSpPr>
          <p:spPr>
            <a:xfrm>
              <a:off x="2279650" y="4256768"/>
              <a:ext cx="2047875" cy="447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&amp;&amp; corrupt(rcvpkt)</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583" name="Google Shape;9583;p150"/>
            <p:cNvCxnSpPr/>
            <p:nvPr/>
          </p:nvCxnSpPr>
          <p:spPr>
            <a:xfrm>
              <a:off x="2371725" y="4755243"/>
              <a:ext cx="1520825" cy="0"/>
            </a:xfrm>
            <a:prstGeom prst="straightConnector1">
              <a:avLst/>
            </a:prstGeom>
            <a:noFill/>
            <a:ln w="19050" cap="flat" cmpd="sng">
              <a:solidFill>
                <a:srgbClr val="000000"/>
              </a:solidFill>
              <a:prstDash val="solid"/>
              <a:round/>
              <a:headEnd type="none" w="med" len="med"/>
              <a:tailEnd type="none" w="med" len="med"/>
            </a:ln>
          </p:spPr>
        </p:cxnSp>
        <p:sp>
          <p:nvSpPr>
            <p:cNvPr id="9584" name="Google Shape;9584;p150"/>
            <p:cNvSpPr/>
            <p:nvPr/>
          </p:nvSpPr>
          <p:spPr>
            <a:xfrm>
              <a:off x="3927475" y="4188506"/>
              <a:ext cx="695325" cy="638175"/>
            </a:xfrm>
            <a:custGeom>
              <a:avLst/>
              <a:gdLst/>
              <a:ahLst/>
              <a:cxnLst/>
              <a:rect l="l" t="t" r="r" b="b"/>
              <a:pathLst>
                <a:path w="1095" h="1005" extrusionOk="0">
                  <a:moveTo>
                    <a:pt x="1005" y="0"/>
                  </a:moveTo>
                  <a:cubicBezTo>
                    <a:pt x="0" y="30"/>
                    <a:pt x="645" y="1005"/>
                    <a:pt x="1095" y="16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585" name="Google Shape;9585;p150"/>
          <p:cNvSpPr txBox="1"/>
          <p:nvPr/>
        </p:nvSpPr>
        <p:spPr>
          <a:xfrm>
            <a:off x="2559050" y="2894693"/>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69"/>
                                        </p:tgtEl>
                                        <p:attrNameLst>
                                          <p:attrName>style.visibility</p:attrName>
                                        </p:attrNameLst>
                                      </p:cBhvr>
                                      <p:to>
                                        <p:strVal val="visible"/>
                                      </p:to>
                                    </p:set>
                                    <p:animEffect transition="in" filter="fade">
                                      <p:cBhvr>
                                        <p:cTn id="7" dur="500"/>
                                        <p:tgtEl>
                                          <p:spTgt spid="95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64"/>
                                        </p:tgtEl>
                                        <p:attrNameLst>
                                          <p:attrName>style.visibility</p:attrName>
                                        </p:attrNameLst>
                                      </p:cBhvr>
                                      <p:to>
                                        <p:strVal val="visible"/>
                                      </p:to>
                                    </p:set>
                                    <p:animEffect transition="in" filter="fade">
                                      <p:cBhvr>
                                        <p:cTn id="12" dur="500"/>
                                        <p:tgtEl>
                                          <p:spTgt spid="95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74"/>
                                        </p:tgtEl>
                                        <p:attrNameLst>
                                          <p:attrName>style.visibility</p:attrName>
                                        </p:attrNameLst>
                                      </p:cBhvr>
                                      <p:to>
                                        <p:strVal val="visible"/>
                                      </p:to>
                                    </p:set>
                                    <p:animEffect transition="in" filter="fade">
                                      <p:cBhvr>
                                        <p:cTn id="17" dur="500"/>
                                        <p:tgtEl>
                                          <p:spTgt spid="95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81"/>
                                        </p:tgtEl>
                                        <p:attrNameLst>
                                          <p:attrName>style.visibility</p:attrName>
                                        </p:attrNameLst>
                                      </p:cBhvr>
                                      <p:to>
                                        <p:strVal val="visible"/>
                                      </p:to>
                                    </p:set>
                                    <p:animEffect transition="in" filter="fade">
                                      <p:cBhvr>
                                        <p:cTn id="22" dur="500"/>
                                        <p:tgtEl>
                                          <p:spTgt spid="9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90"/>
        <p:cNvGrpSpPr/>
        <p:nvPr/>
      </p:nvGrpSpPr>
      <p:grpSpPr>
        <a:xfrm>
          <a:off x="0" y="0"/>
          <a:ext cx="0" cy="0"/>
          <a:chOff x="0" y="0"/>
          <a:chExt cx="0" cy="0"/>
        </a:xfrm>
      </p:grpSpPr>
      <p:sp>
        <p:nvSpPr>
          <p:cNvPr id="9591" name="Google Shape;9591;p15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Go-Back-N: receiver extended FSM</a:t>
            </a:r>
            <a:endParaRPr sz="4400"/>
          </a:p>
        </p:txBody>
      </p:sp>
      <p:sp>
        <p:nvSpPr>
          <p:cNvPr id="9592" name="Google Shape;9592;p15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panose="020F0502020204030204"/>
              <a:buNone/>
            </a:pPr>
            <a:r>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t>Transport Layer: 3-</a:t>
            </a:r>
            <a:fld id="{00000000-1234-1234-1234-123412341234}" type="slidenum">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fld>
            <a:endPara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sp>
        <p:nvSpPr>
          <p:cNvPr id="9593" name="Google Shape;9593;p151"/>
          <p:cNvSpPr/>
          <p:nvPr/>
        </p:nvSpPr>
        <p:spPr>
          <a:xfrm>
            <a:off x="4922611" y="2155825"/>
            <a:ext cx="666750" cy="6572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594" name="Google Shape;9594;p151"/>
          <p:cNvSpPr txBox="1"/>
          <p:nvPr/>
        </p:nvSpPr>
        <p:spPr>
          <a:xfrm>
            <a:off x="4881111" y="2307771"/>
            <a:ext cx="8001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Wait</a:t>
            </a:r>
            <a:endParaRPr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595" name="Google Shape;9595;p151"/>
          <p:cNvCxnSpPr/>
          <p:nvPr/>
        </p:nvCxnSpPr>
        <p:spPr>
          <a:xfrm>
            <a:off x="2608036" y="1995488"/>
            <a:ext cx="2298700" cy="474662"/>
          </a:xfrm>
          <a:prstGeom prst="straightConnector1">
            <a:avLst/>
          </a:prstGeom>
          <a:noFill/>
          <a:ln w="28575" cap="flat" cmpd="sng">
            <a:solidFill>
              <a:srgbClr val="000000"/>
            </a:solidFill>
            <a:prstDash val="dash"/>
            <a:round/>
            <a:headEnd type="none" w="med" len="med"/>
            <a:tailEnd type="triangle" w="med" len="med"/>
          </a:ln>
        </p:spPr>
      </p:cxnSp>
      <p:sp>
        <p:nvSpPr>
          <p:cNvPr id="9596" name="Google Shape;9596;p151"/>
          <p:cNvSpPr/>
          <p:nvPr/>
        </p:nvSpPr>
        <p:spPr>
          <a:xfrm>
            <a:off x="5595711" y="1898650"/>
            <a:ext cx="828675" cy="1152525"/>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97" name="Google Shape;9597;p151"/>
          <p:cNvSpPr txBox="1"/>
          <p:nvPr/>
        </p:nvSpPr>
        <p:spPr>
          <a:xfrm>
            <a:off x="6089424" y="1668463"/>
            <a:ext cx="3570287" cy="563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&amp;&amp; notcorrupt(rcvpkt)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&amp;&amp; hasseqnum(rcvpkt,expectedseqnum) </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598" name="Google Shape;9598;p151"/>
          <p:cNvCxnSpPr/>
          <p:nvPr/>
        </p:nvCxnSpPr>
        <p:spPr>
          <a:xfrm>
            <a:off x="6159274" y="2360613"/>
            <a:ext cx="3175000" cy="1587"/>
          </a:xfrm>
          <a:prstGeom prst="straightConnector1">
            <a:avLst/>
          </a:prstGeom>
          <a:noFill/>
          <a:ln w="19050" cap="flat" cmpd="sng">
            <a:solidFill>
              <a:srgbClr val="000000"/>
            </a:solidFill>
            <a:prstDash val="solid"/>
            <a:round/>
            <a:headEnd type="none" w="med" len="med"/>
            <a:tailEnd type="none" w="med" len="med"/>
          </a:ln>
        </p:spPr>
      </p:cxnSp>
      <p:sp>
        <p:nvSpPr>
          <p:cNvPr id="9599" name="Google Shape;9599;p151"/>
          <p:cNvSpPr txBox="1"/>
          <p:nvPr/>
        </p:nvSpPr>
        <p:spPr>
          <a:xfrm>
            <a:off x="6094186" y="2403475"/>
            <a:ext cx="4314825" cy="8588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extract(rcvpkt,data)</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deliver_data(data)</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make_pkt(expectedseqnum,ACK,chksum)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expectedseqnum++</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9600" name="Google Shape;9600;p151"/>
          <p:cNvGrpSpPr/>
          <p:nvPr/>
        </p:nvGrpSpPr>
        <p:grpSpPr>
          <a:xfrm>
            <a:off x="4320949" y="1306513"/>
            <a:ext cx="1701605" cy="884011"/>
            <a:chOff x="4320949" y="1306513"/>
            <a:chExt cx="1701605" cy="884011"/>
          </a:xfrm>
        </p:grpSpPr>
        <p:sp>
          <p:nvSpPr>
            <p:cNvPr id="9601" name="Google Shape;9601;p151"/>
            <p:cNvSpPr txBox="1"/>
            <p:nvPr/>
          </p:nvSpPr>
          <p:spPr>
            <a:xfrm>
              <a:off x="4320949" y="1582738"/>
              <a:ext cx="1617662" cy="314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602" name="Google Shape;9602;p151"/>
            <p:cNvSpPr txBox="1"/>
            <p:nvPr/>
          </p:nvSpPr>
          <p:spPr>
            <a:xfrm>
              <a:off x="4360636" y="1306513"/>
              <a:ext cx="1661918" cy="2476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any other event </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603" name="Google Shape;9603;p151"/>
            <p:cNvCxnSpPr/>
            <p:nvPr/>
          </p:nvCxnSpPr>
          <p:spPr>
            <a:xfrm>
              <a:off x="4441599" y="1603375"/>
              <a:ext cx="815975" cy="0"/>
            </a:xfrm>
            <a:prstGeom prst="straightConnector1">
              <a:avLst/>
            </a:prstGeom>
            <a:noFill/>
            <a:ln w="28575" cap="flat" cmpd="sng">
              <a:solidFill>
                <a:srgbClr val="000000"/>
              </a:solidFill>
              <a:prstDash val="solid"/>
              <a:round/>
              <a:headEnd type="none" w="med" len="med"/>
              <a:tailEnd type="none" w="med" len="med"/>
            </a:ln>
          </p:spPr>
        </p:cxnSp>
        <p:sp>
          <p:nvSpPr>
            <p:cNvPr id="9604" name="Google Shape;9604;p151"/>
            <p:cNvSpPr/>
            <p:nvPr/>
          </p:nvSpPr>
          <p:spPr>
            <a:xfrm rot="5142103" flipH="1">
              <a:off x="5068662" y="1374775"/>
              <a:ext cx="393700" cy="1152525"/>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cxnSp>
        <p:nvCxnSpPr>
          <p:cNvPr id="9605" name="Google Shape;9605;p151"/>
          <p:cNvCxnSpPr/>
          <p:nvPr/>
        </p:nvCxnSpPr>
        <p:spPr>
          <a:xfrm>
            <a:off x="2547711" y="2408238"/>
            <a:ext cx="1238250" cy="0"/>
          </a:xfrm>
          <a:prstGeom prst="straightConnector1">
            <a:avLst/>
          </a:prstGeom>
          <a:noFill/>
          <a:ln w="28575" cap="flat" cmpd="sng">
            <a:solidFill>
              <a:srgbClr val="000000"/>
            </a:solidFill>
            <a:prstDash val="solid"/>
            <a:round/>
            <a:headEnd type="none" w="med" len="med"/>
            <a:tailEnd type="none" w="med" len="med"/>
          </a:ln>
        </p:spPr>
      </p:cxnSp>
      <p:sp>
        <p:nvSpPr>
          <p:cNvPr id="9606" name="Google Shape;9606;p151"/>
          <p:cNvSpPr txBox="1"/>
          <p:nvPr/>
        </p:nvSpPr>
        <p:spPr>
          <a:xfrm>
            <a:off x="2457224" y="2428875"/>
            <a:ext cx="3641725" cy="9810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expectedseqnum=1</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make_pkt(expectedseqnum,ACK,chksum)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607" name="Google Shape;9607;p151"/>
          <p:cNvSpPr txBox="1"/>
          <p:nvPr/>
        </p:nvSpPr>
        <p:spPr>
          <a:xfrm>
            <a:off x="2493736" y="2105025"/>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sp>
        <p:nvSpPr>
          <p:cNvPr id="9608" name="Google Shape;9608;p151"/>
          <p:cNvSpPr txBox="1"/>
          <p:nvPr/>
        </p:nvSpPr>
        <p:spPr>
          <a:xfrm>
            <a:off x="930389" y="3827462"/>
            <a:ext cx="10318069" cy="2854325"/>
          </a:xfrm>
          <a:prstGeom prst="rect">
            <a:avLst/>
          </a:prstGeom>
          <a:noFill/>
          <a:ln>
            <a:noFill/>
          </a:ln>
        </p:spPr>
        <p:txBody>
          <a:bodyPr spcFirstLastPara="1" wrap="square" lIns="91425" tIns="45700" rIns="91425" bIns="45700" anchor="t" anchorCtr="0">
            <a:normAutofit lnSpcReduction="10000"/>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ACK-only: always send ACK for correctly-received packet with highest </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in-order</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seq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may generate duplicate ACKs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need only remember </a:t>
            </a: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expectedseqnum</a:t>
            </a:r>
            <a:endParaRPr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out-of-order packet: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discard (don’t buffer): </a:t>
            </a:r>
            <a:r>
              <a:rPr lang="en-US" sz="2400" b="0" i="1" u="none" strike="noStrike" cap="none">
                <a:solidFill>
                  <a:srgbClr val="CC0000"/>
                </a:solidFill>
                <a:latin typeface="Calibri" panose="020F0502020204030204"/>
                <a:ea typeface="Calibri" panose="020F0502020204030204"/>
                <a:cs typeface="Calibri" panose="020F0502020204030204"/>
                <a:sym typeface="Calibri" panose="020F0502020204030204"/>
              </a:rPr>
              <a:t>no receiver buffering!</a:t>
            </a:r>
            <a:endParaRPr lang="en-US" sz="24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re-ACK pkt with highest in-order seq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97"/>
                                        </p:tgtEl>
                                        <p:attrNameLst>
                                          <p:attrName>style.visibility</p:attrName>
                                        </p:attrNameLst>
                                      </p:cBhvr>
                                      <p:to>
                                        <p:strVal val="visible"/>
                                      </p:to>
                                    </p:set>
                                    <p:animEffect transition="in" filter="fade">
                                      <p:cBhvr>
                                        <p:cTn id="7" dur="500"/>
                                        <p:tgtEl>
                                          <p:spTgt spid="95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99"/>
                                        </p:tgtEl>
                                        <p:attrNameLst>
                                          <p:attrName>style.visibility</p:attrName>
                                        </p:attrNameLst>
                                      </p:cBhvr>
                                      <p:to>
                                        <p:strVal val="visible"/>
                                      </p:to>
                                    </p:set>
                                    <p:animEffect transition="in" filter="fade">
                                      <p:cBhvr>
                                        <p:cTn id="12" dur="500"/>
                                        <p:tgtEl>
                                          <p:spTgt spid="95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00"/>
                                        </p:tgtEl>
                                        <p:attrNameLst>
                                          <p:attrName>style.visibility</p:attrName>
                                        </p:attrNameLst>
                                      </p:cBhvr>
                                      <p:to>
                                        <p:strVal val="visible"/>
                                      </p:to>
                                    </p:set>
                                    <p:animEffect transition="in" filter="fade">
                                      <p:cBhvr>
                                        <p:cTn id="17" dur="500"/>
                                        <p:tgtEl>
                                          <p:spTgt spid="9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613"/>
        <p:cNvGrpSpPr/>
        <p:nvPr/>
      </p:nvGrpSpPr>
      <p:grpSpPr>
        <a:xfrm>
          <a:off x="0" y="0"/>
          <a:ext cx="0" cy="0"/>
          <a:chOff x="0" y="0"/>
          <a:chExt cx="0" cy="0"/>
        </a:xfrm>
      </p:grpSpPr>
      <p:sp>
        <p:nvSpPr>
          <p:cNvPr id="9614" name="Google Shape;9614;p152"/>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sender </a:t>
            </a:r>
            <a:r>
              <a:rPr lang="en-US"/>
              <a:t>(simplified)</a:t>
            </a:r>
            <a:endParaRPr sz="4400" b="0"/>
          </a:p>
        </p:txBody>
      </p:sp>
      <p:sp>
        <p:nvSpPr>
          <p:cNvPr id="9615" name="Google Shape;9615;p15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panose="020F0502020204030204"/>
              <a:buNone/>
            </a:pPr>
            <a:r>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t>Transport Layer: 3-</a:t>
            </a:r>
            <a:fld id="{00000000-1234-1234-1234-123412341234}" type="slidenum">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fld>
            <a:endPara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sp>
        <p:nvSpPr>
          <p:cNvPr id="9616" name="Google Shape;9616;p152"/>
          <p:cNvSpPr/>
          <p:nvPr/>
        </p:nvSpPr>
        <p:spPr>
          <a:xfrm>
            <a:off x="5099050" y="2604687"/>
            <a:ext cx="1071562" cy="971550"/>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17" name="Google Shape;9617;p152"/>
          <p:cNvSpPr/>
          <p:nvPr/>
        </p:nvSpPr>
        <p:spPr>
          <a:xfrm>
            <a:off x="5024437" y="2652312"/>
            <a:ext cx="1071563" cy="97155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18" name="Google Shape;9618;p152"/>
          <p:cNvSpPr txBox="1"/>
          <p:nvPr/>
        </p:nvSpPr>
        <p:spPr>
          <a:xfrm>
            <a:off x="5108563" y="2655487"/>
            <a:ext cx="889025" cy="986104"/>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wait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for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event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9619" name="Google Shape;9619;p152"/>
          <p:cNvCxnSpPr/>
          <p:nvPr/>
        </p:nvCxnSpPr>
        <p:spPr>
          <a:xfrm>
            <a:off x="4057650" y="2122087"/>
            <a:ext cx="1071562" cy="688975"/>
          </a:xfrm>
          <a:prstGeom prst="straightConnector1">
            <a:avLst/>
          </a:prstGeom>
          <a:noFill/>
          <a:ln w="9525" cap="flat" cmpd="sng">
            <a:solidFill>
              <a:srgbClr val="000000"/>
            </a:solidFill>
            <a:prstDash val="dash"/>
            <a:round/>
            <a:headEnd type="none" w="med" len="med"/>
            <a:tailEnd type="triangle" w="med" len="med"/>
          </a:ln>
        </p:spPr>
      </p:cxnSp>
      <p:sp>
        <p:nvSpPr>
          <p:cNvPr id="9620" name="Google Shape;9620;p152"/>
          <p:cNvSpPr txBox="1"/>
          <p:nvPr/>
        </p:nvSpPr>
        <p:spPr>
          <a:xfrm>
            <a:off x="2516187" y="2749150"/>
            <a:ext cx="2546350"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NextSeqNum = InitialSeqNum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SendBase = InitialSeqNum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621" name="Google Shape;9621;p152"/>
          <p:cNvCxnSpPr/>
          <p:nvPr/>
        </p:nvCxnSpPr>
        <p:spPr>
          <a:xfrm>
            <a:off x="2619375" y="2763437"/>
            <a:ext cx="2179637" cy="0"/>
          </a:xfrm>
          <a:prstGeom prst="straightConnector1">
            <a:avLst/>
          </a:prstGeom>
          <a:noFill/>
          <a:ln w="9525" cap="flat" cmpd="sng">
            <a:solidFill>
              <a:srgbClr val="000000"/>
            </a:solidFill>
            <a:prstDash val="solid"/>
            <a:round/>
            <a:headEnd type="none" w="med" len="med"/>
            <a:tailEnd type="none" w="med" len="med"/>
          </a:ln>
        </p:spPr>
      </p:cxnSp>
      <p:sp>
        <p:nvSpPr>
          <p:cNvPr id="9622" name="Google Shape;9622;p152"/>
          <p:cNvSpPr txBox="1"/>
          <p:nvPr/>
        </p:nvSpPr>
        <p:spPr>
          <a:xfrm>
            <a:off x="3489325" y="2445937"/>
            <a:ext cx="341312"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Noto Sans Symbols"/>
                <a:ea typeface="Noto Sans Symbols"/>
                <a:cs typeface="Noto Sans Symbols"/>
                <a:sym typeface="Noto Sans Symbols"/>
              </a:rPr>
              <a:t>Λ</a:t>
            </a:r>
            <a:endParaRPr lang="en-US" sz="1800" b="0" i="0" u="none" strike="noStrike" cap="none">
              <a:solidFill>
                <a:srgbClr val="000000"/>
              </a:solidFill>
              <a:latin typeface="Noto Sans Symbols"/>
              <a:ea typeface="Noto Sans Symbols"/>
              <a:cs typeface="Noto Sans Symbols"/>
              <a:sym typeface="Noto Sans Symbols"/>
            </a:endParaRPr>
          </a:p>
        </p:txBody>
      </p:sp>
      <p:grpSp>
        <p:nvGrpSpPr>
          <p:cNvPr id="9623" name="Google Shape;9623;p152"/>
          <p:cNvGrpSpPr/>
          <p:nvPr/>
        </p:nvGrpSpPr>
        <p:grpSpPr>
          <a:xfrm>
            <a:off x="7007225" y="3280962"/>
            <a:ext cx="3298825" cy="1147763"/>
            <a:chOff x="1270" y="3518"/>
            <a:chExt cx="2078" cy="723"/>
          </a:xfrm>
        </p:grpSpPr>
        <p:sp>
          <p:nvSpPr>
            <p:cNvPr id="9624" name="Google Shape;9624;p152"/>
            <p:cNvSpPr txBox="1"/>
            <p:nvPr/>
          </p:nvSpPr>
          <p:spPr>
            <a:xfrm>
              <a:off x="1275" y="3721"/>
              <a:ext cx="2073" cy="5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retransmit not-yet-acked segment         	with smallest seq. #</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start timer</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25" name="Google Shape;9625;p152"/>
            <p:cNvSpPr txBox="1"/>
            <p:nvPr/>
          </p:nvSpPr>
          <p:spPr>
            <a:xfrm>
              <a:off x="1270" y="3518"/>
              <a:ext cx="547"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timeout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626" name="Google Shape;9626;p152"/>
            <p:cNvCxnSpPr/>
            <p:nvPr/>
          </p:nvCxnSpPr>
          <p:spPr>
            <a:xfrm>
              <a:off x="1342" y="3741"/>
              <a:ext cx="1881" cy="0"/>
            </a:xfrm>
            <a:prstGeom prst="straightConnector1">
              <a:avLst/>
            </a:prstGeom>
            <a:noFill/>
            <a:ln w="9525" cap="flat" cmpd="sng">
              <a:solidFill>
                <a:srgbClr val="000000"/>
              </a:solidFill>
              <a:prstDash val="solid"/>
              <a:round/>
              <a:headEnd type="none" w="med" len="med"/>
              <a:tailEnd type="none" w="med" len="med"/>
            </a:ln>
          </p:spPr>
        </p:cxnSp>
      </p:grpSp>
      <p:grpSp>
        <p:nvGrpSpPr>
          <p:cNvPr id="9627" name="Google Shape;9627;p152"/>
          <p:cNvGrpSpPr/>
          <p:nvPr/>
        </p:nvGrpSpPr>
        <p:grpSpPr>
          <a:xfrm>
            <a:off x="3154362" y="4387450"/>
            <a:ext cx="4703763" cy="2181225"/>
            <a:chOff x="678" y="2592"/>
            <a:chExt cx="2963" cy="1374"/>
          </a:xfrm>
        </p:grpSpPr>
        <p:sp>
          <p:nvSpPr>
            <p:cNvPr id="9628" name="Google Shape;9628;p152"/>
            <p:cNvSpPr txBox="1"/>
            <p:nvPr/>
          </p:nvSpPr>
          <p:spPr>
            <a:xfrm>
              <a:off x="678" y="2830"/>
              <a:ext cx="2963" cy="11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if (y &gt; SendBase) {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SendBase = y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 SendBase–1: last cumulatively ACKed byte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if (there are currently not-yet-acked segments)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start timer</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else stop timer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29" name="Google Shape;9629;p152"/>
            <p:cNvSpPr txBox="1"/>
            <p:nvPr/>
          </p:nvSpPr>
          <p:spPr>
            <a:xfrm>
              <a:off x="705" y="2592"/>
              <a:ext cx="2200"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ACK received, with ACK field value y </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630" name="Google Shape;9630;p152"/>
            <p:cNvCxnSpPr/>
            <p:nvPr/>
          </p:nvCxnSpPr>
          <p:spPr>
            <a:xfrm>
              <a:off x="748" y="2815"/>
              <a:ext cx="2078" cy="0"/>
            </a:xfrm>
            <a:prstGeom prst="straightConnector1">
              <a:avLst/>
            </a:prstGeom>
            <a:noFill/>
            <a:ln w="9525" cap="flat" cmpd="sng">
              <a:solidFill>
                <a:srgbClr val="000000"/>
              </a:solidFill>
              <a:prstDash val="solid"/>
              <a:round/>
              <a:headEnd type="none" w="med" len="med"/>
              <a:tailEnd type="none" w="med" len="med"/>
            </a:ln>
          </p:spPr>
        </p:cxnSp>
      </p:grpSp>
      <p:grpSp>
        <p:nvGrpSpPr>
          <p:cNvPr id="9631" name="Google Shape;9631;p152"/>
          <p:cNvGrpSpPr/>
          <p:nvPr/>
        </p:nvGrpSpPr>
        <p:grpSpPr>
          <a:xfrm>
            <a:off x="5851525" y="1207687"/>
            <a:ext cx="5207000" cy="1928813"/>
            <a:chOff x="5851525" y="1207687"/>
            <a:chExt cx="5207000" cy="1928813"/>
          </a:xfrm>
        </p:grpSpPr>
        <p:grpSp>
          <p:nvGrpSpPr>
            <p:cNvPr id="9632" name="Google Shape;9632;p152"/>
            <p:cNvGrpSpPr/>
            <p:nvPr/>
          </p:nvGrpSpPr>
          <p:grpSpPr>
            <a:xfrm>
              <a:off x="6807200" y="1207687"/>
              <a:ext cx="4251325" cy="1928813"/>
              <a:chOff x="3003" y="1263"/>
              <a:chExt cx="2678" cy="1215"/>
            </a:xfrm>
          </p:grpSpPr>
          <p:sp>
            <p:nvSpPr>
              <p:cNvPr id="9633" name="Google Shape;9633;p152"/>
              <p:cNvSpPr txBox="1"/>
              <p:nvPr/>
            </p:nvSpPr>
            <p:spPr>
              <a:xfrm>
                <a:off x="3019" y="1456"/>
                <a:ext cx="2662" cy="1022"/>
              </a:xfrm>
              <a:prstGeom prst="rect">
                <a:avLst/>
              </a:prstGeom>
              <a:noFill/>
              <a:ln>
                <a:noFill/>
              </a:ln>
            </p:spPr>
            <p:txBody>
              <a:bodyPr spcFirstLastPara="1" wrap="square" lIns="91425" tIns="45700" rIns="91425" bIns="45700" anchor="t" anchorCtr="0">
                <a:spAutoFit/>
              </a:bodyPr>
              <a:lstStyle/>
              <a:p>
                <a:pPr marL="0" marR="0" lvl="0" indent="0" algn="l" rtl="0">
                  <a:lnSpc>
                    <a:spcPct val="10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create segment, seq. #: NextSeqNum</a:t>
                </a: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pass segment to IP (i.e., “send”)</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NextSeqNum = NextSeqNum + length(data) </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if (timer currently not running)</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5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    start timer</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                 </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34" name="Google Shape;9634;p152"/>
              <p:cNvSpPr txBox="1"/>
              <p:nvPr/>
            </p:nvSpPr>
            <p:spPr>
              <a:xfrm>
                <a:off x="3003" y="1263"/>
                <a:ext cx="2204"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data received from application above</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635" name="Google Shape;9635;p152"/>
              <p:cNvCxnSpPr/>
              <p:nvPr/>
            </p:nvCxnSpPr>
            <p:spPr>
              <a:xfrm>
                <a:off x="3081" y="1490"/>
                <a:ext cx="1743" cy="0"/>
              </a:xfrm>
              <a:prstGeom prst="straightConnector1">
                <a:avLst/>
              </a:prstGeom>
              <a:noFill/>
              <a:ln w="9525" cap="flat" cmpd="sng">
                <a:solidFill>
                  <a:srgbClr val="000000"/>
                </a:solidFill>
                <a:prstDash val="solid"/>
                <a:round/>
                <a:headEnd type="none" w="med" len="med"/>
                <a:tailEnd type="none" w="med" len="med"/>
              </a:ln>
            </p:spPr>
          </p:cxnSp>
        </p:grpSp>
        <p:sp>
          <p:nvSpPr>
            <p:cNvPr id="9636" name="Google Shape;9636;p152"/>
            <p:cNvSpPr/>
            <p:nvPr/>
          </p:nvSpPr>
          <p:spPr>
            <a:xfrm>
              <a:off x="5851525" y="1518837"/>
              <a:ext cx="1254125" cy="1258888"/>
            </a:xfrm>
            <a:custGeom>
              <a:avLst/>
              <a:gdLst/>
              <a:ahLst/>
              <a:cxnLst/>
              <a:rect l="l" t="t" r="r" b="b"/>
              <a:pathLst>
                <a:path w="1052" h="990" extrusionOk="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637" name="Google Shape;9637;p152"/>
          <p:cNvSpPr/>
          <p:nvPr/>
        </p:nvSpPr>
        <p:spPr>
          <a:xfrm rot="4468137">
            <a:off x="6174581" y="2991244"/>
            <a:ext cx="1254125" cy="1258887"/>
          </a:xfrm>
          <a:custGeom>
            <a:avLst/>
            <a:gdLst/>
            <a:ahLst/>
            <a:cxnLst/>
            <a:rect l="l" t="t" r="r" b="b"/>
            <a:pathLst>
              <a:path w="1052" h="990" extrusionOk="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38" name="Google Shape;9638;p152"/>
          <p:cNvSpPr/>
          <p:nvPr/>
        </p:nvSpPr>
        <p:spPr>
          <a:xfrm rot="10674503">
            <a:off x="4116387" y="3490512"/>
            <a:ext cx="1254125" cy="1258888"/>
          </a:xfrm>
          <a:custGeom>
            <a:avLst/>
            <a:gdLst/>
            <a:ahLst/>
            <a:cxnLst/>
            <a:rect l="l" t="t" r="r" b="b"/>
            <a:pathLst>
              <a:path w="1052" h="990" extrusionOk="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31"/>
                                        </p:tgtEl>
                                        <p:attrNameLst>
                                          <p:attrName>style.visibility</p:attrName>
                                        </p:attrNameLst>
                                      </p:cBhvr>
                                      <p:to>
                                        <p:strVal val="visible"/>
                                      </p:to>
                                    </p:set>
                                    <p:animEffect transition="in" filter="fade">
                                      <p:cBhvr>
                                        <p:cTn id="7" dur="500"/>
                                        <p:tgtEl>
                                          <p:spTgt spid="96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23"/>
                                        </p:tgtEl>
                                        <p:attrNameLst>
                                          <p:attrName>style.visibility</p:attrName>
                                        </p:attrNameLst>
                                      </p:cBhvr>
                                      <p:to>
                                        <p:strVal val="visible"/>
                                      </p:to>
                                    </p:set>
                                    <p:animEffect transition="in" filter="fade">
                                      <p:cBhvr>
                                        <p:cTn id="12" dur="500"/>
                                        <p:tgtEl>
                                          <p:spTgt spid="9623"/>
                                        </p:tgtEl>
                                      </p:cBhvr>
                                    </p:animEffect>
                                  </p:childTnLst>
                                </p:cTn>
                              </p:par>
                              <p:par>
                                <p:cTn id="13" presetID="10" presetClass="entr" presetSubtype="0" fill="hold" nodeType="withEffect">
                                  <p:stCondLst>
                                    <p:cond delay="0"/>
                                  </p:stCondLst>
                                  <p:childTnLst>
                                    <p:set>
                                      <p:cBhvr>
                                        <p:cTn id="14" dur="1" fill="hold">
                                          <p:stCondLst>
                                            <p:cond delay="0"/>
                                          </p:stCondLst>
                                        </p:cTn>
                                        <p:tgtEl>
                                          <p:spTgt spid="9637"/>
                                        </p:tgtEl>
                                        <p:attrNameLst>
                                          <p:attrName>style.visibility</p:attrName>
                                        </p:attrNameLst>
                                      </p:cBhvr>
                                      <p:to>
                                        <p:strVal val="visible"/>
                                      </p:to>
                                    </p:set>
                                    <p:animEffect transition="in" filter="fade">
                                      <p:cBhvr>
                                        <p:cTn id="15" dur="500"/>
                                        <p:tgtEl>
                                          <p:spTgt spid="96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38"/>
                                        </p:tgtEl>
                                        <p:attrNameLst>
                                          <p:attrName>style.visibility</p:attrName>
                                        </p:attrNameLst>
                                      </p:cBhvr>
                                      <p:to>
                                        <p:strVal val="visible"/>
                                      </p:to>
                                    </p:set>
                                    <p:animEffect transition="in" filter="fade">
                                      <p:cBhvr>
                                        <p:cTn id="20" dur="500"/>
                                        <p:tgtEl>
                                          <p:spTgt spid="9638"/>
                                        </p:tgtEl>
                                      </p:cBhvr>
                                    </p:animEffect>
                                  </p:childTnLst>
                                </p:cTn>
                              </p:par>
                              <p:par>
                                <p:cTn id="21" presetID="10" presetClass="entr" presetSubtype="0" fill="hold" nodeType="withEffect">
                                  <p:stCondLst>
                                    <p:cond delay="0"/>
                                  </p:stCondLst>
                                  <p:childTnLst>
                                    <p:set>
                                      <p:cBhvr>
                                        <p:cTn id="22" dur="1" fill="hold">
                                          <p:stCondLst>
                                            <p:cond delay="0"/>
                                          </p:stCondLst>
                                        </p:cTn>
                                        <p:tgtEl>
                                          <p:spTgt spid="9627"/>
                                        </p:tgtEl>
                                        <p:attrNameLst>
                                          <p:attrName>style.visibility</p:attrName>
                                        </p:attrNameLst>
                                      </p:cBhvr>
                                      <p:to>
                                        <p:strVal val="visible"/>
                                      </p:to>
                                    </p:set>
                                    <p:animEffect transition="in" filter="fade">
                                      <p:cBhvr>
                                        <p:cTn id="23" dur="500"/>
                                        <p:tgtEl>
                                          <p:spTgt spid="9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43"/>
        <p:cNvGrpSpPr/>
        <p:nvPr/>
      </p:nvGrpSpPr>
      <p:grpSpPr>
        <a:xfrm>
          <a:off x="0" y="0"/>
          <a:ext cx="0" cy="0"/>
          <a:chOff x="0" y="0"/>
          <a:chExt cx="0" cy="0"/>
        </a:xfrm>
      </p:grpSpPr>
      <p:sp>
        <p:nvSpPr>
          <p:cNvPr id="9644" name="Google Shape;9644;p153"/>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3-way handshake FSM</a:t>
            </a:r>
            <a:endParaRPr sz="4400" b="0"/>
          </a:p>
        </p:txBody>
      </p:sp>
      <p:sp>
        <p:nvSpPr>
          <p:cNvPr id="9645" name="Google Shape;9645;p15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panose="020F0502020204030204"/>
              <a:buNone/>
            </a:pPr>
            <a:r>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t>Transport Layer: 3-</a:t>
            </a:r>
            <a:fld id="{00000000-1234-1234-1234-123412341234}" type="slidenum">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fld>
            <a:endPara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nvGrpSpPr>
          <p:cNvPr id="9646" name="Google Shape;9646;p153"/>
          <p:cNvGrpSpPr/>
          <p:nvPr/>
        </p:nvGrpSpPr>
        <p:grpSpPr>
          <a:xfrm>
            <a:off x="4909203" y="1183947"/>
            <a:ext cx="876300" cy="827087"/>
            <a:chOff x="1778" y="1720"/>
            <a:chExt cx="722" cy="642"/>
          </a:xfrm>
        </p:grpSpPr>
        <p:sp>
          <p:nvSpPr>
            <p:cNvPr id="9647" name="Google Shape;9647;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48" name="Google Shape;9648;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649" name="Google Shape;9649;p153"/>
          <p:cNvSpPr txBox="1"/>
          <p:nvPr/>
        </p:nvSpPr>
        <p:spPr>
          <a:xfrm>
            <a:off x="4904440" y="1404609"/>
            <a:ext cx="8445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closed</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50" name="Google Shape;9650;p153"/>
          <p:cNvSpPr txBox="1"/>
          <p:nvPr/>
        </p:nvSpPr>
        <p:spPr>
          <a:xfrm>
            <a:off x="4326580" y="2451035"/>
            <a:ext cx="341313"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Noto Sans Symbols"/>
                <a:ea typeface="Noto Sans Symbols"/>
                <a:cs typeface="Noto Sans Symbols"/>
                <a:sym typeface="Noto Sans Symbols"/>
              </a:rPr>
              <a:t>Λ</a:t>
            </a:r>
            <a:endParaRPr lang="en-US" sz="1800" b="0" i="0" u="none" strike="noStrike" cap="none">
              <a:solidFill>
                <a:srgbClr val="000000"/>
              </a:solidFill>
              <a:latin typeface="Noto Sans Symbols"/>
              <a:ea typeface="Noto Sans Symbols"/>
              <a:cs typeface="Noto Sans Symbols"/>
              <a:sym typeface="Noto Sans Symbols"/>
            </a:endParaRPr>
          </a:p>
        </p:txBody>
      </p:sp>
      <p:grpSp>
        <p:nvGrpSpPr>
          <p:cNvPr id="9651" name="Google Shape;9651;p153"/>
          <p:cNvGrpSpPr/>
          <p:nvPr/>
        </p:nvGrpSpPr>
        <p:grpSpPr>
          <a:xfrm>
            <a:off x="4876204" y="3541092"/>
            <a:ext cx="876300" cy="827088"/>
            <a:chOff x="1778" y="1720"/>
            <a:chExt cx="722" cy="642"/>
          </a:xfrm>
        </p:grpSpPr>
        <p:sp>
          <p:nvSpPr>
            <p:cNvPr id="9652" name="Google Shape;9652;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53" name="Google Shape;9653;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654" name="Google Shape;9654;p153"/>
          <p:cNvSpPr txBox="1"/>
          <p:nvPr/>
        </p:nvSpPr>
        <p:spPr>
          <a:xfrm>
            <a:off x="4934941" y="3761755"/>
            <a:ext cx="7175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listen</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655" name="Google Shape;9655;p153"/>
          <p:cNvGrpSpPr/>
          <p:nvPr/>
        </p:nvGrpSpPr>
        <p:grpSpPr>
          <a:xfrm>
            <a:off x="2780646" y="4286295"/>
            <a:ext cx="876300" cy="827087"/>
            <a:chOff x="1778" y="1720"/>
            <a:chExt cx="722" cy="642"/>
          </a:xfrm>
        </p:grpSpPr>
        <p:sp>
          <p:nvSpPr>
            <p:cNvPr id="9656" name="Google Shape;9656;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57" name="Google Shape;9657;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658" name="Google Shape;9658;p153"/>
          <p:cNvSpPr txBox="1"/>
          <p:nvPr/>
        </p:nvSpPr>
        <p:spPr>
          <a:xfrm>
            <a:off x="2871133" y="4484732"/>
            <a:ext cx="654050"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SYN</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rcvd</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659" name="Google Shape;9659;p153"/>
          <p:cNvGrpSpPr/>
          <p:nvPr/>
        </p:nvGrpSpPr>
        <p:grpSpPr>
          <a:xfrm>
            <a:off x="6337953" y="4127172"/>
            <a:ext cx="876300" cy="827087"/>
            <a:chOff x="1778" y="1720"/>
            <a:chExt cx="722" cy="642"/>
          </a:xfrm>
        </p:grpSpPr>
        <p:sp>
          <p:nvSpPr>
            <p:cNvPr id="9660" name="Google Shape;9660;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61" name="Google Shape;9661;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662" name="Google Shape;9662;p153"/>
          <p:cNvSpPr txBox="1"/>
          <p:nvPr/>
        </p:nvSpPr>
        <p:spPr>
          <a:xfrm>
            <a:off x="6428440" y="4325609"/>
            <a:ext cx="654050"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SYN</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8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sent</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663" name="Google Shape;9663;p153"/>
          <p:cNvGrpSpPr/>
          <p:nvPr/>
        </p:nvGrpSpPr>
        <p:grpSpPr>
          <a:xfrm>
            <a:off x="4904440" y="4998709"/>
            <a:ext cx="876300" cy="827088"/>
            <a:chOff x="1778" y="1720"/>
            <a:chExt cx="722" cy="642"/>
          </a:xfrm>
        </p:grpSpPr>
        <p:sp>
          <p:nvSpPr>
            <p:cNvPr id="9664" name="Google Shape;9664;p153"/>
            <p:cNvSpPr/>
            <p:nvPr/>
          </p:nvSpPr>
          <p:spPr>
            <a:xfrm>
              <a:off x="1825" y="1720"/>
              <a:ext cx="675" cy="612"/>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65" name="Google Shape;9665;p153"/>
            <p:cNvSpPr/>
            <p:nvPr/>
          </p:nvSpPr>
          <p:spPr>
            <a:xfrm>
              <a:off x="1778" y="1750"/>
              <a:ext cx="675" cy="612"/>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666" name="Google Shape;9666;p153"/>
          <p:cNvSpPr txBox="1"/>
          <p:nvPr/>
        </p:nvSpPr>
        <p:spPr>
          <a:xfrm>
            <a:off x="4866340" y="5286047"/>
            <a:ext cx="933450" cy="31115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ESTAB</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67" name="Google Shape;9667;p153"/>
          <p:cNvSpPr txBox="1"/>
          <p:nvPr/>
        </p:nvSpPr>
        <p:spPr>
          <a:xfrm>
            <a:off x="6715778" y="2476652"/>
            <a:ext cx="5534025" cy="646331"/>
          </a:xfrm>
          <a:prstGeom prst="rect">
            <a:avLst/>
          </a:prstGeom>
          <a:noFill/>
          <a:ln>
            <a:noFill/>
          </a:ln>
        </p:spPr>
        <p:txBody>
          <a:bodyPr spcFirstLastPara="1" wrap="square" lIns="91425" tIns="45700" rIns="91425" bIns="45700" anchor="t" anchorCtr="0">
            <a:spAutoFit/>
          </a:bodyPr>
          <a:lstStyle/>
          <a:p>
            <a:pPr marL="231775" marR="0" lvl="0" indent="-231775" algn="l" rtl="0">
              <a:lnSpc>
                <a:spcPct val="100000"/>
              </a:lnSpc>
              <a:spcBef>
                <a:spcPts val="0"/>
              </a:spcBef>
              <a:spcAft>
                <a:spcPts val="0"/>
              </a:spcAft>
              <a:buClr>
                <a:srgbClr val="000000"/>
              </a:buClr>
              <a:buSzPts val="1800"/>
              <a:buFont typeface="Courier New" panose="02070309020205020404"/>
              <a:buNone/>
            </a:pPr>
            <a:r>
              <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Socket clientSocket =   </a:t>
            </a:r>
            <a:endPar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a:p>
            <a:pPr marL="231775" marR="0" lvl="0" indent="-231775" algn="l" rtl="0">
              <a:lnSpc>
                <a:spcPct val="100000"/>
              </a:lnSpc>
              <a:spcBef>
                <a:spcPts val="0"/>
              </a:spcBef>
              <a:spcAft>
                <a:spcPts val="0"/>
              </a:spcAft>
              <a:buClr>
                <a:srgbClr val="000000"/>
              </a:buClr>
              <a:buSzPts val="1800"/>
              <a:buFont typeface="Courier New" panose="02070309020205020404"/>
              <a:buNone/>
            </a:pPr>
            <a:r>
              <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  newSocket("hostname","port number");</a:t>
            </a:r>
            <a:endPar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cxnSp>
        <p:nvCxnSpPr>
          <p:cNvPr id="9668" name="Google Shape;9668;p153"/>
          <p:cNvCxnSpPr/>
          <p:nvPr/>
        </p:nvCxnSpPr>
        <p:spPr>
          <a:xfrm>
            <a:off x="6953903" y="3152854"/>
            <a:ext cx="3938215" cy="0"/>
          </a:xfrm>
          <a:prstGeom prst="straightConnector1">
            <a:avLst/>
          </a:prstGeom>
          <a:noFill/>
          <a:ln w="9525" cap="flat" cmpd="sng">
            <a:solidFill>
              <a:srgbClr val="000000"/>
            </a:solidFill>
            <a:prstDash val="solid"/>
            <a:round/>
            <a:headEnd type="none" w="med" len="med"/>
            <a:tailEnd type="none" w="med" len="med"/>
          </a:ln>
        </p:spPr>
      </p:cxnSp>
      <p:sp>
        <p:nvSpPr>
          <p:cNvPr id="9669" name="Google Shape;9669;p153"/>
          <p:cNvSpPr txBox="1"/>
          <p:nvPr/>
        </p:nvSpPr>
        <p:spPr>
          <a:xfrm>
            <a:off x="8067650" y="3204367"/>
            <a:ext cx="141096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SYN(seq=x)</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70" name="Google Shape;9670;p153"/>
          <p:cNvSpPr/>
          <p:nvPr/>
        </p:nvSpPr>
        <p:spPr>
          <a:xfrm>
            <a:off x="5801378" y="1664959"/>
            <a:ext cx="914400" cy="2384425"/>
          </a:xfrm>
          <a:custGeom>
            <a:avLst/>
            <a:gdLst/>
            <a:ahLst/>
            <a:cxnLst/>
            <a:rect l="l" t="t" r="r" b="b"/>
            <a:pathLst>
              <a:path w="576" h="1138" extrusionOk="0">
                <a:moveTo>
                  <a:pt x="0" y="0"/>
                </a:moveTo>
                <a:lnTo>
                  <a:pt x="576" y="0"/>
                </a:lnTo>
                <a:lnTo>
                  <a:pt x="576" y="1138"/>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671" name="Google Shape;9671;p153"/>
          <p:cNvCxnSpPr/>
          <p:nvPr/>
        </p:nvCxnSpPr>
        <p:spPr>
          <a:xfrm>
            <a:off x="5293378" y="2071358"/>
            <a:ext cx="0" cy="1469734"/>
          </a:xfrm>
          <a:prstGeom prst="straightConnector1">
            <a:avLst/>
          </a:prstGeom>
          <a:noFill/>
          <a:ln w="9525" cap="flat" cmpd="sng">
            <a:solidFill>
              <a:srgbClr val="000000"/>
            </a:solidFill>
            <a:prstDash val="solid"/>
            <a:round/>
            <a:headEnd type="none" w="med" len="med"/>
            <a:tailEnd type="triangle" w="med" len="med"/>
          </a:ln>
        </p:spPr>
      </p:cxnSp>
      <p:sp>
        <p:nvSpPr>
          <p:cNvPr id="9672" name="Google Shape;9672;p153"/>
          <p:cNvSpPr txBox="1"/>
          <p:nvPr/>
        </p:nvSpPr>
        <p:spPr>
          <a:xfrm>
            <a:off x="1312394" y="1852065"/>
            <a:ext cx="4192353" cy="646331"/>
          </a:xfrm>
          <a:prstGeom prst="rect">
            <a:avLst/>
          </a:prstGeom>
          <a:noFill/>
          <a:ln>
            <a:noFill/>
          </a:ln>
        </p:spPr>
        <p:txBody>
          <a:bodyPr spcFirstLastPara="1" wrap="square" lIns="91425" tIns="45700" rIns="91425" bIns="45700" anchor="t" anchorCtr="0">
            <a:spAutoFit/>
          </a:bodyPr>
          <a:lstStyle/>
          <a:p>
            <a:pPr marL="231775" marR="0" lvl="0" indent="-231775" algn="l" rtl="0">
              <a:lnSpc>
                <a:spcPct val="100000"/>
              </a:lnSpc>
              <a:spcBef>
                <a:spcPts val="0"/>
              </a:spcBef>
              <a:spcAft>
                <a:spcPts val="0"/>
              </a:spcAft>
              <a:buClr>
                <a:srgbClr val="000000"/>
              </a:buClr>
              <a:buSzPts val="1800"/>
              <a:buFont typeface="Courier New" panose="02070309020205020404"/>
              <a:buNone/>
            </a:pPr>
            <a:r>
              <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Socket connectionSocket = welcomeSocket.accept();</a:t>
            </a:r>
            <a:endPar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cxnSp>
        <p:nvCxnSpPr>
          <p:cNvPr id="9673" name="Google Shape;9673;p153"/>
          <p:cNvCxnSpPr/>
          <p:nvPr/>
        </p:nvCxnSpPr>
        <p:spPr>
          <a:xfrm>
            <a:off x="1574741" y="2476652"/>
            <a:ext cx="3154456" cy="0"/>
          </a:xfrm>
          <a:prstGeom prst="straightConnector1">
            <a:avLst/>
          </a:prstGeom>
          <a:noFill/>
          <a:ln w="9525" cap="flat" cmpd="sng">
            <a:solidFill>
              <a:srgbClr val="000000"/>
            </a:solidFill>
            <a:prstDash val="solid"/>
            <a:round/>
            <a:headEnd type="none" w="med" len="med"/>
            <a:tailEnd type="none" w="med" len="med"/>
          </a:ln>
        </p:spPr>
      </p:cxnSp>
      <p:sp>
        <p:nvSpPr>
          <p:cNvPr id="9674" name="Google Shape;9674;p153"/>
          <p:cNvSpPr/>
          <p:nvPr/>
        </p:nvSpPr>
        <p:spPr>
          <a:xfrm>
            <a:off x="3187433" y="3972565"/>
            <a:ext cx="1579563" cy="283385"/>
          </a:xfrm>
          <a:custGeom>
            <a:avLst/>
            <a:gdLst/>
            <a:ahLst/>
            <a:cxnLst/>
            <a:rect l="l" t="t" r="r" b="b"/>
            <a:pathLst>
              <a:path w="1123" h="235" extrusionOk="0">
                <a:moveTo>
                  <a:pt x="1123" y="0"/>
                </a:moveTo>
                <a:lnTo>
                  <a:pt x="0" y="0"/>
                </a:lnTo>
                <a:lnTo>
                  <a:pt x="0" y="235"/>
                </a:lnTo>
              </a:path>
            </a:pathLst>
          </a:custGeom>
          <a:noFill/>
          <a:ln w="952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75" name="Google Shape;9675;p153"/>
          <p:cNvSpPr txBox="1"/>
          <p:nvPr/>
        </p:nvSpPr>
        <p:spPr>
          <a:xfrm>
            <a:off x="2635196" y="2905517"/>
            <a:ext cx="88998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SYN(x)</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676" name="Google Shape;9676;p153"/>
          <p:cNvCxnSpPr/>
          <p:nvPr/>
        </p:nvCxnSpPr>
        <p:spPr>
          <a:xfrm>
            <a:off x="2138008" y="3267740"/>
            <a:ext cx="1965325" cy="0"/>
          </a:xfrm>
          <a:prstGeom prst="straightConnector1">
            <a:avLst/>
          </a:prstGeom>
          <a:noFill/>
          <a:ln w="9525" cap="flat" cmpd="sng">
            <a:solidFill>
              <a:srgbClr val="000000"/>
            </a:solidFill>
            <a:prstDash val="solid"/>
            <a:round/>
            <a:headEnd type="none" w="med" len="med"/>
            <a:tailEnd type="none" w="med" len="med"/>
          </a:ln>
        </p:spPr>
      </p:cxnSp>
      <p:sp>
        <p:nvSpPr>
          <p:cNvPr id="9677" name="Google Shape;9677;p153"/>
          <p:cNvSpPr txBox="1"/>
          <p:nvPr/>
        </p:nvSpPr>
        <p:spPr>
          <a:xfrm>
            <a:off x="1312394" y="3064442"/>
            <a:ext cx="3442821" cy="940257"/>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30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SYNACK(seq=y,ACKnum=x+1)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create new socket for communication back to client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78" name="Google Shape;9678;p153"/>
          <p:cNvSpPr/>
          <p:nvPr/>
        </p:nvSpPr>
        <p:spPr>
          <a:xfrm rot="10800000" flipH="1">
            <a:off x="3187433" y="5174744"/>
            <a:ext cx="1656682" cy="212901"/>
          </a:xfrm>
          <a:custGeom>
            <a:avLst/>
            <a:gdLst/>
            <a:ahLst/>
            <a:cxnLst/>
            <a:rect l="l" t="t" r="r" b="b"/>
            <a:pathLst>
              <a:path w="1123" h="235" extrusionOk="0">
                <a:moveTo>
                  <a:pt x="1123" y="0"/>
                </a:moveTo>
                <a:lnTo>
                  <a:pt x="0" y="0"/>
                </a:lnTo>
                <a:lnTo>
                  <a:pt x="0" y="235"/>
                </a:lnTo>
              </a:path>
            </a:pathLst>
          </a:custGeom>
          <a:noFill/>
          <a:ln w="9525" cap="flat" cmpd="sng">
            <a:solidFill>
              <a:srgbClr val="00000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79" name="Google Shape;9679;p153"/>
          <p:cNvSpPr/>
          <p:nvPr/>
        </p:nvSpPr>
        <p:spPr>
          <a:xfrm rot="10800000">
            <a:off x="5831540" y="5032047"/>
            <a:ext cx="947738" cy="373062"/>
          </a:xfrm>
          <a:custGeom>
            <a:avLst/>
            <a:gdLst/>
            <a:ahLst/>
            <a:cxnLst/>
            <a:rect l="l" t="t" r="r" b="b"/>
            <a:pathLst>
              <a:path w="1123" h="235" extrusionOk="0">
                <a:moveTo>
                  <a:pt x="1123" y="0"/>
                </a:moveTo>
                <a:lnTo>
                  <a:pt x="0" y="0"/>
                </a:lnTo>
                <a:lnTo>
                  <a:pt x="0" y="235"/>
                </a:lnTo>
              </a:path>
            </a:pathLst>
          </a:custGeom>
          <a:noFill/>
          <a:ln w="9525" cap="flat" cmpd="sng">
            <a:solidFill>
              <a:srgbClr val="00000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680" name="Google Shape;9680;p153"/>
          <p:cNvGrpSpPr/>
          <p:nvPr/>
        </p:nvGrpSpPr>
        <p:grpSpPr>
          <a:xfrm>
            <a:off x="6804625" y="4883585"/>
            <a:ext cx="3334567" cy="1077738"/>
            <a:chOff x="7127280" y="4908222"/>
            <a:chExt cx="3334567" cy="1077738"/>
          </a:xfrm>
        </p:grpSpPr>
        <p:sp>
          <p:nvSpPr>
            <p:cNvPr id="9681" name="Google Shape;9681;p153"/>
            <p:cNvSpPr txBox="1"/>
            <p:nvPr/>
          </p:nvSpPr>
          <p:spPr>
            <a:xfrm>
              <a:off x="7127280" y="4908222"/>
              <a:ext cx="3334567" cy="76020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SYNACK(seq=y,ACKnum=x+1)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682" name="Google Shape;9682;p153"/>
            <p:cNvCxnSpPr/>
            <p:nvPr/>
          </p:nvCxnSpPr>
          <p:spPr>
            <a:xfrm>
              <a:off x="7272381" y="5430091"/>
              <a:ext cx="2528888" cy="0"/>
            </a:xfrm>
            <a:prstGeom prst="straightConnector1">
              <a:avLst/>
            </a:prstGeom>
            <a:noFill/>
            <a:ln w="9525" cap="flat" cmpd="sng">
              <a:solidFill>
                <a:srgbClr val="000000"/>
              </a:solidFill>
              <a:prstDash val="solid"/>
              <a:round/>
              <a:headEnd type="none" w="med" len="med"/>
              <a:tailEnd type="none" w="med" len="med"/>
            </a:ln>
          </p:spPr>
        </p:cxnSp>
        <p:sp>
          <p:nvSpPr>
            <p:cNvPr id="9683" name="Google Shape;9683;p153"/>
            <p:cNvSpPr txBox="1"/>
            <p:nvPr/>
          </p:nvSpPr>
          <p:spPr>
            <a:xfrm>
              <a:off x="7144177" y="5225752"/>
              <a:ext cx="2214068" cy="76020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ACK(ACKnum=y+1)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684" name="Google Shape;9684;p153"/>
          <p:cNvGrpSpPr/>
          <p:nvPr/>
        </p:nvGrpSpPr>
        <p:grpSpPr>
          <a:xfrm>
            <a:off x="2515129" y="5328824"/>
            <a:ext cx="2214068" cy="798513"/>
            <a:chOff x="1893200" y="5293984"/>
            <a:chExt cx="2214068" cy="798513"/>
          </a:xfrm>
        </p:grpSpPr>
        <p:cxnSp>
          <p:nvCxnSpPr>
            <p:cNvPr id="9685" name="Google Shape;9685;p153"/>
            <p:cNvCxnSpPr/>
            <p:nvPr/>
          </p:nvCxnSpPr>
          <p:spPr>
            <a:xfrm>
              <a:off x="2067578" y="5760709"/>
              <a:ext cx="1965325" cy="0"/>
            </a:xfrm>
            <a:prstGeom prst="straightConnector1">
              <a:avLst/>
            </a:prstGeom>
            <a:noFill/>
            <a:ln w="9525" cap="flat" cmpd="sng">
              <a:solidFill>
                <a:srgbClr val="000000"/>
              </a:solidFill>
              <a:prstDash val="solid"/>
              <a:round/>
              <a:headEnd type="none" w="med" len="med"/>
              <a:tailEnd type="none" w="med" len="med"/>
            </a:ln>
          </p:spPr>
        </p:cxnSp>
        <p:sp>
          <p:nvSpPr>
            <p:cNvPr id="9686" name="Google Shape;9686;p153"/>
            <p:cNvSpPr txBox="1"/>
            <p:nvPr/>
          </p:nvSpPr>
          <p:spPr>
            <a:xfrm>
              <a:off x="1893200" y="5293984"/>
              <a:ext cx="221406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ACK(ACKnum=y+1)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chemeClr val="dk1"/>
                </a:buClr>
                <a:buSzPts val="1400"/>
                <a:buFont typeface="Tahoma" panose="020B0604030504040204"/>
                <a:buNone/>
              </a:pPr>
              <a:endParaRPr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687" name="Google Shape;9687;p153"/>
            <p:cNvSpPr txBox="1"/>
            <p:nvPr/>
          </p:nvSpPr>
          <p:spPr>
            <a:xfrm>
              <a:off x="2778778" y="5725784"/>
              <a:ext cx="341312"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Noto Sans Symbols"/>
                  <a:ea typeface="Noto Sans Symbols"/>
                  <a:cs typeface="Noto Sans Symbols"/>
                  <a:sym typeface="Noto Sans Symbols"/>
                </a:rPr>
                <a:t>Λ</a:t>
              </a:r>
              <a:endParaRPr lang="en-US" sz="1800" b="0" i="0" u="none" strike="noStrike" cap="none">
                <a:solidFill>
                  <a:srgbClr val="000000"/>
                </a:solidFill>
                <a:latin typeface="Noto Sans Symbols"/>
                <a:ea typeface="Noto Sans Symbols"/>
                <a:cs typeface="Noto Sans Symbols"/>
                <a:sym typeface="Noto Sans Symbols"/>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692"/>
        <p:cNvGrpSpPr/>
        <p:nvPr/>
      </p:nvGrpSpPr>
      <p:grpSpPr>
        <a:xfrm>
          <a:off x="0" y="0"/>
          <a:ext cx="0" cy="0"/>
          <a:chOff x="0" y="0"/>
          <a:chExt cx="0" cy="0"/>
        </a:xfrm>
      </p:grpSpPr>
      <p:sp>
        <p:nvSpPr>
          <p:cNvPr id="9693" name="Google Shape;9693;p15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
        <p:nvSpPr>
          <p:cNvPr id="9694" name="Google Shape;9694;p15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Closing a TCP connection</a:t>
            </a:r>
            <a:endParaRPr lang="en-US"/>
          </a:p>
        </p:txBody>
      </p:sp>
      <p:cxnSp>
        <p:nvCxnSpPr>
          <p:cNvPr id="9695" name="Google Shape;9695;p154"/>
          <p:cNvCxnSpPr/>
          <p:nvPr/>
        </p:nvCxnSpPr>
        <p:spPr>
          <a:xfrm flipH="1">
            <a:off x="5341004" y="2059231"/>
            <a:ext cx="1587" cy="3948112"/>
          </a:xfrm>
          <a:prstGeom prst="straightConnector1">
            <a:avLst/>
          </a:prstGeom>
          <a:noFill/>
          <a:ln w="9525" cap="flat" cmpd="sng">
            <a:solidFill>
              <a:srgbClr val="777777"/>
            </a:solidFill>
            <a:prstDash val="solid"/>
            <a:round/>
            <a:headEnd type="none" w="med" len="med"/>
            <a:tailEnd type="none" w="med" len="med"/>
          </a:ln>
        </p:spPr>
      </p:cxnSp>
      <p:cxnSp>
        <p:nvCxnSpPr>
          <p:cNvPr id="9696" name="Google Shape;9696;p154"/>
          <p:cNvCxnSpPr/>
          <p:nvPr/>
        </p:nvCxnSpPr>
        <p:spPr>
          <a:xfrm flipH="1">
            <a:off x="7930216" y="2129081"/>
            <a:ext cx="1588" cy="3417887"/>
          </a:xfrm>
          <a:prstGeom prst="straightConnector1">
            <a:avLst/>
          </a:prstGeom>
          <a:noFill/>
          <a:ln w="9525" cap="flat" cmpd="sng">
            <a:solidFill>
              <a:srgbClr val="777777"/>
            </a:solidFill>
            <a:prstDash val="solid"/>
            <a:round/>
            <a:headEnd type="none" w="med" len="med"/>
            <a:tailEnd type="none" w="med" len="med"/>
          </a:ln>
        </p:spPr>
      </p:cxnSp>
      <p:grpSp>
        <p:nvGrpSpPr>
          <p:cNvPr id="9697" name="Google Shape;9697;p154"/>
          <p:cNvGrpSpPr/>
          <p:nvPr/>
        </p:nvGrpSpPr>
        <p:grpSpPr>
          <a:xfrm>
            <a:off x="2413654" y="2740268"/>
            <a:ext cx="1335087" cy="854075"/>
            <a:chOff x="343" y="1740"/>
            <a:chExt cx="841" cy="538"/>
          </a:xfrm>
        </p:grpSpPr>
        <p:sp>
          <p:nvSpPr>
            <p:cNvPr id="9698" name="Google Shape;9698;p154"/>
            <p:cNvSpPr txBox="1"/>
            <p:nvPr/>
          </p:nvSpPr>
          <p:spPr>
            <a:xfrm>
              <a:off x="343" y="2066"/>
              <a:ext cx="841"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FIN_WAIT_2</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699" name="Google Shape;9699;p154"/>
            <p:cNvCxnSpPr/>
            <p:nvPr/>
          </p:nvCxnSpPr>
          <p:spPr>
            <a:xfrm>
              <a:off x="634" y="1740"/>
              <a:ext cx="0" cy="356"/>
            </a:xfrm>
            <a:prstGeom prst="straightConnector1">
              <a:avLst/>
            </a:prstGeom>
            <a:noFill/>
            <a:ln w="9525" cap="flat" cmpd="sng">
              <a:solidFill>
                <a:srgbClr val="000000"/>
              </a:solidFill>
              <a:prstDash val="solid"/>
              <a:round/>
              <a:headEnd type="none" w="med" len="med"/>
              <a:tailEnd type="triangle" w="med" len="med"/>
            </a:ln>
          </p:spPr>
        </p:cxnSp>
      </p:grpSp>
      <p:grpSp>
        <p:nvGrpSpPr>
          <p:cNvPr id="9700" name="Google Shape;9700;p154"/>
          <p:cNvGrpSpPr/>
          <p:nvPr/>
        </p:nvGrpSpPr>
        <p:grpSpPr>
          <a:xfrm>
            <a:off x="9044641" y="2079868"/>
            <a:ext cx="1390650" cy="960438"/>
            <a:chOff x="4520" y="1324"/>
            <a:chExt cx="876" cy="605"/>
          </a:xfrm>
        </p:grpSpPr>
        <p:sp>
          <p:nvSpPr>
            <p:cNvPr id="9701" name="Google Shape;9701;p154"/>
            <p:cNvSpPr txBox="1"/>
            <p:nvPr/>
          </p:nvSpPr>
          <p:spPr>
            <a:xfrm>
              <a:off x="4520" y="1717"/>
              <a:ext cx="87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CLOSE_WAIT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702" name="Google Shape;9702;p154"/>
            <p:cNvCxnSpPr/>
            <p:nvPr/>
          </p:nvCxnSpPr>
          <p:spPr>
            <a:xfrm>
              <a:off x="5171" y="1324"/>
              <a:ext cx="0" cy="415"/>
            </a:xfrm>
            <a:prstGeom prst="straightConnector1">
              <a:avLst/>
            </a:prstGeom>
            <a:noFill/>
            <a:ln w="9525" cap="flat" cmpd="sng">
              <a:solidFill>
                <a:srgbClr val="000000"/>
              </a:solidFill>
              <a:prstDash val="solid"/>
              <a:round/>
              <a:headEnd type="none" w="med" len="med"/>
              <a:tailEnd type="triangle" w="med" len="med"/>
            </a:ln>
          </p:spPr>
        </p:cxnSp>
      </p:grpSp>
      <p:grpSp>
        <p:nvGrpSpPr>
          <p:cNvPr id="9703" name="Google Shape;9703;p154"/>
          <p:cNvGrpSpPr/>
          <p:nvPr/>
        </p:nvGrpSpPr>
        <p:grpSpPr>
          <a:xfrm>
            <a:off x="5382279" y="3848343"/>
            <a:ext cx="2495550" cy="579438"/>
            <a:chOff x="2213" y="2438"/>
            <a:chExt cx="1572" cy="365"/>
          </a:xfrm>
        </p:grpSpPr>
        <p:cxnSp>
          <p:nvCxnSpPr>
            <p:cNvPr id="9704" name="Google Shape;9704;p154"/>
            <p:cNvCxnSpPr/>
            <p:nvPr/>
          </p:nvCxnSpPr>
          <p:spPr>
            <a:xfrm flipH="1">
              <a:off x="2213" y="2483"/>
              <a:ext cx="1572" cy="320"/>
            </a:xfrm>
            <a:prstGeom prst="straightConnector1">
              <a:avLst/>
            </a:prstGeom>
            <a:noFill/>
            <a:ln w="28575" cap="flat" cmpd="sng">
              <a:solidFill>
                <a:srgbClr val="000099"/>
              </a:solidFill>
              <a:prstDash val="solid"/>
              <a:round/>
              <a:headEnd type="none" w="med" len="med"/>
              <a:tailEnd type="triangle" w="med" len="med"/>
            </a:ln>
          </p:spPr>
        </p:cxnSp>
        <p:sp>
          <p:nvSpPr>
            <p:cNvPr id="9705" name="Google Shape;9705;p154"/>
            <p:cNvSpPr/>
            <p:nvPr/>
          </p:nvSpPr>
          <p:spPr>
            <a:xfrm>
              <a:off x="2669" y="2438"/>
              <a:ext cx="590" cy="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06" name="Google Shape;9706;p154"/>
            <p:cNvSpPr txBox="1"/>
            <p:nvPr/>
          </p:nvSpPr>
          <p:spPr>
            <a:xfrm>
              <a:off x="2455" y="2562"/>
              <a:ext cx="105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FINbit=1, seq=y</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707" name="Google Shape;9707;p154"/>
          <p:cNvGrpSpPr/>
          <p:nvPr/>
        </p:nvGrpSpPr>
        <p:grpSpPr>
          <a:xfrm>
            <a:off x="5412441" y="4556368"/>
            <a:ext cx="2508250" cy="582613"/>
            <a:chOff x="2232" y="2884"/>
            <a:chExt cx="1580" cy="367"/>
          </a:xfrm>
        </p:grpSpPr>
        <p:cxnSp>
          <p:nvCxnSpPr>
            <p:cNvPr id="9708" name="Google Shape;9708;p154"/>
            <p:cNvCxnSpPr/>
            <p:nvPr/>
          </p:nvCxnSpPr>
          <p:spPr>
            <a:xfrm>
              <a:off x="2232" y="2884"/>
              <a:ext cx="1580" cy="367"/>
            </a:xfrm>
            <a:prstGeom prst="straightConnector1">
              <a:avLst/>
            </a:prstGeom>
            <a:noFill/>
            <a:ln w="28575" cap="flat" cmpd="sng">
              <a:solidFill>
                <a:srgbClr val="000099"/>
              </a:solidFill>
              <a:prstDash val="solid"/>
              <a:round/>
              <a:headEnd type="none" w="med" len="med"/>
              <a:tailEnd type="triangle" w="med" len="med"/>
            </a:ln>
          </p:spPr>
        </p:cxnSp>
        <p:sp>
          <p:nvSpPr>
            <p:cNvPr id="9709" name="Google Shape;9709;p154"/>
            <p:cNvSpPr/>
            <p:nvPr/>
          </p:nvSpPr>
          <p:spPr>
            <a:xfrm>
              <a:off x="2553" y="2995"/>
              <a:ext cx="896"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10" name="Google Shape;9710;p154"/>
            <p:cNvSpPr txBox="1"/>
            <p:nvPr/>
          </p:nvSpPr>
          <p:spPr>
            <a:xfrm>
              <a:off x="2246" y="2958"/>
              <a:ext cx="1534"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ACKbit=1; ACKnum=y+1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711" name="Google Shape;9711;p154"/>
          <p:cNvGrpSpPr/>
          <p:nvPr/>
        </p:nvGrpSpPr>
        <p:grpSpPr>
          <a:xfrm>
            <a:off x="3959879" y="2879968"/>
            <a:ext cx="4930775" cy="854075"/>
            <a:chOff x="1317" y="1828"/>
            <a:chExt cx="3106" cy="538"/>
          </a:xfrm>
        </p:grpSpPr>
        <p:cxnSp>
          <p:nvCxnSpPr>
            <p:cNvPr id="9712" name="Google Shape;9712;p154"/>
            <p:cNvCxnSpPr/>
            <p:nvPr/>
          </p:nvCxnSpPr>
          <p:spPr>
            <a:xfrm flipH="1">
              <a:off x="2186" y="1828"/>
              <a:ext cx="1580" cy="367"/>
            </a:xfrm>
            <a:prstGeom prst="straightConnector1">
              <a:avLst/>
            </a:prstGeom>
            <a:noFill/>
            <a:ln w="28575" cap="flat" cmpd="sng">
              <a:solidFill>
                <a:srgbClr val="000099"/>
              </a:solidFill>
              <a:prstDash val="solid"/>
              <a:round/>
              <a:headEnd type="none" w="med" len="med"/>
              <a:tailEnd type="triangle" w="med" len="med"/>
            </a:ln>
          </p:spPr>
        </p:cxnSp>
        <p:sp>
          <p:nvSpPr>
            <p:cNvPr id="9713" name="Google Shape;9713;p154"/>
            <p:cNvSpPr/>
            <p:nvPr/>
          </p:nvSpPr>
          <p:spPr>
            <a:xfrm>
              <a:off x="2507" y="1912"/>
              <a:ext cx="896" cy="20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14" name="Google Shape;9714;p154"/>
            <p:cNvSpPr txBox="1"/>
            <p:nvPr/>
          </p:nvSpPr>
          <p:spPr>
            <a:xfrm>
              <a:off x="2200" y="1875"/>
              <a:ext cx="1534"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ACKbit=1; ACKnum=x+1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15" name="Google Shape;9715;p154"/>
            <p:cNvSpPr txBox="1"/>
            <p:nvPr/>
          </p:nvSpPr>
          <p:spPr>
            <a:xfrm>
              <a:off x="1317" y="2066"/>
              <a:ext cx="867" cy="30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wait for server</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close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16" name="Google Shape;9716;p154"/>
            <p:cNvSpPr txBox="1"/>
            <p:nvPr/>
          </p:nvSpPr>
          <p:spPr>
            <a:xfrm>
              <a:off x="3822" y="1979"/>
              <a:ext cx="601" cy="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can still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717" name="Google Shape;9717;p154"/>
          <p:cNvGrpSpPr/>
          <p:nvPr/>
        </p:nvGrpSpPr>
        <p:grpSpPr>
          <a:xfrm>
            <a:off x="7928629" y="3010143"/>
            <a:ext cx="2501900" cy="1735138"/>
            <a:chOff x="3817" y="1910"/>
            <a:chExt cx="1576" cy="1093"/>
          </a:xfrm>
        </p:grpSpPr>
        <p:sp>
          <p:nvSpPr>
            <p:cNvPr id="9718" name="Google Shape;9718;p154"/>
            <p:cNvSpPr txBox="1"/>
            <p:nvPr/>
          </p:nvSpPr>
          <p:spPr>
            <a:xfrm>
              <a:off x="3817" y="2703"/>
              <a:ext cx="792" cy="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can no longer</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719" name="Google Shape;9719;p154"/>
            <p:cNvGrpSpPr/>
            <p:nvPr/>
          </p:nvGrpSpPr>
          <p:grpSpPr>
            <a:xfrm>
              <a:off x="4691" y="1910"/>
              <a:ext cx="702" cy="723"/>
              <a:chOff x="4691" y="1910"/>
              <a:chExt cx="702" cy="723"/>
            </a:xfrm>
          </p:grpSpPr>
          <p:cxnSp>
            <p:nvCxnSpPr>
              <p:cNvPr id="9720" name="Google Shape;9720;p154"/>
              <p:cNvCxnSpPr/>
              <p:nvPr/>
            </p:nvCxnSpPr>
            <p:spPr>
              <a:xfrm>
                <a:off x="5167" y="1910"/>
                <a:ext cx="0" cy="562"/>
              </a:xfrm>
              <a:prstGeom prst="straightConnector1">
                <a:avLst/>
              </a:prstGeom>
              <a:noFill/>
              <a:ln w="9525" cap="flat" cmpd="sng">
                <a:solidFill>
                  <a:srgbClr val="000000"/>
                </a:solidFill>
                <a:prstDash val="solid"/>
                <a:round/>
                <a:headEnd type="none" w="med" len="med"/>
                <a:tailEnd type="triangle" w="med" len="med"/>
              </a:ln>
            </p:spPr>
          </p:cxnSp>
          <p:sp>
            <p:nvSpPr>
              <p:cNvPr id="9721" name="Google Shape;9721;p154"/>
              <p:cNvSpPr txBox="1"/>
              <p:nvPr/>
            </p:nvSpPr>
            <p:spPr>
              <a:xfrm>
                <a:off x="4691" y="2421"/>
                <a:ext cx="70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LAST_ACK</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9722" name="Google Shape;9722;p154"/>
          <p:cNvGrpSpPr/>
          <p:nvPr/>
        </p:nvGrpSpPr>
        <p:grpSpPr>
          <a:xfrm>
            <a:off x="9511366" y="4191243"/>
            <a:ext cx="917575" cy="1223963"/>
            <a:chOff x="4814" y="2654"/>
            <a:chExt cx="578" cy="771"/>
          </a:xfrm>
        </p:grpSpPr>
        <p:sp>
          <p:nvSpPr>
            <p:cNvPr id="9723" name="Google Shape;9723;p154"/>
            <p:cNvSpPr txBox="1"/>
            <p:nvPr/>
          </p:nvSpPr>
          <p:spPr>
            <a:xfrm>
              <a:off x="4814" y="3213"/>
              <a:ext cx="57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CLOSED</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724" name="Google Shape;9724;p154"/>
            <p:cNvCxnSpPr/>
            <p:nvPr/>
          </p:nvCxnSpPr>
          <p:spPr>
            <a:xfrm>
              <a:off x="5173" y="2654"/>
              <a:ext cx="0" cy="576"/>
            </a:xfrm>
            <a:prstGeom prst="straightConnector1">
              <a:avLst/>
            </a:prstGeom>
            <a:noFill/>
            <a:ln w="9525" cap="flat" cmpd="sng">
              <a:solidFill>
                <a:srgbClr val="000000"/>
              </a:solidFill>
              <a:prstDash val="solid"/>
              <a:round/>
              <a:headEnd type="none" w="med" len="med"/>
              <a:tailEnd type="triangle" w="med" len="med"/>
            </a:ln>
          </p:spPr>
        </p:cxnSp>
      </p:grpSp>
      <p:grpSp>
        <p:nvGrpSpPr>
          <p:cNvPr id="9725" name="Google Shape;9725;p154"/>
          <p:cNvGrpSpPr/>
          <p:nvPr/>
        </p:nvGrpSpPr>
        <p:grpSpPr>
          <a:xfrm>
            <a:off x="2454929" y="3583231"/>
            <a:ext cx="1400175" cy="1044575"/>
            <a:chOff x="369" y="2271"/>
            <a:chExt cx="882" cy="658"/>
          </a:xfrm>
        </p:grpSpPr>
        <p:sp>
          <p:nvSpPr>
            <p:cNvPr id="9726" name="Google Shape;9726;p154"/>
            <p:cNvSpPr txBox="1"/>
            <p:nvPr/>
          </p:nvSpPr>
          <p:spPr>
            <a:xfrm>
              <a:off x="369" y="2717"/>
              <a:ext cx="88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TIMED_WAIT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727" name="Google Shape;9727;p154"/>
            <p:cNvCxnSpPr/>
            <p:nvPr/>
          </p:nvCxnSpPr>
          <p:spPr>
            <a:xfrm>
              <a:off x="638" y="2271"/>
              <a:ext cx="0" cy="483"/>
            </a:xfrm>
            <a:prstGeom prst="straightConnector1">
              <a:avLst/>
            </a:prstGeom>
            <a:noFill/>
            <a:ln w="9525" cap="flat" cmpd="sng">
              <a:solidFill>
                <a:srgbClr val="000000"/>
              </a:solidFill>
              <a:prstDash val="solid"/>
              <a:round/>
              <a:headEnd type="none" w="med" len="med"/>
              <a:tailEnd type="triangle" w="med" len="med"/>
            </a:ln>
          </p:spPr>
        </p:cxnSp>
      </p:grpSp>
      <p:grpSp>
        <p:nvGrpSpPr>
          <p:cNvPr id="9728" name="Google Shape;9728;p154"/>
          <p:cNvGrpSpPr/>
          <p:nvPr/>
        </p:nvGrpSpPr>
        <p:grpSpPr>
          <a:xfrm>
            <a:off x="2543829" y="4464293"/>
            <a:ext cx="2743200" cy="1768475"/>
            <a:chOff x="425" y="2826"/>
            <a:chExt cx="1728" cy="1114"/>
          </a:xfrm>
        </p:grpSpPr>
        <p:cxnSp>
          <p:nvCxnSpPr>
            <p:cNvPr id="9729" name="Google Shape;9729;p154"/>
            <p:cNvCxnSpPr/>
            <p:nvPr/>
          </p:nvCxnSpPr>
          <p:spPr>
            <a:xfrm>
              <a:off x="1820" y="2833"/>
              <a:ext cx="7" cy="1059"/>
            </a:xfrm>
            <a:prstGeom prst="straightConnector1">
              <a:avLst/>
            </a:prstGeom>
            <a:noFill/>
            <a:ln w="9525" cap="flat" cmpd="sng">
              <a:solidFill>
                <a:srgbClr val="000000"/>
              </a:solidFill>
              <a:prstDash val="solid"/>
              <a:round/>
              <a:headEnd type="none" w="med" len="med"/>
              <a:tailEnd type="none" w="med" len="med"/>
            </a:ln>
          </p:spPr>
        </p:cxnSp>
        <p:sp>
          <p:nvSpPr>
            <p:cNvPr id="9730" name="Google Shape;9730;p154"/>
            <p:cNvSpPr txBox="1"/>
            <p:nvPr/>
          </p:nvSpPr>
          <p:spPr>
            <a:xfrm>
              <a:off x="1216" y="3093"/>
              <a:ext cx="937" cy="421"/>
            </a:xfrm>
            <a:prstGeom prst="rect">
              <a:avLst/>
            </a:prstGeom>
            <a:solidFill>
              <a:srgbClr val="FFFFFF"/>
            </a:solid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timed wait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for 2*max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segment lifetime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731" name="Google Shape;9731;p154"/>
            <p:cNvCxnSpPr/>
            <p:nvPr/>
          </p:nvCxnSpPr>
          <p:spPr>
            <a:xfrm>
              <a:off x="1742" y="2826"/>
              <a:ext cx="142" cy="0"/>
            </a:xfrm>
            <a:prstGeom prst="straightConnector1">
              <a:avLst/>
            </a:prstGeom>
            <a:noFill/>
            <a:ln w="9525" cap="flat" cmpd="sng">
              <a:solidFill>
                <a:srgbClr val="000000"/>
              </a:solidFill>
              <a:prstDash val="solid"/>
              <a:round/>
              <a:headEnd type="none" w="med" len="med"/>
              <a:tailEnd type="none" w="med" len="med"/>
            </a:ln>
          </p:spPr>
        </p:cxnSp>
        <p:cxnSp>
          <p:nvCxnSpPr>
            <p:cNvPr id="9732" name="Google Shape;9732;p154"/>
            <p:cNvCxnSpPr/>
            <p:nvPr/>
          </p:nvCxnSpPr>
          <p:spPr>
            <a:xfrm>
              <a:off x="1759" y="3889"/>
              <a:ext cx="142" cy="0"/>
            </a:xfrm>
            <a:prstGeom prst="straightConnector1">
              <a:avLst/>
            </a:prstGeom>
            <a:noFill/>
            <a:ln w="9525" cap="flat" cmpd="sng">
              <a:solidFill>
                <a:srgbClr val="000000"/>
              </a:solidFill>
              <a:prstDash val="solid"/>
              <a:round/>
              <a:headEnd type="none" w="med" len="med"/>
              <a:tailEnd type="none" w="med" len="med"/>
            </a:ln>
          </p:spPr>
        </p:cxnSp>
        <p:sp>
          <p:nvSpPr>
            <p:cNvPr id="9733" name="Google Shape;9733;p154"/>
            <p:cNvSpPr txBox="1"/>
            <p:nvPr/>
          </p:nvSpPr>
          <p:spPr>
            <a:xfrm>
              <a:off x="425" y="3728"/>
              <a:ext cx="57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CLOSED</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734" name="Google Shape;9734;p154"/>
            <p:cNvCxnSpPr/>
            <p:nvPr/>
          </p:nvCxnSpPr>
          <p:spPr>
            <a:xfrm>
              <a:off x="631" y="2918"/>
              <a:ext cx="0" cy="839"/>
            </a:xfrm>
            <a:prstGeom prst="straightConnector1">
              <a:avLst/>
            </a:prstGeom>
            <a:noFill/>
            <a:ln w="9525" cap="flat" cmpd="sng">
              <a:solidFill>
                <a:srgbClr val="000000"/>
              </a:solidFill>
              <a:prstDash val="solid"/>
              <a:round/>
              <a:headEnd type="none" w="med" len="med"/>
              <a:tailEnd type="triangle" w="med" len="med"/>
            </a:ln>
          </p:spPr>
        </p:cxnSp>
      </p:grpSp>
      <p:grpSp>
        <p:nvGrpSpPr>
          <p:cNvPr id="9735" name="Google Shape;9735;p154"/>
          <p:cNvGrpSpPr/>
          <p:nvPr/>
        </p:nvGrpSpPr>
        <p:grpSpPr>
          <a:xfrm>
            <a:off x="2420004" y="2024306"/>
            <a:ext cx="1335087" cy="700087"/>
            <a:chOff x="347" y="1289"/>
            <a:chExt cx="841" cy="441"/>
          </a:xfrm>
        </p:grpSpPr>
        <p:sp>
          <p:nvSpPr>
            <p:cNvPr id="9736" name="Google Shape;9736;p154"/>
            <p:cNvSpPr txBox="1"/>
            <p:nvPr/>
          </p:nvSpPr>
          <p:spPr>
            <a:xfrm>
              <a:off x="347" y="1518"/>
              <a:ext cx="841"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FIN_WAIT_1</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737" name="Google Shape;9737;p154"/>
            <p:cNvCxnSpPr/>
            <p:nvPr/>
          </p:nvCxnSpPr>
          <p:spPr>
            <a:xfrm>
              <a:off x="630" y="1289"/>
              <a:ext cx="0" cy="277"/>
            </a:xfrm>
            <a:prstGeom prst="straightConnector1">
              <a:avLst/>
            </a:prstGeom>
            <a:noFill/>
            <a:ln w="9525" cap="flat" cmpd="sng">
              <a:solidFill>
                <a:srgbClr val="000000"/>
              </a:solidFill>
              <a:prstDash val="solid"/>
              <a:round/>
              <a:headEnd type="none" w="med" len="med"/>
              <a:tailEnd type="triangle" w="med" len="med"/>
            </a:ln>
          </p:spPr>
        </p:cxnSp>
      </p:grpSp>
      <p:grpSp>
        <p:nvGrpSpPr>
          <p:cNvPr id="9738" name="Google Shape;9738;p154"/>
          <p:cNvGrpSpPr/>
          <p:nvPr/>
        </p:nvGrpSpPr>
        <p:grpSpPr>
          <a:xfrm>
            <a:off x="3074054" y="2078281"/>
            <a:ext cx="4775200" cy="1014412"/>
            <a:chOff x="759" y="1323"/>
            <a:chExt cx="3008" cy="639"/>
          </a:xfrm>
        </p:grpSpPr>
        <p:cxnSp>
          <p:nvCxnSpPr>
            <p:cNvPr id="9739" name="Google Shape;9739;p154"/>
            <p:cNvCxnSpPr/>
            <p:nvPr/>
          </p:nvCxnSpPr>
          <p:spPr>
            <a:xfrm>
              <a:off x="2195" y="1442"/>
              <a:ext cx="1572" cy="320"/>
            </a:xfrm>
            <a:prstGeom prst="straightConnector1">
              <a:avLst/>
            </a:prstGeom>
            <a:noFill/>
            <a:ln w="28575" cap="flat" cmpd="sng">
              <a:solidFill>
                <a:srgbClr val="000099"/>
              </a:solidFill>
              <a:prstDash val="solid"/>
              <a:round/>
              <a:headEnd type="none" w="med" len="med"/>
              <a:tailEnd type="triangle" w="med" len="med"/>
            </a:ln>
          </p:spPr>
        </p:cxnSp>
        <p:sp>
          <p:nvSpPr>
            <p:cNvPr id="9740" name="Google Shape;9740;p154"/>
            <p:cNvSpPr/>
            <p:nvPr/>
          </p:nvSpPr>
          <p:spPr>
            <a:xfrm>
              <a:off x="2644" y="1369"/>
              <a:ext cx="590" cy="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41" name="Google Shape;9741;p154"/>
            <p:cNvSpPr txBox="1"/>
            <p:nvPr/>
          </p:nvSpPr>
          <p:spPr>
            <a:xfrm>
              <a:off x="2430" y="1493"/>
              <a:ext cx="1052"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FINbit=1, seq=x</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42" name="Google Shape;9742;p154"/>
            <p:cNvSpPr txBox="1"/>
            <p:nvPr/>
          </p:nvSpPr>
          <p:spPr>
            <a:xfrm>
              <a:off x="1209" y="1541"/>
              <a:ext cx="913" cy="42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can no longer</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 but can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receive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43" name="Google Shape;9743;p154"/>
            <p:cNvSpPr txBox="1"/>
            <p:nvPr/>
          </p:nvSpPr>
          <p:spPr>
            <a:xfrm>
              <a:off x="759" y="1323"/>
              <a:ext cx="1456"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Courier New" panose="02070309020205020404"/>
                <a:buNone/>
              </a:pP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clientSocket.close()</a:t>
              </a:r>
              <a:endPar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grpSp>
      <p:sp>
        <p:nvSpPr>
          <p:cNvPr id="9744" name="Google Shape;9744;p154"/>
          <p:cNvSpPr txBox="1"/>
          <p:nvPr/>
        </p:nvSpPr>
        <p:spPr>
          <a:xfrm>
            <a:off x="2105830" y="1346443"/>
            <a:ext cx="1422249"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99"/>
              </a:buClr>
              <a:buSzPts val="2000"/>
              <a:buFont typeface="Tahoma" panose="020B0604030504040204"/>
              <a:buNone/>
            </a:pPr>
            <a:r>
              <a:rPr lang="en-US" sz="2000" b="0" u="none" strike="noStrike" cap="none">
                <a:solidFill>
                  <a:srgbClr val="000099"/>
                </a:solidFill>
                <a:latin typeface="Tahoma" panose="020B0604030504040204"/>
                <a:ea typeface="Tahoma" panose="020B0604030504040204"/>
                <a:cs typeface="Tahoma" panose="020B0604030504040204"/>
                <a:sym typeface="Tahoma" panose="020B0604030504040204"/>
              </a:rPr>
              <a:t>client state</a:t>
            </a:r>
            <a:endParaRPr lang="en-US" sz="2000" b="0" u="none" strike="noStrike" cap="none">
              <a:solidFill>
                <a:srgbClr val="000099"/>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1" u="none"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9745" name="Google Shape;9745;p154"/>
          <p:cNvSpPr txBox="1"/>
          <p:nvPr/>
        </p:nvSpPr>
        <p:spPr>
          <a:xfrm>
            <a:off x="8942262" y="1363906"/>
            <a:ext cx="1518429"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99"/>
              </a:buClr>
              <a:buSzPts val="2000"/>
              <a:buFont typeface="Tahoma" panose="020B0604030504040204"/>
              <a:buNone/>
            </a:pPr>
            <a:r>
              <a:rPr lang="en-US" sz="2000" b="0" u="none" strike="noStrike" cap="none">
                <a:solidFill>
                  <a:srgbClr val="000099"/>
                </a:solidFill>
                <a:latin typeface="Tahoma" panose="020B0604030504040204"/>
                <a:ea typeface="Tahoma" panose="020B0604030504040204"/>
                <a:cs typeface="Tahoma" panose="020B0604030504040204"/>
                <a:sym typeface="Tahoma" panose="020B0604030504040204"/>
              </a:rPr>
              <a:t>server state</a:t>
            </a:r>
            <a:endParaRPr lang="en-US" sz="2000" b="0" u="none" strike="noStrike" cap="none">
              <a:solidFill>
                <a:srgbClr val="000099"/>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chemeClr val="dk1"/>
              </a:buClr>
              <a:buSzPts val="1600"/>
              <a:buFont typeface="Tahoma" panose="020B0604030504040204"/>
              <a:buNone/>
            </a:pPr>
            <a:endParaRPr sz="1600" b="0" i="1" u="none"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9746" name="Google Shape;9746;p154"/>
          <p:cNvSpPr txBox="1"/>
          <p:nvPr/>
        </p:nvSpPr>
        <p:spPr>
          <a:xfrm>
            <a:off x="9638366" y="1746493"/>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47" name="Google Shape;9747;p154"/>
          <p:cNvSpPr txBox="1"/>
          <p:nvPr/>
        </p:nvSpPr>
        <p:spPr>
          <a:xfrm>
            <a:off x="2402541" y="1729031"/>
            <a:ext cx="7715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ESTAB</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748" name="Google Shape;9748;p154"/>
          <p:cNvGrpSpPr/>
          <p:nvPr/>
        </p:nvGrpSpPr>
        <p:grpSpPr>
          <a:xfrm>
            <a:off x="5009216" y="1421056"/>
            <a:ext cx="642938" cy="600075"/>
            <a:chOff x="-44" y="1473"/>
            <a:chExt cx="981" cy="1105"/>
          </a:xfrm>
        </p:grpSpPr>
        <p:pic>
          <p:nvPicPr>
            <p:cNvPr id="9749" name="Google Shape;9749;p15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9750" name="Google Shape;9750;p15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751" name="Google Shape;9751;p154"/>
          <p:cNvGrpSpPr/>
          <p:nvPr/>
        </p:nvGrpSpPr>
        <p:grpSpPr>
          <a:xfrm>
            <a:off x="7641291" y="1424231"/>
            <a:ext cx="336550" cy="512762"/>
            <a:chOff x="4140" y="429"/>
            <a:chExt cx="1425" cy="2396"/>
          </a:xfrm>
        </p:grpSpPr>
        <p:sp>
          <p:nvSpPr>
            <p:cNvPr id="9752" name="Google Shape;9752;p15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53" name="Google Shape;9753;p154"/>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54" name="Google Shape;9754;p15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55" name="Google Shape;9755;p15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56" name="Google Shape;9756;p154"/>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757" name="Google Shape;9757;p154"/>
            <p:cNvGrpSpPr/>
            <p:nvPr/>
          </p:nvGrpSpPr>
          <p:grpSpPr>
            <a:xfrm>
              <a:off x="4751" y="666"/>
              <a:ext cx="578" cy="148"/>
              <a:chOff x="617" y="2566"/>
              <a:chExt cx="721" cy="142"/>
            </a:xfrm>
          </p:grpSpPr>
          <p:sp>
            <p:nvSpPr>
              <p:cNvPr id="9758" name="Google Shape;9758;p154"/>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59" name="Google Shape;9759;p154"/>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760" name="Google Shape;9760;p154"/>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761" name="Google Shape;9761;p154"/>
            <p:cNvGrpSpPr/>
            <p:nvPr/>
          </p:nvGrpSpPr>
          <p:grpSpPr>
            <a:xfrm>
              <a:off x="4745" y="993"/>
              <a:ext cx="585" cy="134"/>
              <a:chOff x="611" y="2567"/>
              <a:chExt cx="730" cy="139"/>
            </a:xfrm>
          </p:grpSpPr>
          <p:sp>
            <p:nvSpPr>
              <p:cNvPr id="9762" name="Google Shape;9762;p154"/>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63" name="Google Shape;9763;p154"/>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764" name="Google Shape;9764;p154"/>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65" name="Google Shape;9765;p154"/>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766" name="Google Shape;9766;p154"/>
            <p:cNvGrpSpPr/>
            <p:nvPr/>
          </p:nvGrpSpPr>
          <p:grpSpPr>
            <a:xfrm>
              <a:off x="4738" y="1630"/>
              <a:ext cx="578" cy="149"/>
              <a:chOff x="618" y="2571"/>
              <a:chExt cx="720" cy="137"/>
            </a:xfrm>
          </p:grpSpPr>
          <p:sp>
            <p:nvSpPr>
              <p:cNvPr id="9767" name="Google Shape;9767;p154"/>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68" name="Google Shape;9768;p154"/>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769" name="Google Shape;9769;p15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770" name="Google Shape;9770;p154"/>
            <p:cNvGrpSpPr/>
            <p:nvPr/>
          </p:nvGrpSpPr>
          <p:grpSpPr>
            <a:xfrm>
              <a:off x="4738" y="1327"/>
              <a:ext cx="584" cy="141"/>
              <a:chOff x="613" y="2568"/>
              <a:chExt cx="728" cy="141"/>
            </a:xfrm>
          </p:grpSpPr>
          <p:sp>
            <p:nvSpPr>
              <p:cNvPr id="9771" name="Google Shape;9771;p154"/>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72" name="Google Shape;9772;p154"/>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9773" name="Google Shape;9773;p154"/>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74" name="Google Shape;9774;p15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75" name="Google Shape;9775;p15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76" name="Google Shape;9776;p154"/>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77" name="Google Shape;9777;p15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78" name="Google Shape;9778;p154"/>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79" name="Google Shape;9779;p154"/>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80" name="Google Shape;9780;p154"/>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81" name="Google Shape;9781;p154"/>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9782" name="Google Shape;9782;p154"/>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83" name="Google Shape;9783;p154"/>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38"/>
                                        </p:tgtEl>
                                        <p:attrNameLst>
                                          <p:attrName>style.visibility</p:attrName>
                                        </p:attrNameLst>
                                      </p:cBhvr>
                                      <p:to>
                                        <p:strVal val="visible"/>
                                      </p:to>
                                    </p:set>
                                    <p:animEffect transition="in" filter="fade">
                                      <p:cBhvr>
                                        <p:cTn id="7" dur="500"/>
                                        <p:tgtEl>
                                          <p:spTgt spid="9738"/>
                                        </p:tgtEl>
                                      </p:cBhvr>
                                    </p:animEffect>
                                  </p:childTnLst>
                                </p:cTn>
                              </p:par>
                              <p:par>
                                <p:cTn id="8" presetID="10" presetClass="entr" presetSubtype="0" fill="hold" nodeType="withEffect">
                                  <p:stCondLst>
                                    <p:cond delay="0"/>
                                  </p:stCondLst>
                                  <p:childTnLst>
                                    <p:set>
                                      <p:cBhvr>
                                        <p:cTn id="9" dur="1" fill="hold">
                                          <p:stCondLst>
                                            <p:cond delay="0"/>
                                          </p:stCondLst>
                                        </p:cTn>
                                        <p:tgtEl>
                                          <p:spTgt spid="9735"/>
                                        </p:tgtEl>
                                        <p:attrNameLst>
                                          <p:attrName>style.visibility</p:attrName>
                                        </p:attrNameLst>
                                      </p:cBhvr>
                                      <p:to>
                                        <p:strVal val="visible"/>
                                      </p:to>
                                    </p:set>
                                    <p:animEffect transition="in" filter="fade">
                                      <p:cBhvr>
                                        <p:cTn id="10" dur="500"/>
                                        <p:tgtEl>
                                          <p:spTgt spid="97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711"/>
                                        </p:tgtEl>
                                        <p:attrNameLst>
                                          <p:attrName>style.visibility</p:attrName>
                                        </p:attrNameLst>
                                      </p:cBhvr>
                                      <p:to>
                                        <p:strVal val="visible"/>
                                      </p:to>
                                    </p:set>
                                    <p:animEffect transition="in" filter="fade">
                                      <p:cBhvr>
                                        <p:cTn id="15" dur="500"/>
                                        <p:tgtEl>
                                          <p:spTgt spid="9711"/>
                                        </p:tgtEl>
                                      </p:cBhvr>
                                    </p:animEffect>
                                  </p:childTnLst>
                                </p:cTn>
                              </p:par>
                              <p:par>
                                <p:cTn id="16" presetID="10" presetClass="entr" presetSubtype="0" fill="hold" nodeType="withEffect">
                                  <p:stCondLst>
                                    <p:cond delay="0"/>
                                  </p:stCondLst>
                                  <p:childTnLst>
                                    <p:set>
                                      <p:cBhvr>
                                        <p:cTn id="17" dur="1" fill="hold">
                                          <p:stCondLst>
                                            <p:cond delay="0"/>
                                          </p:stCondLst>
                                        </p:cTn>
                                        <p:tgtEl>
                                          <p:spTgt spid="9700"/>
                                        </p:tgtEl>
                                        <p:attrNameLst>
                                          <p:attrName>style.visibility</p:attrName>
                                        </p:attrNameLst>
                                      </p:cBhvr>
                                      <p:to>
                                        <p:strVal val="visible"/>
                                      </p:to>
                                    </p:set>
                                    <p:animEffect transition="in" filter="fade">
                                      <p:cBhvr>
                                        <p:cTn id="18" dur="500"/>
                                        <p:tgtEl>
                                          <p:spTgt spid="9700"/>
                                        </p:tgtEl>
                                      </p:cBhvr>
                                    </p:animEffect>
                                  </p:childTnLst>
                                </p:cTn>
                              </p:par>
                              <p:par>
                                <p:cTn id="19" presetID="10" presetClass="entr" presetSubtype="0" fill="hold" nodeType="withEffect">
                                  <p:stCondLst>
                                    <p:cond delay="0"/>
                                  </p:stCondLst>
                                  <p:childTnLst>
                                    <p:set>
                                      <p:cBhvr>
                                        <p:cTn id="20" dur="1" fill="hold">
                                          <p:stCondLst>
                                            <p:cond delay="0"/>
                                          </p:stCondLst>
                                        </p:cTn>
                                        <p:tgtEl>
                                          <p:spTgt spid="9697"/>
                                        </p:tgtEl>
                                        <p:attrNameLst>
                                          <p:attrName>style.visibility</p:attrName>
                                        </p:attrNameLst>
                                      </p:cBhvr>
                                      <p:to>
                                        <p:strVal val="visible"/>
                                      </p:to>
                                    </p:set>
                                    <p:animEffect transition="in" filter="fade">
                                      <p:cBhvr>
                                        <p:cTn id="21" dur="500"/>
                                        <p:tgtEl>
                                          <p:spTgt spid="969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703"/>
                                        </p:tgtEl>
                                        <p:attrNameLst>
                                          <p:attrName>style.visibility</p:attrName>
                                        </p:attrNameLst>
                                      </p:cBhvr>
                                      <p:to>
                                        <p:strVal val="visible"/>
                                      </p:to>
                                    </p:set>
                                    <p:animEffect transition="in" filter="fade">
                                      <p:cBhvr>
                                        <p:cTn id="26" dur="500"/>
                                        <p:tgtEl>
                                          <p:spTgt spid="9703"/>
                                        </p:tgtEl>
                                      </p:cBhvr>
                                    </p:animEffect>
                                  </p:childTnLst>
                                </p:cTn>
                              </p:par>
                              <p:par>
                                <p:cTn id="27" presetID="10" presetClass="entr" presetSubtype="0" fill="hold" nodeType="withEffect">
                                  <p:stCondLst>
                                    <p:cond delay="0"/>
                                  </p:stCondLst>
                                  <p:childTnLst>
                                    <p:set>
                                      <p:cBhvr>
                                        <p:cTn id="28" dur="1" fill="hold">
                                          <p:stCondLst>
                                            <p:cond delay="0"/>
                                          </p:stCondLst>
                                        </p:cTn>
                                        <p:tgtEl>
                                          <p:spTgt spid="9725"/>
                                        </p:tgtEl>
                                        <p:attrNameLst>
                                          <p:attrName>style.visibility</p:attrName>
                                        </p:attrNameLst>
                                      </p:cBhvr>
                                      <p:to>
                                        <p:strVal val="visible"/>
                                      </p:to>
                                    </p:set>
                                    <p:animEffect transition="in" filter="fade">
                                      <p:cBhvr>
                                        <p:cTn id="29" dur="500"/>
                                        <p:tgtEl>
                                          <p:spTgt spid="9725"/>
                                        </p:tgtEl>
                                      </p:cBhvr>
                                    </p:animEffect>
                                  </p:childTnLst>
                                </p:cTn>
                              </p:par>
                              <p:par>
                                <p:cTn id="30" presetID="10" presetClass="entr" presetSubtype="0" fill="hold" nodeType="withEffect">
                                  <p:stCondLst>
                                    <p:cond delay="0"/>
                                  </p:stCondLst>
                                  <p:childTnLst>
                                    <p:set>
                                      <p:cBhvr>
                                        <p:cTn id="31" dur="1" fill="hold">
                                          <p:stCondLst>
                                            <p:cond delay="0"/>
                                          </p:stCondLst>
                                        </p:cTn>
                                        <p:tgtEl>
                                          <p:spTgt spid="9717"/>
                                        </p:tgtEl>
                                        <p:attrNameLst>
                                          <p:attrName>style.visibility</p:attrName>
                                        </p:attrNameLst>
                                      </p:cBhvr>
                                      <p:to>
                                        <p:strVal val="visible"/>
                                      </p:to>
                                    </p:set>
                                    <p:animEffect transition="in" filter="fade">
                                      <p:cBhvr>
                                        <p:cTn id="32" dur="500"/>
                                        <p:tgtEl>
                                          <p:spTgt spid="97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07"/>
                                        </p:tgtEl>
                                        <p:attrNameLst>
                                          <p:attrName>style.visibility</p:attrName>
                                        </p:attrNameLst>
                                      </p:cBhvr>
                                      <p:to>
                                        <p:strVal val="visible"/>
                                      </p:to>
                                    </p:set>
                                    <p:animEffect transition="in" filter="fade">
                                      <p:cBhvr>
                                        <p:cTn id="37" dur="500"/>
                                        <p:tgtEl>
                                          <p:spTgt spid="9707"/>
                                        </p:tgtEl>
                                      </p:cBhvr>
                                    </p:animEffect>
                                  </p:childTnLst>
                                </p:cTn>
                              </p:par>
                              <p:par>
                                <p:cTn id="38" presetID="10" presetClass="entr" presetSubtype="0" fill="hold" nodeType="withEffect">
                                  <p:stCondLst>
                                    <p:cond delay="0"/>
                                  </p:stCondLst>
                                  <p:childTnLst>
                                    <p:set>
                                      <p:cBhvr>
                                        <p:cTn id="39" dur="1" fill="hold">
                                          <p:stCondLst>
                                            <p:cond delay="0"/>
                                          </p:stCondLst>
                                        </p:cTn>
                                        <p:tgtEl>
                                          <p:spTgt spid="9728"/>
                                        </p:tgtEl>
                                        <p:attrNameLst>
                                          <p:attrName>style.visibility</p:attrName>
                                        </p:attrNameLst>
                                      </p:cBhvr>
                                      <p:to>
                                        <p:strVal val="visible"/>
                                      </p:to>
                                    </p:set>
                                    <p:animEffect transition="in" filter="fade">
                                      <p:cBhvr>
                                        <p:cTn id="40" dur="500"/>
                                        <p:tgtEl>
                                          <p:spTgt spid="9728"/>
                                        </p:tgtEl>
                                      </p:cBhvr>
                                    </p:animEffect>
                                  </p:childTnLst>
                                </p:cTn>
                              </p:par>
                              <p:par>
                                <p:cTn id="41" presetID="10" presetClass="entr" presetSubtype="0" fill="hold" nodeType="withEffect">
                                  <p:stCondLst>
                                    <p:cond delay="0"/>
                                  </p:stCondLst>
                                  <p:childTnLst>
                                    <p:set>
                                      <p:cBhvr>
                                        <p:cTn id="42" dur="1" fill="hold">
                                          <p:stCondLst>
                                            <p:cond delay="0"/>
                                          </p:stCondLst>
                                        </p:cTn>
                                        <p:tgtEl>
                                          <p:spTgt spid="9722"/>
                                        </p:tgtEl>
                                        <p:attrNameLst>
                                          <p:attrName>style.visibility</p:attrName>
                                        </p:attrNameLst>
                                      </p:cBhvr>
                                      <p:to>
                                        <p:strVal val="visible"/>
                                      </p:to>
                                    </p:set>
                                    <p:animEffect transition="in" filter="fade">
                                      <p:cBhvr>
                                        <p:cTn id="43" dur="500"/>
                                        <p:tgtEl>
                                          <p:spTgt spid="9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grpSp>
        <p:nvGrpSpPr>
          <p:cNvPr id="1733" name="Google Shape;1733;p20"/>
          <p:cNvGrpSpPr/>
          <p:nvPr/>
        </p:nvGrpSpPr>
        <p:grpSpPr>
          <a:xfrm>
            <a:off x="141514" y="827314"/>
            <a:ext cx="11908971" cy="4739615"/>
            <a:chOff x="2511281" y="3262667"/>
            <a:chExt cx="7770812" cy="3121540"/>
          </a:xfrm>
        </p:grpSpPr>
        <p:sp>
          <p:nvSpPr>
            <p:cNvPr id="1734" name="Google Shape;1734;p20"/>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35" name="Google Shape;1735;p20"/>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36" name="Google Shape;1736;p20"/>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737" name="Google Shape;1737;p20"/>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738" name="Google Shape;1738;p20"/>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739" name="Google Shape;1739;p20"/>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740" name="Google Shape;1740;p20"/>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41" name="Google Shape;1741;p20"/>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42" name="Google Shape;1742;p20"/>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743" name="Google Shape;1743;p20"/>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744" name="Google Shape;1744;p20"/>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745" name="Google Shape;1745;p20"/>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46" name="Google Shape;1746;p20"/>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747" name="Google Shape;1747;p20"/>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748" name="Google Shape;1748;p20"/>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749" name="Google Shape;1749;p20"/>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750" name="Google Shape;1750;p20"/>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751" name="Google Shape;1751;p20"/>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752" name="Google Shape;1752;p20"/>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53" name="Google Shape;1753;p20"/>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54" name="Google Shape;1754;p20"/>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55" name="Google Shape;1755;p20"/>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56" name="Google Shape;1756;p20"/>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57" name="Google Shape;1757;p20"/>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58" name="Google Shape;1758;p20"/>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59" name="Google Shape;1759;p20"/>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760" name="Google Shape;1760;p20"/>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761" name="Google Shape;1761;p20"/>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762" name="Google Shape;1762;p20"/>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763" name="Google Shape;1763;p20"/>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764" name="Google Shape;1764;p20"/>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765" name="Google Shape;1765;p20"/>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66" name="Google Shape;1766;p20"/>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67" name="Google Shape;1767;p20"/>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68" name="Google Shape;1768;p20"/>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769" name="Google Shape;1769;p20"/>
            <p:cNvGrpSpPr/>
            <p:nvPr/>
          </p:nvGrpSpPr>
          <p:grpSpPr>
            <a:xfrm>
              <a:off x="2511281" y="5555532"/>
              <a:ext cx="800100" cy="828675"/>
              <a:chOff x="-44" y="1473"/>
              <a:chExt cx="981" cy="1105"/>
            </a:xfrm>
          </p:grpSpPr>
          <p:pic>
            <p:nvPicPr>
              <p:cNvPr id="1770" name="Google Shape;1770;p20"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771" name="Google Shape;1771;p20"/>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772" name="Google Shape;1772;p20"/>
            <p:cNvGrpSpPr/>
            <p:nvPr/>
          </p:nvGrpSpPr>
          <p:grpSpPr>
            <a:xfrm flipH="1">
              <a:off x="9493106" y="5469807"/>
              <a:ext cx="788987" cy="782637"/>
              <a:chOff x="-44" y="1473"/>
              <a:chExt cx="981" cy="1105"/>
            </a:xfrm>
          </p:grpSpPr>
          <p:pic>
            <p:nvPicPr>
              <p:cNvPr id="1773" name="Google Shape;1773;p20"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774" name="Google Shape;1774;p20"/>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775" name="Google Shape;1775;p20"/>
            <p:cNvGrpSpPr/>
            <p:nvPr/>
          </p:nvGrpSpPr>
          <p:grpSpPr>
            <a:xfrm>
              <a:off x="5083031" y="5055469"/>
              <a:ext cx="358775" cy="704850"/>
              <a:chOff x="4140" y="429"/>
              <a:chExt cx="1425" cy="2396"/>
            </a:xfrm>
          </p:grpSpPr>
          <p:sp>
            <p:nvSpPr>
              <p:cNvPr id="1776" name="Google Shape;1776;p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77" name="Google Shape;1777;p20"/>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78" name="Google Shape;1778;p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79" name="Google Shape;1779;p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80" name="Google Shape;1780;p20"/>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781" name="Google Shape;1781;p20"/>
              <p:cNvGrpSpPr/>
              <p:nvPr/>
            </p:nvGrpSpPr>
            <p:grpSpPr>
              <a:xfrm>
                <a:off x="4751" y="667"/>
                <a:ext cx="580" cy="146"/>
                <a:chOff x="617" y="2567"/>
                <a:chExt cx="724" cy="140"/>
              </a:xfrm>
            </p:grpSpPr>
            <p:sp>
              <p:nvSpPr>
                <p:cNvPr id="1782" name="Google Shape;1782;p20"/>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83" name="Google Shape;1783;p20"/>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784" name="Google Shape;1784;p20"/>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785" name="Google Shape;1785;p20"/>
              <p:cNvGrpSpPr/>
              <p:nvPr/>
            </p:nvGrpSpPr>
            <p:grpSpPr>
              <a:xfrm>
                <a:off x="4745" y="996"/>
                <a:ext cx="580" cy="156"/>
                <a:chOff x="612" y="2570"/>
                <a:chExt cx="724" cy="162"/>
              </a:xfrm>
            </p:grpSpPr>
            <p:sp>
              <p:nvSpPr>
                <p:cNvPr id="1786" name="Google Shape;1786;p20"/>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87" name="Google Shape;1787;p20"/>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788" name="Google Shape;1788;p20"/>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89" name="Google Shape;1789;p20"/>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790" name="Google Shape;1790;p20"/>
              <p:cNvGrpSpPr/>
              <p:nvPr/>
            </p:nvGrpSpPr>
            <p:grpSpPr>
              <a:xfrm>
                <a:off x="4733" y="1627"/>
                <a:ext cx="586" cy="151"/>
                <a:chOff x="611" y="2568"/>
                <a:chExt cx="730" cy="139"/>
              </a:xfrm>
            </p:grpSpPr>
            <p:sp>
              <p:nvSpPr>
                <p:cNvPr id="1791" name="Google Shape;1791;p20"/>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92" name="Google Shape;1792;p20"/>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793" name="Google Shape;1793;p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794" name="Google Shape;1794;p20"/>
              <p:cNvGrpSpPr/>
              <p:nvPr/>
            </p:nvGrpSpPr>
            <p:grpSpPr>
              <a:xfrm>
                <a:off x="4739" y="1325"/>
                <a:ext cx="580" cy="140"/>
                <a:chOff x="614" y="2566"/>
                <a:chExt cx="723" cy="140"/>
              </a:xfrm>
            </p:grpSpPr>
            <p:sp>
              <p:nvSpPr>
                <p:cNvPr id="1795" name="Google Shape;1795;p20"/>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96" name="Google Shape;1796;p20"/>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797" name="Google Shape;1797;p20"/>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98" name="Google Shape;1798;p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799" name="Google Shape;1799;p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00" name="Google Shape;1800;p20"/>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01" name="Google Shape;1801;p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02" name="Google Shape;1802;p20"/>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03" name="Google Shape;1803;p20"/>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04" name="Google Shape;1804;p20"/>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05" name="Google Shape;1805;p20"/>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1806" name="Google Shape;1806;p20"/>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07" name="Google Shape;1807;p20"/>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pic>
          <p:nvPicPr>
            <p:cNvPr id="1808" name="Google Shape;1808;p20" descr="Image result for firefox logo"/>
            <p:cNvPicPr preferRelativeResize="0"/>
            <p:nvPr/>
          </p:nvPicPr>
          <p:blipFill rotWithShape="1">
            <a:blip r:embed="rId2"/>
            <a:srcRect/>
            <a:stretch>
              <a:fillRect/>
            </a:stretch>
          </p:blipFill>
          <p:spPr>
            <a:xfrm>
              <a:off x="4326336" y="4363319"/>
              <a:ext cx="387318" cy="362674"/>
            </a:xfrm>
            <a:prstGeom prst="rect">
              <a:avLst/>
            </a:prstGeom>
            <a:noFill/>
            <a:ln>
              <a:noFill/>
            </a:ln>
          </p:spPr>
        </p:pic>
        <p:sp>
          <p:nvSpPr>
            <p:cNvPr id="1809" name="Google Shape;1809;p20"/>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server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810" name="Google Shape;1810;p20" descr="Image result for apache web server logo"/>
            <p:cNvPicPr preferRelativeResize="0"/>
            <p:nvPr/>
          </p:nvPicPr>
          <p:blipFill rotWithShape="1">
            <a:blip r:embed="rId3"/>
            <a:srcRect/>
            <a:stretch>
              <a:fillRect/>
            </a:stretch>
          </p:blipFill>
          <p:spPr>
            <a:xfrm>
              <a:off x="5649399" y="3712220"/>
              <a:ext cx="1425575" cy="629170"/>
            </a:xfrm>
            <a:prstGeom prst="rect">
              <a:avLst/>
            </a:prstGeom>
            <a:noFill/>
            <a:ln>
              <a:noFill/>
            </a:ln>
          </p:spPr>
        </p:pic>
        <p:pic>
          <p:nvPicPr>
            <p:cNvPr id="1811" name="Google Shape;1811;p20" descr="Image result for firefox logo"/>
            <p:cNvPicPr preferRelativeResize="0"/>
            <p:nvPr/>
          </p:nvPicPr>
          <p:blipFill rotWithShape="1">
            <a:blip r:embed="rId2"/>
            <a:srcRect/>
            <a:stretch>
              <a:fillRect/>
            </a:stretch>
          </p:blipFill>
          <p:spPr>
            <a:xfrm>
              <a:off x="8557699" y="4326644"/>
              <a:ext cx="387318" cy="362674"/>
            </a:xfrm>
            <a:prstGeom prst="rect">
              <a:avLst/>
            </a:prstGeom>
            <a:noFill/>
            <a:ln>
              <a:noFill/>
            </a:ln>
          </p:spPr>
        </p:pic>
        <p:pic>
          <p:nvPicPr>
            <p:cNvPr id="1812" name="Google Shape;1812;p20" descr="Image result for skype logo"/>
            <p:cNvPicPr preferRelativeResize="0"/>
            <p:nvPr/>
          </p:nvPicPr>
          <p:blipFill rotWithShape="1">
            <a:blip r:embed="rId4"/>
            <a:srcRect/>
            <a:stretch>
              <a:fillRect/>
            </a:stretch>
          </p:blipFill>
          <p:spPr>
            <a:xfrm>
              <a:off x="3374515" y="4091654"/>
              <a:ext cx="387318" cy="392958"/>
            </a:xfrm>
            <a:prstGeom prst="rect">
              <a:avLst/>
            </a:prstGeom>
            <a:noFill/>
            <a:ln>
              <a:noFill/>
            </a:ln>
          </p:spPr>
        </p:pic>
        <p:sp>
          <p:nvSpPr>
            <p:cNvPr id="1813" name="Google Shape;1813;p20"/>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814" name="Google Shape;1814;p20" descr="Image result for netflix logo png"/>
            <p:cNvPicPr preferRelativeResize="0"/>
            <p:nvPr/>
          </p:nvPicPr>
          <p:blipFill rotWithShape="1">
            <a:blip r:embed="rId5"/>
            <a:srcRect/>
            <a:stretch>
              <a:fillRect/>
            </a:stretch>
          </p:blipFill>
          <p:spPr>
            <a:xfrm>
              <a:off x="3632599" y="4424842"/>
              <a:ext cx="691469" cy="388951"/>
            </a:xfrm>
            <a:prstGeom prst="rect">
              <a:avLst/>
            </a:prstGeom>
            <a:noFill/>
            <a:ln>
              <a:noFill/>
            </a:ln>
          </p:spPr>
        </p:pic>
      </p:grpSp>
      <p:sp>
        <p:nvSpPr>
          <p:cNvPr id="1815" name="Google Shape;1815;p20"/>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16" name="Google Shape;1816;p20"/>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817" name="Google Shape;1817;p20"/>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818" name="Google Shape;1818;p20"/>
          <p:cNvGrpSpPr/>
          <p:nvPr/>
        </p:nvGrpSpPr>
        <p:grpSpPr>
          <a:xfrm>
            <a:off x="5525255" y="2683797"/>
            <a:ext cx="1407618" cy="386166"/>
            <a:chOff x="8593764" y="690692"/>
            <a:chExt cx="1407618" cy="386166"/>
          </a:xfrm>
        </p:grpSpPr>
        <p:sp>
          <p:nvSpPr>
            <p:cNvPr id="1819" name="Google Shape;1819;p20"/>
            <p:cNvSpPr/>
            <p:nvPr/>
          </p:nvSpPr>
          <p:spPr>
            <a:xfrm>
              <a:off x="8597936" y="756182"/>
              <a:ext cx="1403446"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20" name="Google Shape;1820;p20"/>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1" name="Google Shape;1821;p20"/>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822" name="Google Shape;1822;p20"/>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23" name="Google Shape;1823;p20"/>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1824" name="Google Shape;1824;p20"/>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825" name="Google Shape;1825;p20"/>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826" name="Google Shape;1826;p20"/>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27" name="Google Shape;1827;p20"/>
          <p:cNvSpPr/>
          <p:nvPr/>
        </p:nvSpPr>
        <p:spPr>
          <a:xfrm>
            <a:off x="5474955" y="2744519"/>
            <a:ext cx="1478052" cy="284266"/>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28" name="Google Shape;1828;p2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panose="020F0502020204030204"/>
              <a:buNone/>
            </a:pPr>
            <a:r>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t>Transport Layer: 3-</a:t>
            </a:r>
            <a:fld id="{00000000-1234-1234-1234-123412341234}" type="slidenum">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fld>
            <a:endPara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sp>
        <p:nvSpPr>
          <p:cNvPr id="1829" name="Google Shape;1829;p20"/>
          <p:cNvSpPr/>
          <p:nvPr/>
        </p:nvSpPr>
        <p:spPr>
          <a:xfrm>
            <a:off x="1776642" y="3222226"/>
            <a:ext cx="1824687"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830" name="Google Shape;1830;p20"/>
          <p:cNvGrpSpPr/>
          <p:nvPr/>
        </p:nvGrpSpPr>
        <p:grpSpPr>
          <a:xfrm>
            <a:off x="1825736" y="3693979"/>
            <a:ext cx="1651423" cy="389371"/>
            <a:chOff x="8349959" y="687487"/>
            <a:chExt cx="1651423" cy="389371"/>
          </a:xfrm>
        </p:grpSpPr>
        <p:sp>
          <p:nvSpPr>
            <p:cNvPr id="1831" name="Google Shape;1831;p20"/>
            <p:cNvSpPr/>
            <p:nvPr/>
          </p:nvSpPr>
          <p:spPr>
            <a:xfrm>
              <a:off x="8369532" y="756182"/>
              <a:ext cx="1631850"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32" name="Google Shape;1832;p20"/>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3" name="Google Shape;1833;p20"/>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4" name="Google Shape;1834;p20"/>
            <p:cNvSpPr txBox="1"/>
            <p:nvPr/>
          </p:nvSpPr>
          <p:spPr>
            <a:xfrm>
              <a:off x="8349959" y="687487"/>
              <a:ext cx="4090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n</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88"/>
        <p:cNvGrpSpPr/>
        <p:nvPr/>
      </p:nvGrpSpPr>
      <p:grpSpPr>
        <a:xfrm>
          <a:off x="0" y="0"/>
          <a:ext cx="0" cy="0"/>
          <a:chOff x="0" y="0"/>
          <a:chExt cx="0" cy="0"/>
        </a:xfrm>
      </p:grpSpPr>
      <p:sp>
        <p:nvSpPr>
          <p:cNvPr id="9789" name="Google Shape;9789;p155"/>
          <p:cNvSpPr txBox="1">
            <a:spLocks noGrp="1"/>
          </p:cNvSpPr>
          <p:nvPr>
            <p:ph type="title"/>
          </p:nvPr>
        </p:nvSpPr>
        <p:spPr>
          <a:xfrm>
            <a:off x="798690" y="276953"/>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throughput</a:t>
            </a:r>
            <a:endParaRPr sz="4400" b="0"/>
          </a:p>
        </p:txBody>
      </p:sp>
      <p:sp>
        <p:nvSpPr>
          <p:cNvPr id="9790" name="Google Shape;9790;p155"/>
          <p:cNvSpPr txBox="1"/>
          <p:nvPr/>
        </p:nvSpPr>
        <p:spPr>
          <a:xfrm>
            <a:off x="1143000" y="1235075"/>
            <a:ext cx="10680700"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avg. TCP thruput as function of window size, RTT?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ignore slow start, assume there is always data to send</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 window size </a:t>
            </a: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(measured in bytes)</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where loss occurs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avg. window size (# in-flight bytes) is ¾ W</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avg. thruput is 3/4W per RTT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791" name="Google Shape;9791;p155"/>
          <p:cNvGrpSpPr/>
          <p:nvPr/>
        </p:nvGrpSpPr>
        <p:grpSpPr>
          <a:xfrm>
            <a:off x="2360613" y="4173538"/>
            <a:ext cx="4873625" cy="1998662"/>
            <a:chOff x="279" y="2432"/>
            <a:chExt cx="3070" cy="1259"/>
          </a:xfrm>
        </p:grpSpPr>
        <p:sp>
          <p:nvSpPr>
            <p:cNvPr id="9792" name="Google Shape;9792;p155"/>
            <p:cNvSpPr/>
            <p:nvPr/>
          </p:nvSpPr>
          <p:spPr>
            <a:xfrm>
              <a:off x="678" y="2556"/>
              <a:ext cx="2481" cy="579"/>
            </a:xfrm>
            <a:custGeom>
              <a:avLst/>
              <a:gdLst/>
              <a:ahLst/>
              <a:cxnLst/>
              <a:rect l="l" t="t" r="r" b="b"/>
              <a:pathLst>
                <a:path w="2481" h="579" extrusionOk="0">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9793" name="Google Shape;9793;p155"/>
            <p:cNvCxnSpPr/>
            <p:nvPr/>
          </p:nvCxnSpPr>
          <p:spPr>
            <a:xfrm>
              <a:off x="675" y="3685"/>
              <a:ext cx="2674" cy="0"/>
            </a:xfrm>
            <a:prstGeom prst="straightConnector1">
              <a:avLst/>
            </a:prstGeom>
            <a:noFill/>
            <a:ln w="19050" cap="flat" cmpd="sng">
              <a:solidFill>
                <a:schemeClr val="dk1"/>
              </a:solidFill>
              <a:prstDash val="solid"/>
              <a:round/>
              <a:headEnd type="none" w="med" len="med"/>
              <a:tailEnd type="none" w="med" len="med"/>
            </a:ln>
          </p:spPr>
        </p:cxnSp>
        <p:cxnSp>
          <p:nvCxnSpPr>
            <p:cNvPr id="9794" name="Google Shape;9794;p155"/>
            <p:cNvCxnSpPr/>
            <p:nvPr/>
          </p:nvCxnSpPr>
          <p:spPr>
            <a:xfrm>
              <a:off x="682" y="2432"/>
              <a:ext cx="0" cy="1259"/>
            </a:xfrm>
            <a:prstGeom prst="straightConnector1">
              <a:avLst/>
            </a:prstGeom>
            <a:noFill/>
            <a:ln w="19050" cap="flat" cmpd="sng">
              <a:solidFill>
                <a:schemeClr val="dk1"/>
              </a:solidFill>
              <a:prstDash val="solid"/>
              <a:round/>
              <a:headEnd type="none" w="med" len="med"/>
              <a:tailEnd type="none" w="med" len="med"/>
            </a:ln>
          </p:spPr>
        </p:cxnSp>
        <p:cxnSp>
          <p:nvCxnSpPr>
            <p:cNvPr id="9795" name="Google Shape;9795;p155"/>
            <p:cNvCxnSpPr/>
            <p:nvPr/>
          </p:nvCxnSpPr>
          <p:spPr>
            <a:xfrm>
              <a:off x="606" y="2571"/>
              <a:ext cx="72" cy="0"/>
            </a:xfrm>
            <a:prstGeom prst="straightConnector1">
              <a:avLst/>
            </a:prstGeom>
            <a:noFill/>
            <a:ln w="19050" cap="flat" cmpd="sng">
              <a:solidFill>
                <a:schemeClr val="dk1"/>
              </a:solidFill>
              <a:prstDash val="solid"/>
              <a:round/>
              <a:headEnd type="none" w="med" len="med"/>
              <a:tailEnd type="none" w="med" len="med"/>
            </a:ln>
          </p:spPr>
        </p:cxnSp>
        <p:cxnSp>
          <p:nvCxnSpPr>
            <p:cNvPr id="9796" name="Google Shape;9796;p155"/>
            <p:cNvCxnSpPr/>
            <p:nvPr/>
          </p:nvCxnSpPr>
          <p:spPr>
            <a:xfrm>
              <a:off x="606" y="3117"/>
              <a:ext cx="72" cy="0"/>
            </a:xfrm>
            <a:prstGeom prst="straightConnector1">
              <a:avLst/>
            </a:prstGeom>
            <a:noFill/>
            <a:ln w="19050" cap="flat" cmpd="sng">
              <a:solidFill>
                <a:schemeClr val="dk1"/>
              </a:solidFill>
              <a:prstDash val="solid"/>
              <a:round/>
              <a:headEnd type="none" w="med" len="med"/>
              <a:tailEnd type="none" w="med" len="med"/>
            </a:ln>
          </p:spPr>
        </p:cxnSp>
        <p:sp>
          <p:nvSpPr>
            <p:cNvPr id="9797" name="Google Shape;9797;p155"/>
            <p:cNvSpPr txBox="1"/>
            <p:nvPr/>
          </p:nvSpPr>
          <p:spPr>
            <a:xfrm>
              <a:off x="380" y="2453"/>
              <a:ext cx="23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W</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798" name="Google Shape;9798;p155"/>
            <p:cNvSpPr txBox="1"/>
            <p:nvPr/>
          </p:nvSpPr>
          <p:spPr>
            <a:xfrm>
              <a:off x="279" y="3008"/>
              <a:ext cx="350"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W/2</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9799" name="Google Shape;9799;p155"/>
          <p:cNvGrpSpPr/>
          <p:nvPr/>
        </p:nvGrpSpPr>
        <p:grpSpPr>
          <a:xfrm>
            <a:off x="3136901" y="3552826"/>
            <a:ext cx="3795713" cy="620712"/>
            <a:chOff x="1722" y="2139"/>
            <a:chExt cx="2391" cy="391"/>
          </a:xfrm>
        </p:grpSpPr>
        <p:sp>
          <p:nvSpPr>
            <p:cNvPr id="9800" name="Google Shape;9800;p155"/>
            <p:cNvSpPr txBox="1"/>
            <p:nvPr/>
          </p:nvSpPr>
          <p:spPr>
            <a:xfrm>
              <a:off x="1722" y="2219"/>
              <a:ext cx="1346"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avg TCP thruput = </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9801" name="Google Shape;9801;p155"/>
            <p:cNvGrpSpPr/>
            <p:nvPr/>
          </p:nvGrpSpPr>
          <p:grpSpPr>
            <a:xfrm>
              <a:off x="2986" y="2139"/>
              <a:ext cx="1127" cy="391"/>
              <a:chOff x="3498" y="2153"/>
              <a:chExt cx="1127" cy="391"/>
            </a:xfrm>
          </p:grpSpPr>
          <p:sp>
            <p:nvSpPr>
              <p:cNvPr id="9802" name="Google Shape;9802;p155"/>
              <p:cNvSpPr txBox="1"/>
              <p:nvPr/>
            </p:nvSpPr>
            <p:spPr>
              <a:xfrm>
                <a:off x="3501" y="2153"/>
                <a:ext cx="195"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3</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803" name="Google Shape;9803;p155"/>
              <p:cNvSpPr txBox="1"/>
              <p:nvPr/>
            </p:nvSpPr>
            <p:spPr>
              <a:xfrm>
                <a:off x="3498" y="2313"/>
                <a:ext cx="195"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4</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804" name="Google Shape;9804;p155"/>
              <p:cNvCxnSpPr/>
              <p:nvPr/>
            </p:nvCxnSpPr>
            <p:spPr>
              <a:xfrm>
                <a:off x="3550" y="2352"/>
                <a:ext cx="88" cy="0"/>
              </a:xfrm>
              <a:prstGeom prst="straightConnector1">
                <a:avLst/>
              </a:prstGeom>
              <a:noFill/>
              <a:ln w="19050" cap="flat" cmpd="sng">
                <a:solidFill>
                  <a:schemeClr val="dk1"/>
                </a:solidFill>
                <a:prstDash val="solid"/>
                <a:round/>
                <a:headEnd type="none" w="med" len="med"/>
                <a:tailEnd type="none" w="med" len="med"/>
              </a:ln>
            </p:spPr>
          </p:cxnSp>
          <p:sp>
            <p:nvSpPr>
              <p:cNvPr id="9805" name="Google Shape;9805;p155"/>
              <p:cNvSpPr txBox="1"/>
              <p:nvPr/>
            </p:nvSpPr>
            <p:spPr>
              <a:xfrm>
                <a:off x="3702" y="2157"/>
                <a:ext cx="246"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W</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9806" name="Google Shape;9806;p155"/>
              <p:cNvSpPr txBox="1"/>
              <p:nvPr/>
            </p:nvSpPr>
            <p:spPr>
              <a:xfrm>
                <a:off x="3658" y="2309"/>
                <a:ext cx="373"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RTT</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9807" name="Google Shape;9807;p155"/>
              <p:cNvCxnSpPr/>
              <p:nvPr/>
            </p:nvCxnSpPr>
            <p:spPr>
              <a:xfrm>
                <a:off x="3726" y="2352"/>
                <a:ext cx="210" cy="0"/>
              </a:xfrm>
              <a:prstGeom prst="straightConnector1">
                <a:avLst/>
              </a:prstGeom>
              <a:noFill/>
              <a:ln w="19050" cap="flat" cmpd="sng">
                <a:solidFill>
                  <a:schemeClr val="dk1"/>
                </a:solidFill>
                <a:prstDash val="solid"/>
                <a:round/>
                <a:headEnd type="none" w="med" len="med"/>
                <a:tailEnd type="none" w="med" len="med"/>
              </a:ln>
            </p:spPr>
          </p:cxnSp>
          <p:sp>
            <p:nvSpPr>
              <p:cNvPr id="9808" name="Google Shape;9808;p155"/>
              <p:cNvSpPr txBox="1"/>
              <p:nvPr/>
            </p:nvSpPr>
            <p:spPr>
              <a:xfrm>
                <a:off x="3975" y="2243"/>
                <a:ext cx="650"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bytes/sec</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813"/>
        <p:cNvGrpSpPr/>
        <p:nvPr/>
      </p:nvGrpSpPr>
      <p:grpSpPr>
        <a:xfrm>
          <a:off x="0" y="0"/>
          <a:ext cx="0" cy="0"/>
          <a:chOff x="0" y="0"/>
          <a:chExt cx="0" cy="0"/>
        </a:xfrm>
      </p:grpSpPr>
      <p:sp>
        <p:nvSpPr>
          <p:cNvPr id="9814" name="Google Shape;9814;p156"/>
          <p:cNvSpPr txBox="1">
            <a:spLocks noGrp="1"/>
          </p:cNvSpPr>
          <p:nvPr>
            <p:ph type="title"/>
          </p:nvPr>
        </p:nvSpPr>
        <p:spPr>
          <a:xfrm>
            <a:off x="798690" y="278541"/>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over “long, fat pipes”</a:t>
            </a:r>
            <a:endParaRPr sz="4400" b="0"/>
          </a:p>
        </p:txBody>
      </p:sp>
      <p:sp>
        <p:nvSpPr>
          <p:cNvPr id="9815" name="Google Shape;9815;p15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
        <p:nvSpPr>
          <p:cNvPr id="9816" name="Google Shape;9816;p156"/>
          <p:cNvSpPr txBox="1"/>
          <p:nvPr/>
        </p:nvSpPr>
        <p:spPr>
          <a:xfrm>
            <a:off x="798690" y="1322387"/>
            <a:ext cx="11049000"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a:solidFill>
                  <a:schemeClr val="dk1"/>
                </a:solidFill>
                <a:latin typeface="Calibri" panose="020F0502020204030204"/>
                <a:ea typeface="Calibri" panose="020F0502020204030204"/>
                <a:cs typeface="Calibri" panose="020F0502020204030204"/>
                <a:sym typeface="Calibri" panose="020F0502020204030204"/>
              </a:rPr>
              <a:t>example: 1500 byte segments, 100ms RTT, want 10 Gbps throughput</a:t>
            </a:r>
            <a:endParaRPr lang="en-US" sz="2800">
              <a:solidFill>
                <a:schemeClr val="dk1"/>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panose="020F0502020204030204"/>
                <a:ea typeface="Calibri" panose="020F0502020204030204"/>
                <a:cs typeface="Calibri" panose="020F0502020204030204"/>
                <a:sym typeface="Calibri" panose="020F0502020204030204"/>
              </a:rPr>
              <a:t>requires W = 83,333 in-flight segments</a:t>
            </a:r>
            <a:endParaRPr lang="en-US" sz="2800">
              <a:solidFill>
                <a:schemeClr val="dk1"/>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panose="020F0502020204030204"/>
                <a:ea typeface="Calibri" panose="020F0502020204030204"/>
                <a:cs typeface="Calibri" panose="020F0502020204030204"/>
                <a:sym typeface="Calibri" panose="020F0502020204030204"/>
              </a:rPr>
              <a:t>throughput in terms of segment loss probability, L </a:t>
            </a:r>
            <a:r>
              <a:rPr lang="en-US" sz="2000">
                <a:solidFill>
                  <a:schemeClr val="dk1"/>
                </a:solidFill>
                <a:latin typeface="Calibri" panose="020F0502020204030204"/>
                <a:ea typeface="Calibri" panose="020F0502020204030204"/>
                <a:cs typeface="Calibri" panose="020F0502020204030204"/>
                <a:sym typeface="Calibri" panose="020F0502020204030204"/>
              </a:rPr>
              <a:t>[Mathis 1997]:</a:t>
            </a:r>
            <a:br>
              <a:rPr lang="en-US" sz="2800">
                <a:solidFill>
                  <a:schemeClr val="dk1"/>
                </a:solidFill>
                <a:latin typeface="Calibri" panose="020F0502020204030204"/>
                <a:ea typeface="Calibri" panose="020F0502020204030204"/>
                <a:cs typeface="Calibri" panose="020F0502020204030204"/>
                <a:sym typeface="Calibri" panose="020F0502020204030204"/>
              </a:rPr>
            </a:br>
            <a:br>
              <a:rPr lang="en-US" sz="2800">
                <a:solidFill>
                  <a:schemeClr val="dk1"/>
                </a:solidFill>
                <a:latin typeface="Calibri" panose="020F0502020204030204"/>
                <a:ea typeface="Calibri" panose="020F0502020204030204"/>
                <a:cs typeface="Calibri" panose="020F0502020204030204"/>
                <a:sym typeface="Calibri" panose="020F0502020204030204"/>
              </a:rPr>
            </a:br>
            <a:br>
              <a:rPr lang="en-US" sz="2800">
                <a:solidFill>
                  <a:schemeClr val="dk1"/>
                </a:solidFill>
                <a:latin typeface="Calibri" panose="020F0502020204030204"/>
                <a:ea typeface="Calibri" panose="020F0502020204030204"/>
                <a:cs typeface="Calibri" panose="020F0502020204030204"/>
                <a:sym typeface="Calibri" panose="020F0502020204030204"/>
              </a:rPr>
            </a:br>
            <a:endParaRPr sz="2800">
              <a:solidFill>
                <a:schemeClr val="dk1"/>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Noto Sans Symbols"/>
              <a:buNone/>
            </a:pPr>
            <a:r>
              <a:rPr lang="en-US" sz="2400" b="0" i="0" u="none" strike="noStrike" cap="none">
                <a:solidFill>
                  <a:schemeClr val="dk1"/>
                </a:solidFill>
                <a:latin typeface="MS Mincho"/>
                <a:ea typeface="MS Mincho"/>
                <a:cs typeface="MS Mincho"/>
                <a:sym typeface="MS Mincho"/>
              </a:rPr>
              <a:t>➜ </a:t>
            </a:r>
            <a:r>
              <a:rPr lang="en-US" sz="2800" b="0" i="0" u="none" strike="noStrike" cap="none">
                <a:solidFill>
                  <a:schemeClr val="dk1"/>
                </a:solidFill>
                <a:latin typeface="Calibri" panose="020F0502020204030204"/>
                <a:ea typeface="Calibri" panose="020F0502020204030204"/>
                <a:cs typeface="Calibri" panose="020F0502020204030204"/>
                <a:sym typeface="Calibri" panose="020F0502020204030204"/>
              </a:rPr>
              <a:t>to achieve 10 Gbps throughput, need a loss rate of L = 2·10</a:t>
            </a:r>
            <a:r>
              <a:rPr lang="en-US" sz="2800" b="0" i="0" u="none" strike="noStrike" cap="none" baseline="30000">
                <a:solidFill>
                  <a:schemeClr val="dk1"/>
                </a:solidFill>
                <a:latin typeface="Calibri" panose="020F0502020204030204"/>
                <a:ea typeface="Calibri" panose="020F0502020204030204"/>
                <a:cs typeface="Calibri" panose="020F0502020204030204"/>
                <a:sym typeface="Calibri" panose="020F0502020204030204"/>
              </a:rPr>
              <a:t>-10  </a:t>
            </a:r>
            <a:r>
              <a:rPr lang="en-US" sz="2800" b="0" i="1" u="none" strike="noStrike" cap="none">
                <a:solidFill>
                  <a:srgbClr val="FF0000"/>
                </a:solidFill>
                <a:latin typeface="Calibri" panose="020F0502020204030204"/>
                <a:ea typeface="Calibri" panose="020F0502020204030204"/>
                <a:cs typeface="Calibri" panose="020F0502020204030204"/>
                <a:sym typeface="Calibri" panose="020F0502020204030204"/>
              </a:rPr>
              <a:t> </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 a very small loss rate!</a:t>
            </a:r>
            <a:endParaRPr sz="2400" b="0" i="1"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panose="020F0502020204030204"/>
                <a:ea typeface="Calibri" panose="020F0502020204030204"/>
                <a:cs typeface="Calibri" panose="020F0502020204030204"/>
                <a:sym typeface="Calibri" panose="020F0502020204030204"/>
              </a:rPr>
              <a:t>versions of TCP for long, high-speed scenarios</a:t>
            </a:r>
            <a:endParaRPr sz="2800" baseline="30000">
              <a:solidFill>
                <a:schemeClr val="dk1"/>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9817" name="Google Shape;9817;p156"/>
          <p:cNvGrpSpPr/>
          <p:nvPr/>
        </p:nvGrpSpPr>
        <p:grpSpPr>
          <a:xfrm>
            <a:off x="3700463" y="2947987"/>
            <a:ext cx="4160837" cy="962025"/>
            <a:chOff x="422" y="3400"/>
            <a:chExt cx="2621" cy="606"/>
          </a:xfrm>
        </p:grpSpPr>
        <p:sp>
          <p:nvSpPr>
            <p:cNvPr id="9818" name="Google Shape;9818;p156"/>
            <p:cNvSpPr txBox="1"/>
            <p:nvPr/>
          </p:nvSpPr>
          <p:spPr>
            <a:xfrm>
              <a:off x="422" y="3566"/>
              <a:ext cx="1690"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panose="020B0604020202020204"/>
                  <a:ea typeface="Arial" panose="020B0604020202020204"/>
                  <a:cs typeface="Arial" panose="020B0604020202020204"/>
                  <a:sym typeface="Arial" panose="020B0604020202020204"/>
                </a:rPr>
                <a:t>TCP throughput = </a:t>
              </a:r>
              <a:endParaRPr lang="en-US"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9819" name="Google Shape;9819;p156"/>
            <p:cNvSpPr txBox="1"/>
            <p:nvPr/>
          </p:nvSpPr>
          <p:spPr>
            <a:xfrm>
              <a:off x="2010" y="3470"/>
              <a:ext cx="490"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panose="020B0604020202020204"/>
                  <a:ea typeface="Arial" panose="020B0604020202020204"/>
                  <a:cs typeface="Arial" panose="020B0604020202020204"/>
                  <a:sym typeface="Arial" panose="020B0604020202020204"/>
                </a:rPr>
                <a:t>1.22</a:t>
              </a:r>
              <a:endParaRPr lang="en-US"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9820" name="Google Shape;9820;p156"/>
            <p:cNvGrpSpPr/>
            <p:nvPr/>
          </p:nvGrpSpPr>
          <p:grpSpPr>
            <a:xfrm>
              <a:off x="2092" y="3400"/>
              <a:ext cx="951" cy="606"/>
              <a:chOff x="2092" y="3400"/>
              <a:chExt cx="951" cy="606"/>
            </a:xfrm>
          </p:grpSpPr>
          <p:sp>
            <p:nvSpPr>
              <p:cNvPr id="9821" name="Google Shape;9821;p156"/>
              <p:cNvSpPr txBox="1"/>
              <p:nvPr/>
            </p:nvSpPr>
            <p:spPr>
              <a:xfrm>
                <a:off x="2423" y="3400"/>
                <a:ext cx="169"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panose="020B0604020202020204"/>
                    <a:ea typeface="Arial" panose="020B0604020202020204"/>
                    <a:cs typeface="Arial" panose="020B0604020202020204"/>
                    <a:sym typeface="Arial" panose="020B0604020202020204"/>
                  </a:rPr>
                  <a:t>.</a:t>
                </a:r>
                <a:endParaRPr lang="en-US" sz="2400" b="1">
                  <a:solidFill>
                    <a:schemeClr val="dk1"/>
                  </a:solidFill>
                  <a:latin typeface="Arial" panose="020B0604020202020204"/>
                  <a:ea typeface="Arial" panose="020B0604020202020204"/>
                  <a:cs typeface="Arial" panose="020B0604020202020204"/>
                  <a:sym typeface="Arial" panose="020B0604020202020204"/>
                </a:endParaRPr>
              </a:p>
            </p:txBody>
          </p:sp>
          <p:sp>
            <p:nvSpPr>
              <p:cNvPr id="9822" name="Google Shape;9822;p156"/>
              <p:cNvSpPr txBox="1"/>
              <p:nvPr/>
            </p:nvSpPr>
            <p:spPr>
              <a:xfrm>
                <a:off x="2511" y="3472"/>
                <a:ext cx="532"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panose="020B0604020202020204"/>
                    <a:ea typeface="Arial" panose="020B0604020202020204"/>
                    <a:cs typeface="Arial" panose="020B0604020202020204"/>
                    <a:sym typeface="Arial" panose="020B0604020202020204"/>
                  </a:rPr>
                  <a:t>MSS</a:t>
                </a:r>
                <a:endParaRPr lang="en-US" sz="24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9823" name="Google Shape;9823;p156"/>
              <p:cNvCxnSpPr/>
              <p:nvPr/>
            </p:nvCxnSpPr>
            <p:spPr>
              <a:xfrm>
                <a:off x="2092" y="3720"/>
                <a:ext cx="873" cy="0"/>
              </a:xfrm>
              <a:prstGeom prst="straightConnector1">
                <a:avLst/>
              </a:prstGeom>
              <a:noFill/>
              <a:ln w="19050" cap="flat" cmpd="sng">
                <a:solidFill>
                  <a:schemeClr val="dk1"/>
                </a:solidFill>
                <a:prstDash val="solid"/>
                <a:round/>
                <a:headEnd type="none" w="med" len="med"/>
                <a:tailEnd type="none" w="med" len="med"/>
              </a:ln>
            </p:spPr>
          </p:cxnSp>
          <p:sp>
            <p:nvSpPr>
              <p:cNvPr id="9824" name="Google Shape;9824;p156"/>
              <p:cNvSpPr txBox="1"/>
              <p:nvPr/>
            </p:nvSpPr>
            <p:spPr>
              <a:xfrm>
                <a:off x="2133" y="3696"/>
                <a:ext cx="489"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panose="020B0604020202020204"/>
                    <a:ea typeface="Arial" panose="020B0604020202020204"/>
                    <a:cs typeface="Arial" panose="020B0604020202020204"/>
                    <a:sym typeface="Arial" panose="020B0604020202020204"/>
                  </a:rPr>
                  <a:t>RTT</a:t>
                </a:r>
                <a:endParaRPr lang="en-US"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9825" name="Google Shape;9825;p156"/>
              <p:cNvSpPr/>
              <p:nvPr/>
            </p:nvSpPr>
            <p:spPr>
              <a:xfrm>
                <a:off x="2607" y="3740"/>
                <a:ext cx="294" cy="220"/>
              </a:xfrm>
              <a:custGeom>
                <a:avLst/>
                <a:gdLst/>
                <a:ahLst/>
                <a:cxnLst/>
                <a:rect l="l" t="t" r="r" b="b"/>
                <a:pathLst>
                  <a:path w="294" h="220" extrusionOk="0">
                    <a:moveTo>
                      <a:pt x="0" y="158"/>
                    </a:moveTo>
                    <a:lnTo>
                      <a:pt x="32" y="140"/>
                    </a:lnTo>
                    <a:lnTo>
                      <a:pt x="72" y="220"/>
                    </a:lnTo>
                    <a:lnTo>
                      <a:pt x="132" y="0"/>
                    </a:lnTo>
                    <a:lnTo>
                      <a:pt x="294" y="0"/>
                    </a:lnTo>
                  </a:path>
                </a:pathLst>
              </a:custGeom>
              <a:noFill/>
              <a:ln w="2857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26" name="Google Shape;9826;p156"/>
              <p:cNvSpPr txBox="1"/>
              <p:nvPr/>
            </p:nvSpPr>
            <p:spPr>
              <a:xfrm>
                <a:off x="2704" y="3718"/>
                <a:ext cx="223"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panose="020B0604020202020204"/>
                    <a:ea typeface="Arial" panose="020B0604020202020204"/>
                    <a:cs typeface="Arial" panose="020B0604020202020204"/>
                    <a:sym typeface="Arial" panose="020B0604020202020204"/>
                  </a:rPr>
                  <a:t>L</a:t>
                </a:r>
                <a:endParaRPr lang="en-US" sz="2400">
                  <a:solidFill>
                    <a:schemeClr val="dk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grpSp>
        <p:nvGrpSpPr>
          <p:cNvPr id="1840" name="Google Shape;1840;p21"/>
          <p:cNvGrpSpPr/>
          <p:nvPr/>
        </p:nvGrpSpPr>
        <p:grpSpPr>
          <a:xfrm>
            <a:off x="141514" y="827314"/>
            <a:ext cx="11908971" cy="4739615"/>
            <a:chOff x="2511281" y="3262667"/>
            <a:chExt cx="7770812" cy="3121540"/>
          </a:xfrm>
        </p:grpSpPr>
        <p:sp>
          <p:nvSpPr>
            <p:cNvPr id="1841" name="Google Shape;1841;p21"/>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42" name="Google Shape;1842;p21"/>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43" name="Google Shape;1843;p21"/>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844" name="Google Shape;1844;p21"/>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845" name="Google Shape;1845;p21"/>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846" name="Google Shape;1846;p21"/>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847" name="Google Shape;1847;p21"/>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48" name="Google Shape;1848;p21"/>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49" name="Google Shape;1849;p21"/>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850" name="Google Shape;1850;p21"/>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851" name="Google Shape;1851;p21"/>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852" name="Google Shape;1852;p21"/>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53" name="Google Shape;1853;p21"/>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854" name="Google Shape;1854;p21"/>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855" name="Google Shape;1855;p21"/>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856" name="Google Shape;1856;p21"/>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857" name="Google Shape;1857;p21"/>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858" name="Google Shape;1858;p21"/>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859" name="Google Shape;1859;p21"/>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60" name="Google Shape;1860;p21"/>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61" name="Google Shape;1861;p21"/>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62" name="Google Shape;1862;p21"/>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63" name="Google Shape;1863;p21"/>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64" name="Google Shape;1864;p21"/>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65" name="Google Shape;1865;p21"/>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66" name="Google Shape;1866;p21"/>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867" name="Google Shape;1867;p21"/>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868" name="Google Shape;1868;p21"/>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869" name="Google Shape;1869;p21"/>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870" name="Google Shape;1870;p21"/>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871" name="Google Shape;1871;p21"/>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872" name="Google Shape;1872;p21"/>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73" name="Google Shape;1873;p21"/>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74" name="Google Shape;1874;p21"/>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75" name="Google Shape;1875;p21"/>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876" name="Google Shape;1876;p21"/>
            <p:cNvGrpSpPr/>
            <p:nvPr/>
          </p:nvGrpSpPr>
          <p:grpSpPr>
            <a:xfrm>
              <a:off x="2511281" y="5555532"/>
              <a:ext cx="800100" cy="828675"/>
              <a:chOff x="-44" y="1473"/>
              <a:chExt cx="981" cy="1105"/>
            </a:xfrm>
          </p:grpSpPr>
          <p:pic>
            <p:nvPicPr>
              <p:cNvPr id="1877" name="Google Shape;1877;p21"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878" name="Google Shape;1878;p2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879" name="Google Shape;1879;p21"/>
            <p:cNvGrpSpPr/>
            <p:nvPr/>
          </p:nvGrpSpPr>
          <p:grpSpPr>
            <a:xfrm flipH="1">
              <a:off x="9493106" y="5469807"/>
              <a:ext cx="788987" cy="782637"/>
              <a:chOff x="-44" y="1473"/>
              <a:chExt cx="981" cy="1105"/>
            </a:xfrm>
          </p:grpSpPr>
          <p:pic>
            <p:nvPicPr>
              <p:cNvPr id="1880" name="Google Shape;1880;p21"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881" name="Google Shape;1881;p2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882" name="Google Shape;1882;p21"/>
            <p:cNvGrpSpPr/>
            <p:nvPr/>
          </p:nvGrpSpPr>
          <p:grpSpPr>
            <a:xfrm>
              <a:off x="5083031" y="5055469"/>
              <a:ext cx="358775" cy="704850"/>
              <a:chOff x="4140" y="429"/>
              <a:chExt cx="1425" cy="2396"/>
            </a:xfrm>
          </p:grpSpPr>
          <p:sp>
            <p:nvSpPr>
              <p:cNvPr id="1883" name="Google Shape;1883;p21"/>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84" name="Google Shape;1884;p21"/>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85" name="Google Shape;1885;p21"/>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86" name="Google Shape;1886;p21"/>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87" name="Google Shape;1887;p21"/>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888" name="Google Shape;1888;p21"/>
              <p:cNvGrpSpPr/>
              <p:nvPr/>
            </p:nvGrpSpPr>
            <p:grpSpPr>
              <a:xfrm>
                <a:off x="4751" y="667"/>
                <a:ext cx="580" cy="146"/>
                <a:chOff x="617" y="2567"/>
                <a:chExt cx="724" cy="140"/>
              </a:xfrm>
            </p:grpSpPr>
            <p:sp>
              <p:nvSpPr>
                <p:cNvPr id="1889" name="Google Shape;1889;p21"/>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90" name="Google Shape;1890;p21"/>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891" name="Google Shape;1891;p21"/>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892" name="Google Shape;1892;p21"/>
              <p:cNvGrpSpPr/>
              <p:nvPr/>
            </p:nvGrpSpPr>
            <p:grpSpPr>
              <a:xfrm>
                <a:off x="4745" y="996"/>
                <a:ext cx="580" cy="156"/>
                <a:chOff x="612" y="2570"/>
                <a:chExt cx="724" cy="162"/>
              </a:xfrm>
            </p:grpSpPr>
            <p:sp>
              <p:nvSpPr>
                <p:cNvPr id="1893" name="Google Shape;1893;p21"/>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94" name="Google Shape;1894;p21"/>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895" name="Google Shape;1895;p21"/>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96" name="Google Shape;1896;p21"/>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897" name="Google Shape;1897;p21"/>
              <p:cNvGrpSpPr/>
              <p:nvPr/>
            </p:nvGrpSpPr>
            <p:grpSpPr>
              <a:xfrm>
                <a:off x="4733" y="1627"/>
                <a:ext cx="586" cy="151"/>
                <a:chOff x="611" y="2568"/>
                <a:chExt cx="730" cy="139"/>
              </a:xfrm>
            </p:grpSpPr>
            <p:sp>
              <p:nvSpPr>
                <p:cNvPr id="1898" name="Google Shape;1898;p21"/>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899" name="Google Shape;1899;p21"/>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900" name="Google Shape;1900;p21"/>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901" name="Google Shape;1901;p21"/>
              <p:cNvGrpSpPr/>
              <p:nvPr/>
            </p:nvGrpSpPr>
            <p:grpSpPr>
              <a:xfrm>
                <a:off x="4739" y="1325"/>
                <a:ext cx="580" cy="140"/>
                <a:chOff x="614" y="2566"/>
                <a:chExt cx="723" cy="140"/>
              </a:xfrm>
            </p:grpSpPr>
            <p:sp>
              <p:nvSpPr>
                <p:cNvPr id="1902" name="Google Shape;1902;p21"/>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03" name="Google Shape;1903;p21"/>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904" name="Google Shape;1904;p21"/>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05" name="Google Shape;1905;p21"/>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06" name="Google Shape;1906;p21"/>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07" name="Google Shape;1907;p21"/>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08" name="Google Shape;1908;p21"/>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09" name="Google Shape;1909;p21"/>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10" name="Google Shape;1910;p21"/>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11" name="Google Shape;1911;p21"/>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12" name="Google Shape;1912;p21"/>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1913" name="Google Shape;1913;p21"/>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14" name="Google Shape;1914;p21"/>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pic>
          <p:nvPicPr>
            <p:cNvPr id="1915" name="Google Shape;1915;p21" descr="Image result for firefox logo"/>
            <p:cNvPicPr preferRelativeResize="0"/>
            <p:nvPr/>
          </p:nvPicPr>
          <p:blipFill rotWithShape="1">
            <a:blip r:embed="rId2"/>
            <a:srcRect/>
            <a:stretch>
              <a:fillRect/>
            </a:stretch>
          </p:blipFill>
          <p:spPr>
            <a:xfrm>
              <a:off x="4326336" y="4363319"/>
              <a:ext cx="387318" cy="362674"/>
            </a:xfrm>
            <a:prstGeom prst="rect">
              <a:avLst/>
            </a:prstGeom>
            <a:noFill/>
            <a:ln>
              <a:noFill/>
            </a:ln>
          </p:spPr>
        </p:pic>
        <p:sp>
          <p:nvSpPr>
            <p:cNvPr id="1916" name="Google Shape;1916;p21"/>
            <p:cNvSpPr txBox="1"/>
            <p:nvPr/>
          </p:nvSpPr>
          <p:spPr>
            <a:xfrm>
              <a:off x="5723493" y="3262667"/>
              <a:ext cx="126581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server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917" name="Google Shape;1917;p21" descr="Image result for apache web server logo"/>
            <p:cNvPicPr preferRelativeResize="0"/>
            <p:nvPr/>
          </p:nvPicPr>
          <p:blipFill rotWithShape="1">
            <a:blip r:embed="rId3"/>
            <a:srcRect/>
            <a:stretch>
              <a:fillRect/>
            </a:stretch>
          </p:blipFill>
          <p:spPr>
            <a:xfrm>
              <a:off x="5649399" y="3712220"/>
              <a:ext cx="1425575" cy="629170"/>
            </a:xfrm>
            <a:prstGeom prst="rect">
              <a:avLst/>
            </a:prstGeom>
            <a:noFill/>
            <a:ln>
              <a:noFill/>
            </a:ln>
          </p:spPr>
        </p:pic>
        <p:pic>
          <p:nvPicPr>
            <p:cNvPr id="1918" name="Google Shape;1918;p21" descr="Image result for firefox logo"/>
            <p:cNvPicPr preferRelativeResize="0"/>
            <p:nvPr/>
          </p:nvPicPr>
          <p:blipFill rotWithShape="1">
            <a:blip r:embed="rId2"/>
            <a:srcRect/>
            <a:stretch>
              <a:fillRect/>
            </a:stretch>
          </p:blipFill>
          <p:spPr>
            <a:xfrm>
              <a:off x="8557699" y="4326644"/>
              <a:ext cx="387318" cy="362674"/>
            </a:xfrm>
            <a:prstGeom prst="rect">
              <a:avLst/>
            </a:prstGeom>
            <a:noFill/>
            <a:ln>
              <a:noFill/>
            </a:ln>
          </p:spPr>
        </p:pic>
        <p:pic>
          <p:nvPicPr>
            <p:cNvPr id="1919" name="Google Shape;1919;p21" descr="Image result for skype logo"/>
            <p:cNvPicPr preferRelativeResize="0"/>
            <p:nvPr/>
          </p:nvPicPr>
          <p:blipFill rotWithShape="1">
            <a:blip r:embed="rId4"/>
            <a:srcRect/>
            <a:stretch>
              <a:fillRect/>
            </a:stretch>
          </p:blipFill>
          <p:spPr>
            <a:xfrm>
              <a:off x="3374515" y="4091654"/>
              <a:ext cx="387318" cy="392958"/>
            </a:xfrm>
            <a:prstGeom prst="rect">
              <a:avLst/>
            </a:prstGeom>
            <a:noFill/>
            <a:ln>
              <a:noFill/>
            </a:ln>
          </p:spPr>
        </p:pic>
        <p:sp>
          <p:nvSpPr>
            <p:cNvPr id="1920" name="Google Shape;1920;p21"/>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921" name="Google Shape;1921;p21" descr="Image result for netflix logo png"/>
            <p:cNvPicPr preferRelativeResize="0"/>
            <p:nvPr/>
          </p:nvPicPr>
          <p:blipFill rotWithShape="1">
            <a:blip r:embed="rId5"/>
            <a:srcRect/>
            <a:stretch>
              <a:fillRect/>
            </a:stretch>
          </p:blipFill>
          <p:spPr>
            <a:xfrm>
              <a:off x="3632599" y="4424842"/>
              <a:ext cx="691469" cy="388951"/>
            </a:xfrm>
            <a:prstGeom prst="rect">
              <a:avLst/>
            </a:prstGeom>
            <a:noFill/>
            <a:ln>
              <a:noFill/>
            </a:ln>
          </p:spPr>
        </p:pic>
      </p:grpSp>
      <p:sp>
        <p:nvSpPr>
          <p:cNvPr id="1922" name="Google Shape;1922;p21"/>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3" name="Google Shape;1923;p21"/>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924" name="Google Shape;1924;p21"/>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1925" name="Google Shape;1925;p21"/>
          <p:cNvGrpSpPr/>
          <p:nvPr/>
        </p:nvGrpSpPr>
        <p:grpSpPr>
          <a:xfrm>
            <a:off x="5525255" y="2683797"/>
            <a:ext cx="1407618" cy="386166"/>
            <a:chOff x="8593764" y="690692"/>
            <a:chExt cx="1407618" cy="386166"/>
          </a:xfrm>
        </p:grpSpPr>
        <p:sp>
          <p:nvSpPr>
            <p:cNvPr id="1926" name="Google Shape;1926;p21"/>
            <p:cNvSpPr/>
            <p:nvPr/>
          </p:nvSpPr>
          <p:spPr>
            <a:xfrm>
              <a:off x="8597936" y="756182"/>
              <a:ext cx="1403446"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27" name="Google Shape;1927;p21"/>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8" name="Google Shape;1928;p21"/>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929" name="Google Shape;1929;p21"/>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30" name="Google Shape;1930;p21"/>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1931" name="Google Shape;1931;p21"/>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1932" name="Google Shape;1932;p21"/>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1933" name="Google Shape;1933;p21"/>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34" name="Google Shape;1934;p21"/>
          <p:cNvSpPr/>
          <p:nvPr/>
        </p:nvSpPr>
        <p:spPr>
          <a:xfrm>
            <a:off x="5474955" y="2744519"/>
            <a:ext cx="1478052" cy="284266"/>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35" name="Google Shape;1935;p2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panose="020F0502020204030204"/>
              <a:buNone/>
            </a:pPr>
            <a:r>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t>Transport Layer: 3-</a:t>
            </a:r>
            <a:fld id="{00000000-1234-1234-1234-123412341234}" type="slidenum">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fld>
            <a:endPara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sp>
        <p:nvSpPr>
          <p:cNvPr id="1936" name="Google Shape;1936;p21"/>
          <p:cNvSpPr/>
          <p:nvPr/>
        </p:nvSpPr>
        <p:spPr>
          <a:xfrm>
            <a:off x="1776642" y="3222226"/>
            <a:ext cx="1824687"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937" name="Google Shape;1937;p21"/>
          <p:cNvGrpSpPr/>
          <p:nvPr/>
        </p:nvGrpSpPr>
        <p:grpSpPr>
          <a:xfrm>
            <a:off x="2011914" y="3219947"/>
            <a:ext cx="1404036" cy="384588"/>
            <a:chOff x="8597346" y="692270"/>
            <a:chExt cx="1404036" cy="384588"/>
          </a:xfrm>
        </p:grpSpPr>
        <p:sp>
          <p:nvSpPr>
            <p:cNvPr id="1938" name="Google Shape;1938;p21"/>
            <p:cNvSpPr/>
            <p:nvPr/>
          </p:nvSpPr>
          <p:spPr>
            <a:xfrm>
              <a:off x="8597936" y="756182"/>
              <a:ext cx="1403446"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39" name="Google Shape;1939;p21"/>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40" name="Google Shape;1940;p21"/>
            <p:cNvSpPr txBox="1"/>
            <p:nvPr/>
          </p:nvSpPr>
          <p:spPr>
            <a:xfrm>
              <a:off x="8597346" y="692270"/>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22"/>
          <p:cNvGrpSpPr/>
          <p:nvPr/>
        </p:nvGrpSpPr>
        <p:grpSpPr>
          <a:xfrm>
            <a:off x="141514" y="1298122"/>
            <a:ext cx="11908971" cy="4268807"/>
            <a:chOff x="2511281" y="3572744"/>
            <a:chExt cx="7770812" cy="2811463"/>
          </a:xfrm>
        </p:grpSpPr>
        <p:sp>
          <p:nvSpPr>
            <p:cNvPr id="1947" name="Google Shape;1947;p22"/>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48" name="Google Shape;1948;p22"/>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49" name="Google Shape;1949;p22"/>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50" name="Google Shape;1950;p22"/>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1951" name="Google Shape;1951;p22"/>
            <p:cNvSpPr txBox="1"/>
            <p:nvPr/>
          </p:nvSpPr>
          <p:spPr>
            <a:xfrm>
              <a:off x="5698981" y="4480178"/>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952" name="Google Shape;1952;p22"/>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1953" name="Google Shape;1953;p22"/>
            <p:cNvSpPr txBox="1"/>
            <p:nvPr/>
          </p:nvSpPr>
          <p:spPr>
            <a:xfrm>
              <a:off x="5692631" y="53778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54" name="Google Shape;1954;p22"/>
            <p:cNvSpPr txBox="1"/>
            <p:nvPr/>
          </p:nvSpPr>
          <p:spPr>
            <a:xfrm>
              <a:off x="5692631" y="5084965"/>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55" name="Google Shape;1955;p22"/>
            <p:cNvSpPr txBox="1"/>
            <p:nvPr/>
          </p:nvSpPr>
          <p:spPr>
            <a:xfrm>
              <a:off x="5692631" y="479368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956" name="Google Shape;1956;p22"/>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1957" name="Google Shape;1957;p22"/>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1958" name="Google Shape;1958;p22"/>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59" name="Google Shape;1959;p22"/>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60" name="Google Shape;1960;p22"/>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961" name="Google Shape;1961;p22"/>
            <p:cNvSpPr txBox="1"/>
            <p:nvPr/>
          </p:nvSpPr>
          <p:spPr>
            <a:xfrm>
              <a:off x="7846868" y="483337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962" name="Google Shape;1962;p22"/>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963" name="Google Shape;1963;p22"/>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964" name="Google Shape;1964;p22"/>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965" name="Google Shape;1965;p22"/>
            <p:cNvSpPr txBox="1"/>
            <p:nvPr/>
          </p:nvSpPr>
          <p:spPr>
            <a:xfrm>
              <a:off x="7881793" y="4037882"/>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66" name="Google Shape;1966;p22"/>
            <p:cNvSpPr txBox="1"/>
            <p:nvPr/>
          </p:nvSpPr>
          <p:spPr>
            <a:xfrm>
              <a:off x="7837343" y="574541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67" name="Google Shape;1967;p22"/>
            <p:cNvSpPr txBox="1"/>
            <p:nvPr/>
          </p:nvSpPr>
          <p:spPr>
            <a:xfrm>
              <a:off x="7849290" y="543815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68" name="Google Shape;1968;p22"/>
            <p:cNvSpPr txBox="1"/>
            <p:nvPr/>
          </p:nvSpPr>
          <p:spPr>
            <a:xfrm>
              <a:off x="7846868" y="5150053"/>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69" name="Google Shape;1969;p22"/>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70" name="Google Shape;1970;p22"/>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71" name="Google Shape;1971;p22"/>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72" name="Google Shape;1972;p22"/>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73" name="Google Shape;1973;p22"/>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974" name="Google Shape;1974;p22"/>
            <p:cNvSpPr txBox="1"/>
            <p:nvPr/>
          </p:nvSpPr>
          <p:spPr>
            <a:xfrm>
              <a:off x="3501881" y="484130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1975" name="Google Shape;1975;p22"/>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976" name="Google Shape;1976;p22"/>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1977" name="Google Shape;1977;p22"/>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1978" name="Google Shape;1978;p22"/>
            <p:cNvSpPr txBox="1"/>
            <p:nvPr/>
          </p:nvSpPr>
          <p:spPr>
            <a:xfrm>
              <a:off x="3536806" y="4045819"/>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79" name="Google Shape;1979;p22"/>
            <p:cNvSpPr txBox="1"/>
            <p:nvPr/>
          </p:nvSpPr>
          <p:spPr>
            <a:xfrm>
              <a:off x="3492356" y="5746184"/>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80" name="Google Shape;1980;p22"/>
            <p:cNvSpPr txBox="1"/>
            <p:nvPr/>
          </p:nvSpPr>
          <p:spPr>
            <a:xfrm>
              <a:off x="3511406" y="5453266"/>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81" name="Google Shape;1981;p22"/>
            <p:cNvSpPr txBox="1"/>
            <p:nvPr/>
          </p:nvSpPr>
          <p:spPr>
            <a:xfrm>
              <a:off x="3501881" y="5157990"/>
              <a:ext cx="1317625" cy="28996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982" name="Google Shape;1982;p22"/>
            <p:cNvGrpSpPr/>
            <p:nvPr/>
          </p:nvGrpSpPr>
          <p:grpSpPr>
            <a:xfrm>
              <a:off x="2511281" y="5555532"/>
              <a:ext cx="800100" cy="828675"/>
              <a:chOff x="-44" y="1473"/>
              <a:chExt cx="981" cy="1105"/>
            </a:xfrm>
          </p:grpSpPr>
          <p:pic>
            <p:nvPicPr>
              <p:cNvPr id="1983" name="Google Shape;1983;p22"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984" name="Google Shape;1984;p2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985" name="Google Shape;1985;p22"/>
            <p:cNvGrpSpPr/>
            <p:nvPr/>
          </p:nvGrpSpPr>
          <p:grpSpPr>
            <a:xfrm flipH="1">
              <a:off x="9493106" y="5469807"/>
              <a:ext cx="788987" cy="782637"/>
              <a:chOff x="-44" y="1473"/>
              <a:chExt cx="981" cy="1105"/>
            </a:xfrm>
          </p:grpSpPr>
          <p:pic>
            <p:nvPicPr>
              <p:cNvPr id="1986" name="Google Shape;1986;p22"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1987" name="Google Shape;1987;p2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1988" name="Google Shape;1988;p22"/>
            <p:cNvGrpSpPr/>
            <p:nvPr/>
          </p:nvGrpSpPr>
          <p:grpSpPr>
            <a:xfrm>
              <a:off x="5083031" y="5055469"/>
              <a:ext cx="358775" cy="704850"/>
              <a:chOff x="4140" y="429"/>
              <a:chExt cx="1425" cy="2396"/>
            </a:xfrm>
          </p:grpSpPr>
          <p:sp>
            <p:nvSpPr>
              <p:cNvPr id="1989" name="Google Shape;1989;p2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90" name="Google Shape;1990;p22"/>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91" name="Google Shape;1991;p2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92" name="Google Shape;1992;p2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93" name="Google Shape;1993;p22"/>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994" name="Google Shape;1994;p22"/>
              <p:cNvGrpSpPr/>
              <p:nvPr/>
            </p:nvGrpSpPr>
            <p:grpSpPr>
              <a:xfrm>
                <a:off x="4751" y="667"/>
                <a:ext cx="580" cy="146"/>
                <a:chOff x="617" y="2567"/>
                <a:chExt cx="724" cy="140"/>
              </a:xfrm>
            </p:grpSpPr>
            <p:sp>
              <p:nvSpPr>
                <p:cNvPr id="1995" name="Google Shape;1995;p22"/>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1996" name="Google Shape;1996;p22"/>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1997" name="Google Shape;1997;p22"/>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1998" name="Google Shape;1998;p22"/>
              <p:cNvGrpSpPr/>
              <p:nvPr/>
            </p:nvGrpSpPr>
            <p:grpSpPr>
              <a:xfrm>
                <a:off x="4745" y="996"/>
                <a:ext cx="580" cy="156"/>
                <a:chOff x="612" y="2570"/>
                <a:chExt cx="724" cy="162"/>
              </a:xfrm>
            </p:grpSpPr>
            <p:sp>
              <p:nvSpPr>
                <p:cNvPr id="1999" name="Google Shape;1999;p22"/>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00" name="Google Shape;2000;p22"/>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001" name="Google Shape;2001;p22"/>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02" name="Google Shape;2002;p22"/>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003" name="Google Shape;2003;p22"/>
              <p:cNvGrpSpPr/>
              <p:nvPr/>
            </p:nvGrpSpPr>
            <p:grpSpPr>
              <a:xfrm>
                <a:off x="4733" y="1627"/>
                <a:ext cx="586" cy="151"/>
                <a:chOff x="611" y="2568"/>
                <a:chExt cx="730" cy="139"/>
              </a:xfrm>
            </p:grpSpPr>
            <p:sp>
              <p:nvSpPr>
                <p:cNvPr id="2004" name="Google Shape;2004;p22"/>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05" name="Google Shape;2005;p22"/>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006" name="Google Shape;2006;p2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007" name="Google Shape;2007;p22"/>
              <p:cNvGrpSpPr/>
              <p:nvPr/>
            </p:nvGrpSpPr>
            <p:grpSpPr>
              <a:xfrm>
                <a:off x="4739" y="1325"/>
                <a:ext cx="580" cy="140"/>
                <a:chOff x="614" y="2566"/>
                <a:chExt cx="723" cy="140"/>
              </a:xfrm>
            </p:grpSpPr>
            <p:sp>
              <p:nvSpPr>
                <p:cNvPr id="2008" name="Google Shape;2008;p22"/>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09" name="Google Shape;2009;p22"/>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010" name="Google Shape;2010;p22"/>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11" name="Google Shape;2011;p2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12" name="Google Shape;2012;p2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13" name="Google Shape;2013;p22"/>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14" name="Google Shape;2014;p2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15" name="Google Shape;2015;p22"/>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16" name="Google Shape;2016;p22"/>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17" name="Google Shape;2017;p22"/>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18" name="Google Shape;2018;p22"/>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2019" name="Google Shape;2019;p22"/>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20" name="Google Shape;2020;p22"/>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pic>
          <p:nvPicPr>
            <p:cNvPr id="2021" name="Google Shape;2021;p22" descr="Image result for firefox logo"/>
            <p:cNvPicPr preferRelativeResize="0"/>
            <p:nvPr/>
          </p:nvPicPr>
          <p:blipFill rotWithShape="1">
            <a:blip r:embed="rId2"/>
            <a:srcRect/>
            <a:stretch>
              <a:fillRect/>
            </a:stretch>
          </p:blipFill>
          <p:spPr>
            <a:xfrm>
              <a:off x="4326336" y="4363319"/>
              <a:ext cx="387318" cy="362674"/>
            </a:xfrm>
            <a:prstGeom prst="rect">
              <a:avLst/>
            </a:prstGeom>
            <a:noFill/>
            <a:ln>
              <a:noFill/>
            </a:ln>
          </p:spPr>
        </p:pic>
        <p:pic>
          <p:nvPicPr>
            <p:cNvPr id="2022" name="Google Shape;2022;p22" descr="Image result for apache web server logo"/>
            <p:cNvPicPr preferRelativeResize="0"/>
            <p:nvPr/>
          </p:nvPicPr>
          <p:blipFill rotWithShape="1">
            <a:blip r:embed="rId3"/>
            <a:srcRect/>
            <a:stretch>
              <a:fillRect/>
            </a:stretch>
          </p:blipFill>
          <p:spPr>
            <a:xfrm>
              <a:off x="5649399" y="3712220"/>
              <a:ext cx="1425575" cy="629170"/>
            </a:xfrm>
            <a:prstGeom prst="rect">
              <a:avLst/>
            </a:prstGeom>
            <a:noFill/>
            <a:ln>
              <a:noFill/>
            </a:ln>
          </p:spPr>
        </p:pic>
        <p:pic>
          <p:nvPicPr>
            <p:cNvPr id="2023" name="Google Shape;2023;p22" descr="Image result for firefox logo"/>
            <p:cNvPicPr preferRelativeResize="0"/>
            <p:nvPr/>
          </p:nvPicPr>
          <p:blipFill rotWithShape="1">
            <a:blip r:embed="rId2"/>
            <a:srcRect/>
            <a:stretch>
              <a:fillRect/>
            </a:stretch>
          </p:blipFill>
          <p:spPr>
            <a:xfrm>
              <a:off x="8557699" y="4326644"/>
              <a:ext cx="387318" cy="362674"/>
            </a:xfrm>
            <a:prstGeom prst="rect">
              <a:avLst/>
            </a:prstGeom>
            <a:noFill/>
            <a:ln>
              <a:noFill/>
            </a:ln>
          </p:spPr>
        </p:pic>
        <p:pic>
          <p:nvPicPr>
            <p:cNvPr id="2024" name="Google Shape;2024;p22" descr="Image result for skype logo"/>
            <p:cNvPicPr preferRelativeResize="0"/>
            <p:nvPr/>
          </p:nvPicPr>
          <p:blipFill rotWithShape="1">
            <a:blip r:embed="rId4"/>
            <a:srcRect/>
            <a:stretch>
              <a:fillRect/>
            </a:stretch>
          </p:blipFill>
          <p:spPr>
            <a:xfrm>
              <a:off x="3374515" y="4091654"/>
              <a:ext cx="387318" cy="392958"/>
            </a:xfrm>
            <a:prstGeom prst="rect">
              <a:avLst/>
            </a:prstGeom>
            <a:noFill/>
            <a:ln>
              <a:noFill/>
            </a:ln>
          </p:spPr>
        </p:pic>
        <p:sp>
          <p:nvSpPr>
            <p:cNvPr id="2025" name="Google Shape;2025;p22"/>
            <p:cNvSpPr txBox="1"/>
            <p:nvPr/>
          </p:nvSpPr>
          <p:spPr>
            <a:xfrm>
              <a:off x="3822815" y="3627317"/>
              <a:ext cx="642362" cy="380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2026" name="Google Shape;2026;p22" descr="Image result for netflix logo png"/>
            <p:cNvPicPr preferRelativeResize="0"/>
            <p:nvPr/>
          </p:nvPicPr>
          <p:blipFill rotWithShape="1">
            <a:blip r:embed="rId5"/>
            <a:srcRect/>
            <a:stretch>
              <a:fillRect/>
            </a:stretch>
          </p:blipFill>
          <p:spPr>
            <a:xfrm>
              <a:off x="3632599" y="4424842"/>
              <a:ext cx="691469" cy="388951"/>
            </a:xfrm>
            <a:prstGeom prst="rect">
              <a:avLst/>
            </a:prstGeom>
            <a:noFill/>
            <a:ln>
              <a:noFill/>
            </a:ln>
          </p:spPr>
        </p:pic>
      </p:grpSp>
      <p:sp>
        <p:nvSpPr>
          <p:cNvPr id="2027" name="Google Shape;2027;p22"/>
          <p:cNvSpPr/>
          <p:nvPr/>
        </p:nvSpPr>
        <p:spPr>
          <a:xfrm>
            <a:off x="4356586" y="4965666"/>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28" name="Google Shape;2028;p22"/>
          <p:cNvSpPr/>
          <p:nvPr/>
        </p:nvSpPr>
        <p:spPr>
          <a:xfrm>
            <a:off x="4944218" y="2675931"/>
            <a:ext cx="2194145"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2029" name="Google Shape;2029;p22"/>
          <p:cNvCxnSpPr/>
          <p:nvPr/>
        </p:nvCxnSpPr>
        <p:spPr>
          <a:xfrm rot="10800000">
            <a:off x="3204457" y="2995594"/>
            <a:ext cx="0" cy="2502331"/>
          </a:xfrm>
          <a:prstGeom prst="straightConnector1">
            <a:avLst/>
          </a:prstGeom>
          <a:noFill/>
          <a:ln w="44450" cap="flat" cmpd="sng">
            <a:solidFill>
              <a:schemeClr val="accent1"/>
            </a:solidFill>
            <a:prstDash val="solid"/>
            <a:miter lim="800000"/>
            <a:headEnd type="none" w="sm" len="sm"/>
            <a:tailEnd type="triangle" w="med" len="med"/>
          </a:ln>
        </p:spPr>
      </p:cxnSp>
      <p:grpSp>
        <p:nvGrpSpPr>
          <p:cNvPr id="2030" name="Google Shape;2030;p22"/>
          <p:cNvGrpSpPr/>
          <p:nvPr/>
        </p:nvGrpSpPr>
        <p:grpSpPr>
          <a:xfrm>
            <a:off x="5525255" y="2683797"/>
            <a:ext cx="1407618" cy="386166"/>
            <a:chOff x="8593764" y="690692"/>
            <a:chExt cx="1407618" cy="386166"/>
          </a:xfrm>
        </p:grpSpPr>
        <p:sp>
          <p:nvSpPr>
            <p:cNvPr id="2031" name="Google Shape;2031;p22"/>
            <p:cNvSpPr/>
            <p:nvPr/>
          </p:nvSpPr>
          <p:spPr>
            <a:xfrm>
              <a:off x="8597936" y="756182"/>
              <a:ext cx="1403446"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32" name="Google Shape;2032;p22"/>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33" name="Google Shape;2033;p22"/>
            <p:cNvSpPr txBox="1"/>
            <p:nvPr/>
          </p:nvSpPr>
          <p:spPr>
            <a:xfrm>
              <a:off x="8593764" y="690692"/>
              <a:ext cx="3802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t>
              </a:r>
              <a:r>
                <a:rPr lang="en-US"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a:t>
              </a:r>
              <a:endParaRPr sz="1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034" name="Google Shape;2034;p22"/>
          <p:cNvSpPr/>
          <p:nvPr/>
        </p:nvSpPr>
        <p:spPr>
          <a:xfrm>
            <a:off x="5864224" y="2340021"/>
            <a:ext cx="1063879" cy="26616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35" name="Google Shape;2035;p22"/>
          <p:cNvSpPr txBox="1"/>
          <p:nvPr/>
        </p:nvSpPr>
        <p:spPr>
          <a:xfrm>
            <a:off x="5819897" y="2291365"/>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2036" name="Google Shape;2036;p22"/>
          <p:cNvCxnSpPr/>
          <p:nvPr/>
        </p:nvCxnSpPr>
        <p:spPr>
          <a:xfrm>
            <a:off x="7011397" y="2484139"/>
            <a:ext cx="0" cy="3013786"/>
          </a:xfrm>
          <a:prstGeom prst="straightConnector1">
            <a:avLst/>
          </a:prstGeom>
          <a:noFill/>
          <a:ln w="44450" cap="flat" cmpd="sng">
            <a:solidFill>
              <a:schemeClr val="accent1"/>
            </a:solidFill>
            <a:prstDash val="solid"/>
            <a:miter lim="800000"/>
            <a:headEnd type="none" w="sm" len="sm"/>
            <a:tailEnd type="none" w="sm" len="sm"/>
          </a:ln>
        </p:spPr>
      </p:cxnSp>
      <p:cxnSp>
        <p:nvCxnSpPr>
          <p:cNvPr id="2037" name="Google Shape;2037;p22"/>
          <p:cNvCxnSpPr/>
          <p:nvPr/>
        </p:nvCxnSpPr>
        <p:spPr>
          <a:xfrm>
            <a:off x="3184573" y="5478673"/>
            <a:ext cx="3851736" cy="0"/>
          </a:xfrm>
          <a:prstGeom prst="straightConnector1">
            <a:avLst/>
          </a:prstGeom>
          <a:noFill/>
          <a:ln w="44450" cap="flat" cmpd="sng">
            <a:solidFill>
              <a:schemeClr val="accent1"/>
            </a:solidFill>
            <a:prstDash val="solid"/>
            <a:miter lim="800000"/>
            <a:headEnd type="none" w="sm" len="sm"/>
            <a:tailEnd type="none" w="sm" len="sm"/>
          </a:ln>
        </p:spPr>
      </p:cxnSp>
      <p:sp>
        <p:nvSpPr>
          <p:cNvPr id="2038" name="Google Shape;2038;p22"/>
          <p:cNvSpPr/>
          <p:nvPr/>
        </p:nvSpPr>
        <p:spPr>
          <a:xfrm>
            <a:off x="5864224" y="2291365"/>
            <a:ext cx="1063879" cy="300547"/>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39" name="Google Shape;2039;p22"/>
          <p:cNvSpPr/>
          <p:nvPr/>
        </p:nvSpPr>
        <p:spPr>
          <a:xfrm>
            <a:off x="5474955" y="2744519"/>
            <a:ext cx="1478052" cy="284266"/>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40" name="Google Shape;2040;p2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panose="020F0502020204030204"/>
              <a:buNone/>
            </a:pPr>
            <a:r>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t>Transport Layer: 3-</a:t>
            </a:r>
            <a:fld id="{00000000-1234-1234-1234-123412341234}" type="slidenum">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fld>
            <a:endPara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sp>
        <p:nvSpPr>
          <p:cNvPr id="2041" name="Google Shape;2041;p22"/>
          <p:cNvSpPr/>
          <p:nvPr/>
        </p:nvSpPr>
        <p:spPr>
          <a:xfrm>
            <a:off x="1776642" y="3222226"/>
            <a:ext cx="1824687" cy="1745839"/>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42" name="Google Shape;2042;p22"/>
          <p:cNvGrpSpPr/>
          <p:nvPr/>
        </p:nvGrpSpPr>
        <p:grpSpPr>
          <a:xfrm>
            <a:off x="3073015" y="2669125"/>
            <a:ext cx="1108206" cy="369332"/>
            <a:chOff x="8893175" y="707526"/>
            <a:chExt cx="1108206" cy="369332"/>
          </a:xfrm>
        </p:grpSpPr>
        <p:sp>
          <p:nvSpPr>
            <p:cNvPr id="2043" name="Google Shape;2043;p22"/>
            <p:cNvSpPr/>
            <p:nvPr/>
          </p:nvSpPr>
          <p:spPr>
            <a:xfrm>
              <a:off x="8934834" y="756182"/>
              <a:ext cx="1066547" cy="266167"/>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44" name="Google Shape;2044;p22"/>
            <p:cNvSpPr txBox="1"/>
            <p:nvPr/>
          </p:nvSpPr>
          <p:spPr>
            <a:xfrm>
              <a:off x="8893175" y="707526"/>
              <a:ext cx="11082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2045" name="Google Shape;2045;p22" descr="Image result for blue question mark icon"/>
          <p:cNvPicPr preferRelativeResize="0"/>
          <p:nvPr/>
        </p:nvPicPr>
        <p:blipFill rotWithShape="1">
          <a:blip r:embed="rId6"/>
          <a:srcRect/>
          <a:stretch>
            <a:fillRect/>
          </a:stretch>
        </p:blipFill>
        <p:spPr>
          <a:xfrm>
            <a:off x="878355" y="104889"/>
            <a:ext cx="1624375" cy="1624375"/>
          </a:xfrm>
          <a:prstGeom prst="rect">
            <a:avLst/>
          </a:prstGeom>
          <a:noFill/>
          <a:ln>
            <a:noFill/>
          </a:ln>
        </p:spPr>
      </p:pic>
      <p:sp>
        <p:nvSpPr>
          <p:cNvPr id="2046" name="Google Shape;2046;p22"/>
          <p:cNvSpPr txBox="1"/>
          <p:nvPr/>
        </p:nvSpPr>
        <p:spPr>
          <a:xfrm>
            <a:off x="2209800" y="266700"/>
            <a:ext cx="9664700" cy="828047"/>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00000"/>
              </a:buClr>
              <a:buSzPts val="2800"/>
              <a:buFont typeface="Calibri" panose="020F0502020204030204"/>
              <a:buNone/>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Q: how did transport layer know to deliver message to Firefox browser process rather then Netflix process or Skype process?</a:t>
            </a:r>
            <a:endPar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2045"/>
                                        </p:tgtEl>
                                        <p:attrNameLst>
                                          <p:attrName>style.visibility</p:attrName>
                                        </p:attrNameLst>
                                      </p:cBhvr>
                                      <p:to>
                                        <p:strVal val="visible"/>
                                      </p:to>
                                    </p:set>
                                    <p:animEffect transition="in" filter="fade">
                                      <p:cBhvr>
                                        <p:cTn id="7" dur="1000"/>
                                        <p:tgtEl>
                                          <p:spTgt spid="2045"/>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2046"/>
                                        </p:tgtEl>
                                        <p:attrNameLst>
                                          <p:attrName>style.visibility</p:attrName>
                                        </p:attrNameLst>
                                      </p:cBhvr>
                                      <p:to>
                                        <p:strVal val="visible"/>
                                      </p:to>
                                    </p:set>
                                    <p:animEffect transition="in" filter="fade">
                                      <p:cBhvr>
                                        <p:cTn id="11" dur="500"/>
                                        <p:tgtEl>
                                          <p:spTgt spid="2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2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Multiplexing/demultiplexing</a:t>
            </a:r>
            <a:endParaRPr lang="en-US" sz="4400"/>
          </a:p>
        </p:txBody>
      </p:sp>
      <p:sp>
        <p:nvSpPr>
          <p:cNvPr id="2053" name="Google Shape;2053;p23"/>
          <p:cNvSpPr/>
          <p:nvPr/>
        </p:nvSpPr>
        <p:spPr>
          <a:xfrm>
            <a:off x="5108431" y="357274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54" name="Google Shape;2054;p23"/>
          <p:cNvSpPr txBox="1"/>
          <p:nvPr/>
        </p:nvSpPr>
        <p:spPr>
          <a:xfrm>
            <a:off x="10348768" y="4498257"/>
            <a:ext cx="8953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process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5" name="Google Shape;2055;p23"/>
          <p:cNvSpPr txBox="1"/>
          <p:nvPr/>
        </p:nvSpPr>
        <p:spPr>
          <a:xfrm>
            <a:off x="10323368" y="4096619"/>
            <a:ext cx="7556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socket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056" name="Google Shape;2056;p23"/>
          <p:cNvGrpSpPr/>
          <p:nvPr/>
        </p:nvGrpSpPr>
        <p:grpSpPr>
          <a:xfrm>
            <a:off x="7016607" y="1655043"/>
            <a:ext cx="4836316" cy="1639889"/>
            <a:chOff x="7016607" y="1655043"/>
            <a:chExt cx="4836316" cy="1639889"/>
          </a:xfrm>
        </p:grpSpPr>
        <p:sp>
          <p:nvSpPr>
            <p:cNvPr id="2057" name="Google Shape;2057;p23"/>
            <p:cNvSpPr/>
            <p:nvPr/>
          </p:nvSpPr>
          <p:spPr>
            <a:xfrm>
              <a:off x="7016607" y="1945555"/>
              <a:ext cx="4508220" cy="1251692"/>
            </a:xfrm>
            <a:prstGeom prst="rect">
              <a:avLst/>
            </a:prstGeom>
            <a:solidFill>
              <a:schemeClr val="lt1"/>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58" name="Google Shape;2058;p23"/>
            <p:cNvGrpSpPr/>
            <p:nvPr/>
          </p:nvGrpSpPr>
          <p:grpSpPr>
            <a:xfrm>
              <a:off x="7172972" y="1655043"/>
              <a:ext cx="4679951" cy="1639889"/>
              <a:chOff x="2899" y="903"/>
              <a:chExt cx="2948" cy="1033"/>
            </a:xfrm>
          </p:grpSpPr>
          <p:sp>
            <p:nvSpPr>
              <p:cNvPr id="2059" name="Google Shape;2059;p23"/>
              <p:cNvSpPr/>
              <p:nvPr/>
            </p:nvSpPr>
            <p:spPr>
              <a:xfrm>
                <a:off x="2955" y="1148"/>
                <a:ext cx="2892" cy="788"/>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use header info to deliver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received segments to correct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socket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060" name="Google Shape;2060;p23"/>
              <p:cNvGrpSpPr/>
              <p:nvPr/>
            </p:nvGrpSpPr>
            <p:grpSpPr>
              <a:xfrm>
                <a:off x="2899" y="903"/>
                <a:ext cx="2553" cy="348"/>
                <a:chOff x="905" y="3594"/>
                <a:chExt cx="2049" cy="348"/>
              </a:xfrm>
            </p:grpSpPr>
            <p:sp>
              <p:nvSpPr>
                <p:cNvPr id="2061" name="Google Shape;2061;p23"/>
                <p:cNvSpPr/>
                <p:nvPr/>
              </p:nvSpPr>
              <p:spPr>
                <a:xfrm>
                  <a:off x="1422" y="3732"/>
                  <a:ext cx="1002" cy="21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62" name="Google Shape;2062;p23"/>
                <p:cNvSpPr txBox="1"/>
                <p:nvPr/>
              </p:nvSpPr>
              <p:spPr>
                <a:xfrm>
                  <a:off x="905" y="3594"/>
                  <a:ext cx="2049" cy="33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800"/>
                    <a:buFont typeface="Calibri" panose="020F0502020204030204"/>
                    <a:buNone/>
                  </a:pP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demultiplexing as receiver:</a:t>
                  </a:r>
                  <a:endPar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grpSp>
        </p:grpSp>
      </p:grpSp>
      <p:grpSp>
        <p:nvGrpSpPr>
          <p:cNvPr id="2063" name="Google Shape;2063;p23"/>
          <p:cNvGrpSpPr/>
          <p:nvPr/>
        </p:nvGrpSpPr>
        <p:grpSpPr>
          <a:xfrm>
            <a:off x="9823306" y="4171232"/>
            <a:ext cx="533400" cy="206375"/>
            <a:chOff x="344" y="1846"/>
            <a:chExt cx="336" cy="130"/>
          </a:xfrm>
        </p:grpSpPr>
        <p:sp>
          <p:nvSpPr>
            <p:cNvPr id="2064" name="Google Shape;2064;p23"/>
            <p:cNvSpPr/>
            <p:nvPr/>
          </p:nvSpPr>
          <p:spPr>
            <a:xfrm>
              <a:off x="344" y="184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65" name="Google Shape;2065;p23"/>
            <p:cNvSpPr/>
            <p:nvPr/>
          </p:nvSpPr>
          <p:spPr>
            <a:xfrm>
              <a:off x="454" y="186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66" name="Google Shape;2066;p23"/>
            <p:cNvSpPr/>
            <p:nvPr/>
          </p:nvSpPr>
          <p:spPr>
            <a:xfrm>
              <a:off x="578" y="192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67" name="Google Shape;2067;p23"/>
            <p:cNvSpPr/>
            <p:nvPr/>
          </p:nvSpPr>
          <p:spPr>
            <a:xfrm>
              <a:off x="407" y="192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068" name="Google Shape;2068;p23"/>
          <p:cNvSpPr/>
          <p:nvPr/>
        </p:nvSpPr>
        <p:spPr>
          <a:xfrm>
            <a:off x="5656118" y="3623544"/>
            <a:ext cx="1497013"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69" name="Google Shape;2069;p23"/>
          <p:cNvSpPr/>
          <p:nvPr/>
        </p:nvSpPr>
        <p:spPr>
          <a:xfrm>
            <a:off x="5621193" y="3677519"/>
            <a:ext cx="1473200"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070" name="Google Shape;2070;p23"/>
          <p:cNvCxnSpPr/>
          <p:nvPr/>
        </p:nvCxnSpPr>
        <p:spPr>
          <a:xfrm>
            <a:off x="5627543" y="4447457"/>
            <a:ext cx="1460500" cy="3175"/>
          </a:xfrm>
          <a:prstGeom prst="straightConnector1">
            <a:avLst/>
          </a:prstGeom>
          <a:noFill/>
          <a:ln w="28575" cap="flat" cmpd="sng">
            <a:solidFill>
              <a:srgbClr val="000000"/>
            </a:solidFill>
            <a:prstDash val="solid"/>
            <a:round/>
            <a:headEnd type="none" w="med" len="med"/>
            <a:tailEnd type="none" w="med" len="med"/>
          </a:ln>
        </p:spPr>
      </p:cxnSp>
      <p:sp>
        <p:nvSpPr>
          <p:cNvPr id="2071" name="Google Shape;2071;p23"/>
          <p:cNvSpPr txBox="1"/>
          <p:nvPr/>
        </p:nvSpPr>
        <p:spPr>
          <a:xfrm>
            <a:off x="5698981" y="4429994"/>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072" name="Google Shape;2072;p23"/>
          <p:cNvCxnSpPr/>
          <p:nvPr/>
        </p:nvCxnSpPr>
        <p:spPr>
          <a:xfrm>
            <a:off x="5629131" y="4764957"/>
            <a:ext cx="1457325" cy="0"/>
          </a:xfrm>
          <a:prstGeom prst="straightConnector1">
            <a:avLst/>
          </a:prstGeom>
          <a:noFill/>
          <a:ln w="28575" cap="flat" cmpd="sng">
            <a:solidFill>
              <a:srgbClr val="000000"/>
            </a:solidFill>
            <a:prstDash val="solid"/>
            <a:round/>
            <a:headEnd type="none" w="med" len="med"/>
            <a:tailEnd type="none" w="med" len="med"/>
          </a:ln>
        </p:spPr>
      </p:cxnSp>
      <p:sp>
        <p:nvSpPr>
          <p:cNvPr id="2073" name="Google Shape;2073;p23"/>
          <p:cNvSpPr txBox="1"/>
          <p:nvPr/>
        </p:nvSpPr>
        <p:spPr>
          <a:xfrm>
            <a:off x="5695806" y="3644182"/>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74" name="Google Shape;2074;p23"/>
          <p:cNvSpPr txBox="1"/>
          <p:nvPr/>
        </p:nvSpPr>
        <p:spPr>
          <a:xfrm>
            <a:off x="5692631" y="533486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75" name="Google Shape;2075;p23"/>
          <p:cNvSpPr txBox="1"/>
          <p:nvPr/>
        </p:nvSpPr>
        <p:spPr>
          <a:xfrm>
            <a:off x="5692631" y="504911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76" name="Google Shape;2076;p23"/>
          <p:cNvSpPr txBox="1"/>
          <p:nvPr/>
        </p:nvSpPr>
        <p:spPr>
          <a:xfrm>
            <a:off x="5692631" y="475066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77" name="Google Shape;2077;p23"/>
          <p:cNvSpPr/>
          <p:nvPr/>
        </p:nvSpPr>
        <p:spPr>
          <a:xfrm>
            <a:off x="6392718" y="4018832"/>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P2</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2078" name="Google Shape;2078;p23"/>
          <p:cNvCxnSpPr/>
          <p:nvPr/>
        </p:nvCxnSpPr>
        <p:spPr>
          <a:xfrm>
            <a:off x="5625956" y="5076107"/>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2079" name="Google Shape;2079;p23"/>
          <p:cNvCxnSpPr/>
          <p:nvPr/>
        </p:nvCxnSpPr>
        <p:spPr>
          <a:xfrm>
            <a:off x="5622781" y="5374557"/>
            <a:ext cx="1457325" cy="0"/>
          </a:xfrm>
          <a:prstGeom prst="straightConnector1">
            <a:avLst/>
          </a:prstGeom>
          <a:noFill/>
          <a:ln w="28575" cap="flat" cmpd="sng">
            <a:solidFill>
              <a:srgbClr val="000000"/>
            </a:solidFill>
            <a:prstDash val="solid"/>
            <a:round/>
            <a:headEnd type="none" w="med" len="med"/>
            <a:tailEnd type="none" w="med" len="med"/>
          </a:ln>
        </p:spPr>
      </p:cxnSp>
      <p:sp>
        <p:nvSpPr>
          <p:cNvPr id="2080" name="Google Shape;2080;p23"/>
          <p:cNvSpPr/>
          <p:nvPr/>
        </p:nvSpPr>
        <p:spPr>
          <a:xfrm>
            <a:off x="5687868" y="4018832"/>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P1</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081" name="Google Shape;2081;p23"/>
          <p:cNvGrpSpPr/>
          <p:nvPr/>
        </p:nvGrpSpPr>
        <p:grpSpPr>
          <a:xfrm>
            <a:off x="6468918" y="4377607"/>
            <a:ext cx="412750" cy="158750"/>
            <a:chOff x="1383" y="2620"/>
            <a:chExt cx="260" cy="100"/>
          </a:xfrm>
        </p:grpSpPr>
        <p:sp>
          <p:nvSpPr>
            <p:cNvPr id="2082" name="Google Shape;2082;p23"/>
            <p:cNvSpPr/>
            <p:nvPr/>
          </p:nvSpPr>
          <p:spPr>
            <a:xfrm>
              <a:off x="1383" y="2620"/>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83" name="Google Shape;2083;p23"/>
            <p:cNvSpPr/>
            <p:nvPr/>
          </p:nvSpPr>
          <p:spPr>
            <a:xfrm>
              <a:off x="1434" y="2633"/>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84" name="Google Shape;2084;p23"/>
            <p:cNvSpPr/>
            <p:nvPr/>
          </p:nvSpPr>
          <p:spPr>
            <a:xfrm>
              <a:off x="1599" y="2678"/>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85" name="Google Shape;2085;p23"/>
            <p:cNvSpPr/>
            <p:nvPr/>
          </p:nvSpPr>
          <p:spPr>
            <a:xfrm>
              <a:off x="1394" y="2679"/>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086" name="Google Shape;2086;p23"/>
          <p:cNvGrpSpPr/>
          <p:nvPr/>
        </p:nvGrpSpPr>
        <p:grpSpPr>
          <a:xfrm>
            <a:off x="5767243" y="4369669"/>
            <a:ext cx="412750" cy="158750"/>
            <a:chOff x="1383" y="2620"/>
            <a:chExt cx="260" cy="100"/>
          </a:xfrm>
        </p:grpSpPr>
        <p:sp>
          <p:nvSpPr>
            <p:cNvPr id="2087" name="Google Shape;2087;p23"/>
            <p:cNvSpPr/>
            <p:nvPr/>
          </p:nvSpPr>
          <p:spPr>
            <a:xfrm>
              <a:off x="1383" y="2620"/>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88" name="Google Shape;2088;p23"/>
            <p:cNvSpPr/>
            <p:nvPr/>
          </p:nvSpPr>
          <p:spPr>
            <a:xfrm>
              <a:off x="1434" y="2633"/>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89" name="Google Shape;2089;p23"/>
            <p:cNvSpPr/>
            <p:nvPr/>
          </p:nvSpPr>
          <p:spPr>
            <a:xfrm>
              <a:off x="1599" y="2678"/>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90" name="Google Shape;2090;p23"/>
            <p:cNvSpPr/>
            <p:nvPr/>
          </p:nvSpPr>
          <p:spPr>
            <a:xfrm>
              <a:off x="1394" y="2679"/>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091" name="Google Shape;2091;p23"/>
          <p:cNvSpPr/>
          <p:nvPr/>
        </p:nvSpPr>
        <p:spPr>
          <a:xfrm>
            <a:off x="7918306" y="3993432"/>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92" name="Google Shape;2092;p23"/>
          <p:cNvSpPr/>
          <p:nvPr/>
        </p:nvSpPr>
        <p:spPr>
          <a:xfrm>
            <a:off x="7880206" y="4047407"/>
            <a:ext cx="1273175"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093" name="Google Shape;2093;p23"/>
          <p:cNvCxnSpPr/>
          <p:nvPr/>
        </p:nvCxnSpPr>
        <p:spPr>
          <a:xfrm>
            <a:off x="7889731" y="4807819"/>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094" name="Google Shape;2094;p23"/>
          <p:cNvSpPr txBox="1"/>
          <p:nvPr/>
        </p:nvSpPr>
        <p:spPr>
          <a:xfrm>
            <a:off x="7846868" y="4790357"/>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095" name="Google Shape;2095;p23"/>
          <p:cNvCxnSpPr/>
          <p:nvPr/>
        </p:nvCxnSpPr>
        <p:spPr>
          <a:xfrm>
            <a:off x="7897668" y="51284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096" name="Google Shape;2096;p23"/>
          <p:cNvCxnSpPr/>
          <p:nvPr/>
        </p:nvCxnSpPr>
        <p:spPr>
          <a:xfrm>
            <a:off x="7883381" y="5438057"/>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097" name="Google Shape;2097;p23"/>
          <p:cNvCxnSpPr/>
          <p:nvPr/>
        </p:nvCxnSpPr>
        <p:spPr>
          <a:xfrm>
            <a:off x="7883381" y="572380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098" name="Google Shape;2098;p23"/>
          <p:cNvSpPr txBox="1"/>
          <p:nvPr/>
        </p:nvSpPr>
        <p:spPr>
          <a:xfrm>
            <a:off x="7881793" y="4037882"/>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099" name="Google Shape;2099;p23"/>
          <p:cNvSpPr txBox="1"/>
          <p:nvPr/>
        </p:nvSpPr>
        <p:spPr>
          <a:xfrm>
            <a:off x="7837343" y="5695232"/>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00" name="Google Shape;2100;p23"/>
          <p:cNvSpPr txBox="1"/>
          <p:nvPr/>
        </p:nvSpPr>
        <p:spPr>
          <a:xfrm>
            <a:off x="7856393" y="5409482"/>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01" name="Google Shape;2101;p23"/>
          <p:cNvSpPr txBox="1"/>
          <p:nvPr/>
        </p:nvSpPr>
        <p:spPr>
          <a:xfrm>
            <a:off x="7846868" y="5114207"/>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02" name="Google Shape;2102;p23"/>
          <p:cNvSpPr/>
          <p:nvPr/>
        </p:nvSpPr>
        <p:spPr>
          <a:xfrm>
            <a:off x="8216756" y="4379194"/>
            <a:ext cx="598487"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P4</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03" name="Google Shape;2103;p23"/>
          <p:cNvSpPr/>
          <p:nvPr/>
        </p:nvSpPr>
        <p:spPr>
          <a:xfrm>
            <a:off x="9166081" y="4025182"/>
            <a:ext cx="581025" cy="2038350"/>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04" name="Google Shape;2104;p23"/>
          <p:cNvSpPr/>
          <p:nvPr/>
        </p:nvSpPr>
        <p:spPr>
          <a:xfrm>
            <a:off x="2976418" y="4045819"/>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05" name="Google Shape;2105;p23"/>
          <p:cNvSpPr/>
          <p:nvPr/>
        </p:nvSpPr>
        <p:spPr>
          <a:xfrm>
            <a:off x="3573318" y="4001369"/>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06" name="Google Shape;2106;p23"/>
          <p:cNvSpPr/>
          <p:nvPr/>
        </p:nvSpPr>
        <p:spPr>
          <a:xfrm>
            <a:off x="3535218" y="4055344"/>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07" name="Google Shape;2107;p23"/>
          <p:cNvCxnSpPr/>
          <p:nvPr/>
        </p:nvCxnSpPr>
        <p:spPr>
          <a:xfrm>
            <a:off x="3544743" y="4815757"/>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108" name="Google Shape;2108;p23"/>
          <p:cNvSpPr txBox="1"/>
          <p:nvPr/>
        </p:nvSpPr>
        <p:spPr>
          <a:xfrm>
            <a:off x="3501881" y="4798294"/>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109" name="Google Shape;2109;p23"/>
          <p:cNvCxnSpPr/>
          <p:nvPr/>
        </p:nvCxnSpPr>
        <p:spPr>
          <a:xfrm>
            <a:off x="3552681" y="513643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110" name="Google Shape;2110;p23"/>
          <p:cNvCxnSpPr/>
          <p:nvPr/>
        </p:nvCxnSpPr>
        <p:spPr>
          <a:xfrm>
            <a:off x="3538393" y="544599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111" name="Google Shape;2111;p23"/>
          <p:cNvCxnSpPr/>
          <p:nvPr/>
        </p:nvCxnSpPr>
        <p:spPr>
          <a:xfrm>
            <a:off x="3538393" y="573174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112" name="Google Shape;2112;p23"/>
          <p:cNvSpPr txBox="1"/>
          <p:nvPr/>
        </p:nvSpPr>
        <p:spPr>
          <a:xfrm>
            <a:off x="3536806" y="404581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13" name="Google Shape;2113;p23"/>
          <p:cNvSpPr txBox="1"/>
          <p:nvPr/>
        </p:nvSpPr>
        <p:spPr>
          <a:xfrm>
            <a:off x="3492356" y="570316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14" name="Google Shape;2114;p23"/>
          <p:cNvSpPr txBox="1"/>
          <p:nvPr/>
        </p:nvSpPr>
        <p:spPr>
          <a:xfrm>
            <a:off x="3511406" y="5417419"/>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15" name="Google Shape;2115;p23"/>
          <p:cNvSpPr txBox="1"/>
          <p:nvPr/>
        </p:nvSpPr>
        <p:spPr>
          <a:xfrm>
            <a:off x="3501881" y="5122144"/>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16" name="Google Shape;2116;p23"/>
          <p:cNvSpPr/>
          <p:nvPr/>
        </p:nvSpPr>
        <p:spPr>
          <a:xfrm>
            <a:off x="3871768" y="4387132"/>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P3</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117" name="Google Shape;2117;p23"/>
          <p:cNvGrpSpPr/>
          <p:nvPr/>
        </p:nvGrpSpPr>
        <p:grpSpPr>
          <a:xfrm>
            <a:off x="3962256" y="4725269"/>
            <a:ext cx="412750" cy="158750"/>
            <a:chOff x="1287" y="2524"/>
            <a:chExt cx="260" cy="100"/>
          </a:xfrm>
        </p:grpSpPr>
        <p:sp>
          <p:nvSpPr>
            <p:cNvPr id="2118" name="Google Shape;2118;p2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19" name="Google Shape;2119;p2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20" name="Google Shape;2120;p2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21" name="Google Shape;2121;p2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122" name="Google Shape;2122;p23"/>
          <p:cNvGrpSpPr/>
          <p:nvPr/>
        </p:nvGrpSpPr>
        <p:grpSpPr>
          <a:xfrm>
            <a:off x="8302481" y="4723682"/>
            <a:ext cx="412750" cy="158750"/>
            <a:chOff x="1287" y="2524"/>
            <a:chExt cx="260" cy="100"/>
          </a:xfrm>
        </p:grpSpPr>
        <p:sp>
          <p:nvSpPr>
            <p:cNvPr id="2123" name="Google Shape;2123;p2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24" name="Google Shape;2124;p2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25" name="Google Shape;2125;p2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26" name="Google Shape;2126;p2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127" name="Google Shape;2127;p23"/>
          <p:cNvSpPr/>
          <p:nvPr/>
        </p:nvSpPr>
        <p:spPr>
          <a:xfrm>
            <a:off x="6349856" y="4425232"/>
            <a:ext cx="2173287" cy="1989137"/>
          </a:xfrm>
          <a:custGeom>
            <a:avLst/>
            <a:gdLst/>
            <a:ahLst/>
            <a:cxnLst/>
            <a:rect l="l" t="t" r="r" b="b"/>
            <a:pathLst>
              <a:path w="1369" h="1253" extrusionOk="0">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28" name="Google Shape;2128;p23"/>
          <p:cNvSpPr/>
          <p:nvPr/>
        </p:nvSpPr>
        <p:spPr>
          <a:xfrm>
            <a:off x="6468918" y="4456982"/>
            <a:ext cx="1984375" cy="1876425"/>
          </a:xfrm>
          <a:custGeom>
            <a:avLst/>
            <a:gdLst/>
            <a:ahLst/>
            <a:cxnLst/>
            <a:rect l="l" t="t" r="r" b="b"/>
            <a:pathLst>
              <a:path w="1250" h="1182" extrusionOk="0">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29" name="Google Shape;2129;p23"/>
          <p:cNvSpPr/>
          <p:nvPr/>
        </p:nvSpPr>
        <p:spPr>
          <a:xfrm>
            <a:off x="9809018" y="4536357"/>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omic Sans MS" panose="030F0702030302020204"/>
              <a:ea typeface="Comic Sans MS" panose="030F0702030302020204"/>
              <a:cs typeface="Comic Sans MS" panose="030F0702030302020204"/>
              <a:sym typeface="Comic Sans MS" panose="030F0702030302020204"/>
            </a:endParaRPr>
          </a:p>
        </p:txBody>
      </p:sp>
      <p:grpSp>
        <p:nvGrpSpPr>
          <p:cNvPr id="2130" name="Google Shape;2130;p23"/>
          <p:cNvGrpSpPr/>
          <p:nvPr/>
        </p:nvGrpSpPr>
        <p:grpSpPr>
          <a:xfrm>
            <a:off x="6060931" y="4663331"/>
            <a:ext cx="555332" cy="71510"/>
            <a:chOff x="1420065" y="5012608"/>
            <a:chExt cx="555332" cy="71510"/>
          </a:xfrm>
        </p:grpSpPr>
        <p:sp>
          <p:nvSpPr>
            <p:cNvPr id="2131" name="Google Shape;2131;p23"/>
            <p:cNvSpPr/>
            <p:nvPr/>
          </p:nvSpPr>
          <p:spPr>
            <a:xfrm>
              <a:off x="1420065" y="5012608"/>
              <a:ext cx="196850" cy="69850"/>
            </a:xfrm>
            <a:prstGeom prst="ellipse">
              <a:avLst/>
            </a:pr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32" name="Google Shape;2132;p23"/>
            <p:cNvSpPr/>
            <p:nvPr/>
          </p:nvSpPr>
          <p:spPr>
            <a:xfrm>
              <a:off x="1778547" y="5014268"/>
              <a:ext cx="196850" cy="69850"/>
            </a:xfrm>
            <a:prstGeom prst="ellipse">
              <a:avLst/>
            </a:pr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133" name="Google Shape;2133;p23"/>
          <p:cNvSpPr/>
          <p:nvPr/>
        </p:nvSpPr>
        <p:spPr>
          <a:xfrm>
            <a:off x="5311630" y="3275882"/>
            <a:ext cx="688975" cy="1435100"/>
          </a:xfrm>
          <a:custGeom>
            <a:avLst/>
            <a:gdLst/>
            <a:ahLst/>
            <a:cxnLst/>
            <a:rect l="l" t="t" r="r" b="b"/>
            <a:pathLst>
              <a:path w="434" h="904" extrusionOk="0">
                <a:moveTo>
                  <a:pt x="434" y="904"/>
                </a:moveTo>
                <a:lnTo>
                  <a:pt x="2" y="902"/>
                </a:lnTo>
                <a:lnTo>
                  <a:pt x="0" y="0"/>
                </a:lnTo>
              </a:path>
            </a:pathLst>
          </a:custGeom>
          <a:noFill/>
          <a:ln w="19050" cap="flat" cmpd="sng">
            <a:solidFill>
              <a:srgbClr val="CC000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134" name="Google Shape;2134;p23"/>
          <p:cNvGrpSpPr/>
          <p:nvPr/>
        </p:nvGrpSpPr>
        <p:grpSpPr>
          <a:xfrm>
            <a:off x="6211743" y="3239369"/>
            <a:ext cx="1047750" cy="1441450"/>
            <a:chOff x="2432" y="1758"/>
            <a:chExt cx="660" cy="908"/>
          </a:xfrm>
        </p:grpSpPr>
        <p:sp>
          <p:nvSpPr>
            <p:cNvPr id="2135" name="Google Shape;2135;p23"/>
            <p:cNvSpPr/>
            <p:nvPr/>
          </p:nvSpPr>
          <p:spPr>
            <a:xfrm>
              <a:off x="2432" y="2564"/>
              <a:ext cx="144" cy="102"/>
            </a:xfrm>
            <a:prstGeom prst="ellipse">
              <a:avLst/>
            </a:pr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36" name="Google Shape;2136;p23"/>
            <p:cNvSpPr/>
            <p:nvPr/>
          </p:nvSpPr>
          <p:spPr>
            <a:xfrm>
              <a:off x="2506" y="1758"/>
              <a:ext cx="586" cy="810"/>
            </a:xfrm>
            <a:custGeom>
              <a:avLst/>
              <a:gdLst/>
              <a:ahLst/>
              <a:cxnLst/>
              <a:rect l="l" t="t" r="r" b="b"/>
              <a:pathLst>
                <a:path w="586" h="810" extrusionOk="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137" name="Google Shape;2137;p23"/>
          <p:cNvGrpSpPr/>
          <p:nvPr/>
        </p:nvGrpSpPr>
        <p:grpSpPr>
          <a:xfrm>
            <a:off x="2511281" y="5555532"/>
            <a:ext cx="800100" cy="828675"/>
            <a:chOff x="-44" y="1473"/>
            <a:chExt cx="981" cy="1105"/>
          </a:xfrm>
        </p:grpSpPr>
        <p:pic>
          <p:nvPicPr>
            <p:cNvPr id="2138" name="Google Shape;2138;p2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2139" name="Google Shape;2139;p2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140" name="Google Shape;2140;p23"/>
          <p:cNvGrpSpPr/>
          <p:nvPr/>
        </p:nvGrpSpPr>
        <p:grpSpPr>
          <a:xfrm flipH="1">
            <a:off x="9493106" y="5469807"/>
            <a:ext cx="788987" cy="782637"/>
            <a:chOff x="-44" y="1473"/>
            <a:chExt cx="981" cy="1105"/>
          </a:xfrm>
        </p:grpSpPr>
        <p:pic>
          <p:nvPicPr>
            <p:cNvPr id="2141" name="Google Shape;2141;p2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2142" name="Google Shape;2142;p2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143" name="Google Shape;2143;p23"/>
          <p:cNvGrpSpPr/>
          <p:nvPr/>
        </p:nvGrpSpPr>
        <p:grpSpPr>
          <a:xfrm>
            <a:off x="5083031" y="5055469"/>
            <a:ext cx="358775" cy="704850"/>
            <a:chOff x="4140" y="429"/>
            <a:chExt cx="1425" cy="2396"/>
          </a:xfrm>
        </p:grpSpPr>
        <p:sp>
          <p:nvSpPr>
            <p:cNvPr id="2144" name="Google Shape;2144;p2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45" name="Google Shape;2145;p23"/>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46" name="Google Shape;2146;p2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47" name="Google Shape;2147;p2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48" name="Google Shape;2148;p23"/>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149" name="Google Shape;2149;p23"/>
            <p:cNvGrpSpPr/>
            <p:nvPr/>
          </p:nvGrpSpPr>
          <p:grpSpPr>
            <a:xfrm>
              <a:off x="4751" y="667"/>
              <a:ext cx="580" cy="146"/>
              <a:chOff x="617" y="2567"/>
              <a:chExt cx="724" cy="140"/>
            </a:xfrm>
          </p:grpSpPr>
          <p:sp>
            <p:nvSpPr>
              <p:cNvPr id="2150" name="Google Shape;2150;p23"/>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51" name="Google Shape;2151;p23"/>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152" name="Google Shape;2152;p23"/>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153" name="Google Shape;2153;p23"/>
            <p:cNvGrpSpPr/>
            <p:nvPr/>
          </p:nvGrpSpPr>
          <p:grpSpPr>
            <a:xfrm>
              <a:off x="4745" y="996"/>
              <a:ext cx="580" cy="156"/>
              <a:chOff x="612" y="2570"/>
              <a:chExt cx="724" cy="162"/>
            </a:xfrm>
          </p:grpSpPr>
          <p:sp>
            <p:nvSpPr>
              <p:cNvPr id="2154" name="Google Shape;2154;p23"/>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55" name="Google Shape;2155;p23"/>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156" name="Google Shape;2156;p23"/>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57" name="Google Shape;2157;p23"/>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158" name="Google Shape;2158;p23"/>
            <p:cNvGrpSpPr/>
            <p:nvPr/>
          </p:nvGrpSpPr>
          <p:grpSpPr>
            <a:xfrm>
              <a:off x="4733" y="1627"/>
              <a:ext cx="586" cy="151"/>
              <a:chOff x="611" y="2568"/>
              <a:chExt cx="730" cy="139"/>
            </a:xfrm>
          </p:grpSpPr>
          <p:sp>
            <p:nvSpPr>
              <p:cNvPr id="2159" name="Google Shape;2159;p23"/>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60" name="Google Shape;2160;p23"/>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161" name="Google Shape;2161;p2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162" name="Google Shape;2162;p23"/>
            <p:cNvGrpSpPr/>
            <p:nvPr/>
          </p:nvGrpSpPr>
          <p:grpSpPr>
            <a:xfrm>
              <a:off x="4739" y="1325"/>
              <a:ext cx="580" cy="140"/>
              <a:chOff x="614" y="2566"/>
              <a:chExt cx="723" cy="140"/>
            </a:xfrm>
          </p:grpSpPr>
          <p:sp>
            <p:nvSpPr>
              <p:cNvPr id="2163" name="Google Shape;2163;p23"/>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64" name="Google Shape;2164;p23"/>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165" name="Google Shape;2165;p23"/>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66" name="Google Shape;2166;p2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67" name="Google Shape;2167;p2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68" name="Google Shape;2168;p23"/>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69" name="Google Shape;2169;p2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70" name="Google Shape;2170;p23"/>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71" name="Google Shape;2171;p23"/>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72" name="Google Shape;2172;p23"/>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73" name="Google Shape;2173;p23"/>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2174" name="Google Shape;2174;p23"/>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75" name="Google Shape;2175;p23"/>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176" name="Google Shape;2176;p23"/>
          <p:cNvGrpSpPr/>
          <p:nvPr/>
        </p:nvGrpSpPr>
        <p:grpSpPr>
          <a:xfrm>
            <a:off x="1183088" y="1563001"/>
            <a:ext cx="4826032" cy="1719654"/>
            <a:chOff x="5" y="727"/>
            <a:chExt cx="2460" cy="1047"/>
          </a:xfrm>
        </p:grpSpPr>
        <p:sp>
          <p:nvSpPr>
            <p:cNvPr id="2177" name="Google Shape;2177;p23"/>
            <p:cNvSpPr txBox="1"/>
            <p:nvPr/>
          </p:nvSpPr>
          <p:spPr>
            <a:xfrm>
              <a:off x="133" y="1101"/>
              <a:ext cx="2332" cy="62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handle data from multiple</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sockets, add transport header (later used for demultiplexing)</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8" name="Google Shape;2178;p23"/>
            <p:cNvSpPr/>
            <p:nvPr/>
          </p:nvSpPr>
          <p:spPr>
            <a:xfrm>
              <a:off x="5" y="901"/>
              <a:ext cx="2298" cy="873"/>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179" name="Google Shape;2179;p23"/>
            <p:cNvGrpSpPr/>
            <p:nvPr/>
          </p:nvGrpSpPr>
          <p:grpSpPr>
            <a:xfrm>
              <a:off x="91" y="727"/>
              <a:ext cx="1854" cy="375"/>
              <a:chOff x="869" y="3567"/>
              <a:chExt cx="1780" cy="375"/>
            </a:xfrm>
          </p:grpSpPr>
          <p:sp>
            <p:nvSpPr>
              <p:cNvPr id="2180" name="Google Shape;2180;p23"/>
              <p:cNvSpPr/>
              <p:nvPr/>
            </p:nvSpPr>
            <p:spPr>
              <a:xfrm>
                <a:off x="1422" y="3732"/>
                <a:ext cx="1006"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81" name="Google Shape;2181;p23"/>
              <p:cNvSpPr txBox="1"/>
              <p:nvPr/>
            </p:nvSpPr>
            <p:spPr>
              <a:xfrm>
                <a:off x="869" y="3567"/>
                <a:ext cx="1780" cy="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panose="020F0502020204030204"/>
                  <a:buNone/>
                </a:pP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multiplexing as sender:</a:t>
                </a:r>
                <a:endPar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grpSp>
      </p:grpSp>
      <p:sp>
        <p:nvSpPr>
          <p:cNvPr id="2182" name="Google Shape;2182;p23"/>
          <p:cNvSpPr/>
          <p:nvPr/>
        </p:nvSpPr>
        <p:spPr>
          <a:xfrm>
            <a:off x="4198793" y="4458569"/>
            <a:ext cx="1962150" cy="1897063"/>
          </a:xfrm>
          <a:custGeom>
            <a:avLst/>
            <a:gdLst/>
            <a:ahLst/>
            <a:cxnLst/>
            <a:rect l="l" t="t" r="r" b="b"/>
            <a:pathLst>
              <a:path w="1236" h="1195" extrusionOk="0">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83" name="Google Shape;2183;p23"/>
          <p:cNvSpPr/>
          <p:nvPr/>
        </p:nvSpPr>
        <p:spPr>
          <a:xfrm>
            <a:off x="4135293" y="4433169"/>
            <a:ext cx="2160588" cy="1989138"/>
          </a:xfrm>
          <a:custGeom>
            <a:avLst/>
            <a:gdLst/>
            <a:ahLst/>
            <a:cxnLst/>
            <a:rect l="l" t="t" r="r" b="b"/>
            <a:pathLst>
              <a:path w="1361" h="1253" extrusionOk="0">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184" name="Google Shape;2184;p23"/>
          <p:cNvGrpSpPr/>
          <p:nvPr/>
        </p:nvGrpSpPr>
        <p:grpSpPr>
          <a:xfrm>
            <a:off x="4455343" y="4186543"/>
            <a:ext cx="3740163" cy="385304"/>
            <a:chOff x="4455343" y="4186543"/>
            <a:chExt cx="3740163" cy="385304"/>
          </a:xfrm>
        </p:grpSpPr>
        <p:sp>
          <p:nvSpPr>
            <p:cNvPr id="2185" name="Google Shape;2185;p23"/>
            <p:cNvSpPr/>
            <p:nvPr/>
          </p:nvSpPr>
          <p:spPr>
            <a:xfrm rot="-778188">
              <a:off x="4450940" y="4321755"/>
              <a:ext cx="1216152" cy="99004"/>
            </a:xfrm>
            <a:prstGeom prst="leftRightArrow">
              <a:avLst>
                <a:gd name="adj1" fmla="val 50000"/>
                <a:gd name="adj2" fmla="val 50000"/>
              </a:avLst>
            </a:prstGeom>
            <a:solidFill>
              <a:srgbClr val="000090"/>
            </a:solidFill>
            <a:ln w="9525" cap="flat" cmpd="sng">
              <a:solidFill>
                <a:srgbClr val="000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86" name="Google Shape;2186;p23"/>
            <p:cNvSpPr/>
            <p:nvPr/>
          </p:nvSpPr>
          <p:spPr>
            <a:xfrm rot="-10021812" flipH="1">
              <a:off x="6983757" y="4337631"/>
              <a:ext cx="1216152" cy="99004"/>
            </a:xfrm>
            <a:prstGeom prst="leftRightArrow">
              <a:avLst>
                <a:gd name="adj1" fmla="val 50000"/>
                <a:gd name="adj2" fmla="val 50000"/>
              </a:avLst>
            </a:prstGeom>
            <a:solidFill>
              <a:srgbClr val="000090"/>
            </a:solidFill>
            <a:ln w="9525" cap="flat" cmpd="sng">
              <a:solidFill>
                <a:srgbClr val="000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187" name="Google Shape;2187;p2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panose="020F0502020204030204"/>
              <a:buNone/>
            </a:pPr>
            <a:r>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t>Transport Layer: 3-</a:t>
            </a:r>
            <a:fld id="{00000000-1234-1234-1234-123412341234}" type="slidenum">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fld>
            <a:endPara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4"/>
                                        </p:tgtEl>
                                        <p:attrNameLst>
                                          <p:attrName>style.visibility</p:attrName>
                                        </p:attrNameLst>
                                      </p:cBhvr>
                                      <p:to>
                                        <p:strVal val="visible"/>
                                      </p:to>
                                    </p:set>
                                    <p:animEffect transition="in" filter="fade">
                                      <p:cBhvr>
                                        <p:cTn id="7" dur="500"/>
                                        <p:tgtEl>
                                          <p:spTgt spid="2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184"/>
                                        </p:tgtEl>
                                      </p:cBhvr>
                                    </p:animEffect>
                                    <p:set>
                                      <p:cBhvr>
                                        <p:cTn id="12" dur="1" fill="hold">
                                          <p:stCondLst>
                                            <p:cond delay="500"/>
                                          </p:stCondLst>
                                        </p:cTn>
                                        <p:tgtEl>
                                          <p:spTgt spid="218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76"/>
                                        </p:tgtEl>
                                        <p:attrNameLst>
                                          <p:attrName>style.visibility</p:attrName>
                                        </p:attrNameLst>
                                      </p:cBhvr>
                                      <p:to>
                                        <p:strVal val="visible"/>
                                      </p:to>
                                    </p:set>
                                    <p:animEffect transition="in" filter="fade">
                                      <p:cBhvr>
                                        <p:cTn id="15" dur="500"/>
                                        <p:tgtEl>
                                          <p:spTgt spid="2176"/>
                                        </p:tgtEl>
                                      </p:cBhvr>
                                    </p:animEffect>
                                  </p:childTnLst>
                                </p:cTn>
                              </p:par>
                              <p:par>
                                <p:cTn id="16" presetID="10" presetClass="entr" presetSubtype="0" fill="hold" nodeType="withEffect">
                                  <p:stCondLst>
                                    <p:cond delay="0"/>
                                  </p:stCondLst>
                                  <p:childTnLst>
                                    <p:set>
                                      <p:cBhvr>
                                        <p:cTn id="17" dur="1" fill="hold">
                                          <p:stCondLst>
                                            <p:cond delay="0"/>
                                          </p:stCondLst>
                                        </p:cTn>
                                        <p:tgtEl>
                                          <p:spTgt spid="2133"/>
                                        </p:tgtEl>
                                        <p:attrNameLst>
                                          <p:attrName>style.visibility</p:attrName>
                                        </p:attrNameLst>
                                      </p:cBhvr>
                                      <p:to>
                                        <p:strVal val="visible"/>
                                      </p:to>
                                    </p:set>
                                    <p:animEffect transition="in" filter="fade">
                                      <p:cBhvr>
                                        <p:cTn id="18" dur="500"/>
                                        <p:tgtEl>
                                          <p:spTgt spid="2133"/>
                                        </p:tgtEl>
                                      </p:cBhvr>
                                    </p:animEffect>
                                  </p:childTnLst>
                                </p:cTn>
                              </p:par>
                              <p:par>
                                <p:cTn id="19" presetID="10" presetClass="entr" presetSubtype="0" fill="hold" nodeType="withEffect">
                                  <p:stCondLst>
                                    <p:cond delay="0"/>
                                  </p:stCondLst>
                                  <p:childTnLst>
                                    <p:set>
                                      <p:cBhvr>
                                        <p:cTn id="20" dur="1" fill="hold">
                                          <p:stCondLst>
                                            <p:cond delay="0"/>
                                          </p:stCondLst>
                                        </p:cTn>
                                        <p:tgtEl>
                                          <p:spTgt spid="2130"/>
                                        </p:tgtEl>
                                        <p:attrNameLst>
                                          <p:attrName>style.visibility</p:attrName>
                                        </p:attrNameLst>
                                      </p:cBhvr>
                                      <p:to>
                                        <p:strVal val="visible"/>
                                      </p:to>
                                    </p:set>
                                    <p:animEffect transition="in" filter="fade">
                                      <p:cBhvr>
                                        <p:cTn id="21" dur="500"/>
                                        <p:tgtEl>
                                          <p:spTgt spid="213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4"/>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056"/>
                                        </p:tgtEl>
                                        <p:attrNameLst>
                                          <p:attrName>style.visibility</p:attrName>
                                        </p:attrNameLst>
                                      </p:cBhvr>
                                      <p:to>
                                        <p:strVal val="visible"/>
                                      </p:to>
                                    </p:set>
                                    <p:animEffect transition="in" filter="fade">
                                      <p:cBhvr>
                                        <p:cTn id="28" dur="500"/>
                                        <p:tgtEl>
                                          <p:spTgt spid="2056"/>
                                        </p:tgtEl>
                                      </p:cBhvr>
                                    </p:animEffect>
                                  </p:childTnLst>
                                </p:cTn>
                              </p:par>
                              <p:par>
                                <p:cTn id="29" presetID="10" presetClass="entr" presetSubtype="0" fill="hold" nodeType="withEffect">
                                  <p:stCondLst>
                                    <p:cond delay="0"/>
                                  </p:stCondLst>
                                  <p:childTnLst>
                                    <p:set>
                                      <p:cBhvr>
                                        <p:cTn id="30" dur="1" fill="hold">
                                          <p:stCondLst>
                                            <p:cond delay="0"/>
                                          </p:stCondLst>
                                        </p:cTn>
                                        <p:tgtEl>
                                          <p:spTgt spid="2183"/>
                                        </p:tgtEl>
                                        <p:attrNameLst>
                                          <p:attrName>style.visibility</p:attrName>
                                        </p:attrNameLst>
                                      </p:cBhvr>
                                      <p:to>
                                        <p:strVal val="visible"/>
                                      </p:to>
                                    </p:set>
                                    <p:animEffect transition="in" filter="fade">
                                      <p:cBhvr>
                                        <p:cTn id="31" dur="500"/>
                                        <p:tgtEl>
                                          <p:spTgt spid="2183"/>
                                        </p:tgtEl>
                                      </p:cBhvr>
                                    </p:animEffect>
                                  </p:childTnLst>
                                </p:cTn>
                              </p:par>
                              <p:par>
                                <p:cTn id="32" presetID="10" presetClass="entr" presetSubtype="0" fill="hold" nodeType="withEffect">
                                  <p:stCondLst>
                                    <p:cond delay="0"/>
                                  </p:stCondLst>
                                  <p:childTnLst>
                                    <p:set>
                                      <p:cBhvr>
                                        <p:cTn id="33" dur="1" fill="hold">
                                          <p:stCondLst>
                                            <p:cond delay="0"/>
                                          </p:stCondLst>
                                        </p:cTn>
                                        <p:tgtEl>
                                          <p:spTgt spid="2127"/>
                                        </p:tgtEl>
                                        <p:attrNameLst>
                                          <p:attrName>style.visibility</p:attrName>
                                        </p:attrNameLst>
                                      </p:cBhvr>
                                      <p:to>
                                        <p:strVal val="visible"/>
                                      </p:to>
                                    </p:set>
                                    <p:animEffect transition="in" filter="fade">
                                      <p:cBhvr>
                                        <p:cTn id="34" dur="500"/>
                                        <p:tgtEl>
                                          <p:spTgt spid="2127"/>
                                        </p:tgtEl>
                                      </p:cBhvr>
                                    </p:animEffect>
                                  </p:childTnLst>
                                </p:cTn>
                              </p:par>
                              <p:par>
                                <p:cTn id="35" presetID="10" presetClass="exit" presetSubtype="0" fill="hold" nodeType="withEffect">
                                  <p:stCondLst>
                                    <p:cond delay="0"/>
                                  </p:stCondLst>
                                  <p:childTnLst>
                                    <p:animEffect transition="out" filter="fade">
                                      <p:cBhvr>
                                        <p:cTn id="36" dur="500"/>
                                        <p:tgtEl>
                                          <p:spTgt spid="2182"/>
                                        </p:tgtEl>
                                      </p:cBhvr>
                                    </p:animEffect>
                                    <p:set>
                                      <p:cBhvr>
                                        <p:cTn id="37" dur="1" fill="hold">
                                          <p:stCondLst>
                                            <p:cond delay="500"/>
                                          </p:stCondLst>
                                        </p:cTn>
                                        <p:tgtEl>
                                          <p:spTgt spid="218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130"/>
                                        </p:tgtEl>
                                      </p:cBhvr>
                                    </p:animEffect>
                                    <p:set>
                                      <p:cBhvr>
                                        <p:cTn id="40" dur="1" fill="hold">
                                          <p:stCondLst>
                                            <p:cond delay="500"/>
                                          </p:stCondLst>
                                        </p:cTn>
                                        <p:tgtEl>
                                          <p:spTgt spid="213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133"/>
                                        </p:tgtEl>
                                      </p:cBhvr>
                                    </p:animEffect>
                                    <p:set>
                                      <p:cBhvr>
                                        <p:cTn id="43" dur="1" fill="hold">
                                          <p:stCondLst>
                                            <p:cond delay="500"/>
                                          </p:stCondLst>
                                        </p:cTn>
                                        <p:tgtEl>
                                          <p:spTgt spid="213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176"/>
                                        </p:tgtEl>
                                      </p:cBhvr>
                                    </p:animEffect>
                                    <p:set>
                                      <p:cBhvr>
                                        <p:cTn id="46" dur="1" fill="hold">
                                          <p:stCondLst>
                                            <p:cond delay="500"/>
                                          </p:stCondLst>
                                        </p:cTn>
                                        <p:tgtEl>
                                          <p:spTgt spid="217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128"/>
                                        </p:tgtEl>
                                      </p:cBhvr>
                                    </p:animEffect>
                                    <p:set>
                                      <p:cBhvr>
                                        <p:cTn id="49" dur="1" fill="hold">
                                          <p:stCondLst>
                                            <p:cond delay="500"/>
                                          </p:stCondLst>
                                        </p:cTn>
                                        <p:tgtEl>
                                          <p:spTgt spid="2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2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How demultiplexing </a:t>
            </a:r>
            <a:r>
              <a:rPr lang="en-US"/>
              <a:t>w</a:t>
            </a:r>
            <a:r>
              <a:rPr lang="en-US" sz="4400"/>
              <a:t>orks</a:t>
            </a:r>
            <a:endParaRPr lang="en-US" sz="4400"/>
          </a:p>
        </p:txBody>
      </p:sp>
      <p:sp>
        <p:nvSpPr>
          <p:cNvPr id="2194" name="Google Shape;2194;p24"/>
          <p:cNvSpPr txBox="1"/>
          <p:nvPr/>
        </p:nvSpPr>
        <p:spPr>
          <a:xfrm>
            <a:off x="812799" y="1565761"/>
            <a:ext cx="5703304" cy="2790825"/>
          </a:xfrm>
          <a:prstGeom prst="rect">
            <a:avLst/>
          </a:prstGeom>
          <a:noFill/>
          <a:ln>
            <a:noFill/>
          </a:ln>
        </p:spPr>
        <p:txBody>
          <a:bodyPr spcFirstLastPara="1" wrap="square" lIns="91425" tIns="45700" rIns="91425" bIns="45700" anchor="t" anchorCtr="0">
            <a:noAutofit/>
          </a:bodyPr>
          <a:lstStyle/>
          <a:p>
            <a:pPr marL="284480" marR="0" lvl="0" indent="-284480" algn="l" rtl="0">
              <a:lnSpc>
                <a:spcPct val="85000"/>
              </a:lnSpc>
              <a:spcBef>
                <a:spcPts val="0"/>
              </a:spcBef>
              <a:spcAft>
                <a:spcPts val="0"/>
              </a:spcAft>
              <a:buClr>
                <a:srgbClr val="000099"/>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host receives IP datagrams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7705" marR="0" lvl="1" indent="-229870"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each datagram has source IP address, destination IP address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7705" marR="0" lvl="1" indent="-229870"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each datagram carries one transport-layer segment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7705" marR="0" lvl="1" indent="-229870"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each segment has source, destination port number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4480" marR="0" lvl="0" indent="-284480" algn="l" rtl="0">
              <a:lnSpc>
                <a:spcPct val="85000"/>
              </a:lnSpc>
              <a:spcBef>
                <a:spcPts val="640"/>
              </a:spcBef>
              <a:spcAft>
                <a:spcPts val="0"/>
              </a:spcAft>
              <a:buClr>
                <a:srgbClr val="000099"/>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host uses </a:t>
            </a:r>
            <a:r>
              <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rPr>
              <a:t>IP addresses &amp; port numbers</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direct segment to appropriate socket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195" name="Google Shape;2195;p24"/>
          <p:cNvGrpSpPr/>
          <p:nvPr/>
        </p:nvGrpSpPr>
        <p:grpSpPr>
          <a:xfrm>
            <a:off x="7543216" y="1704452"/>
            <a:ext cx="3414712" cy="4121150"/>
            <a:chOff x="7543216" y="1704452"/>
            <a:chExt cx="3414712" cy="4121150"/>
          </a:xfrm>
        </p:grpSpPr>
        <p:sp>
          <p:nvSpPr>
            <p:cNvPr id="2196" name="Google Shape;2196;p24"/>
            <p:cNvSpPr/>
            <p:nvPr/>
          </p:nvSpPr>
          <p:spPr>
            <a:xfrm>
              <a:off x="7633703" y="2048939"/>
              <a:ext cx="3324225" cy="32004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97" name="Google Shape;2197;p24"/>
            <p:cNvSpPr/>
            <p:nvPr/>
          </p:nvSpPr>
          <p:spPr>
            <a:xfrm>
              <a:off x="7557503" y="2144189"/>
              <a:ext cx="3324225" cy="32004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198" name="Google Shape;2198;p24"/>
            <p:cNvSpPr txBox="1"/>
            <p:nvPr/>
          </p:nvSpPr>
          <p:spPr>
            <a:xfrm>
              <a:off x="7597191" y="2156889"/>
              <a:ext cx="1563687"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panose="020B0604030504040204"/>
                <a:buNone/>
              </a:pPr>
              <a:r>
                <a:rPr lang="en-US" sz="1800" b="0" i="0" u="none" strike="noStrike" cap="none">
                  <a:solidFill>
                    <a:srgbClr val="CC0000"/>
                  </a:solidFill>
                  <a:latin typeface="Tahoma" panose="020B0604030504040204"/>
                  <a:ea typeface="Tahoma" panose="020B0604030504040204"/>
                  <a:cs typeface="Tahoma" panose="020B0604030504040204"/>
                  <a:sym typeface="Tahoma" panose="020B0604030504040204"/>
                </a:rPr>
                <a:t>source port #</a:t>
              </a:r>
              <a:endParaRPr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2199" name="Google Shape;2199;p24"/>
            <p:cNvSpPr txBox="1"/>
            <p:nvPr/>
          </p:nvSpPr>
          <p:spPr>
            <a:xfrm>
              <a:off x="9383128" y="2156889"/>
              <a:ext cx="1328738"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panose="020B0604030504040204"/>
                <a:buNone/>
              </a:pPr>
              <a:r>
                <a:rPr lang="en-US" sz="1800" b="0" i="0" u="none" strike="noStrike" cap="none">
                  <a:solidFill>
                    <a:srgbClr val="CC0000"/>
                  </a:solidFill>
                  <a:latin typeface="Tahoma" panose="020B0604030504040204"/>
                  <a:ea typeface="Tahoma" panose="020B0604030504040204"/>
                  <a:cs typeface="Tahoma" panose="020B0604030504040204"/>
                  <a:sym typeface="Tahoma" panose="020B0604030504040204"/>
                </a:rPr>
                <a:t>dest port #</a:t>
              </a:r>
              <a:endParaRPr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cxnSp>
          <p:nvCxnSpPr>
            <p:cNvPr id="2200" name="Google Shape;2200;p24"/>
            <p:cNvCxnSpPr/>
            <p:nvPr/>
          </p:nvCxnSpPr>
          <p:spPr>
            <a:xfrm>
              <a:off x="7547978" y="2544239"/>
              <a:ext cx="3328988" cy="0"/>
            </a:xfrm>
            <a:prstGeom prst="straightConnector1">
              <a:avLst/>
            </a:prstGeom>
            <a:noFill/>
            <a:ln w="19050" cap="flat" cmpd="sng">
              <a:solidFill>
                <a:srgbClr val="000000"/>
              </a:solidFill>
              <a:prstDash val="solid"/>
              <a:round/>
              <a:headEnd type="none" w="med" len="med"/>
              <a:tailEnd type="none" w="med" len="med"/>
            </a:ln>
          </p:spPr>
        </p:cxnSp>
        <p:cxnSp>
          <p:nvCxnSpPr>
            <p:cNvPr id="2201" name="Google Shape;2201;p24"/>
            <p:cNvCxnSpPr/>
            <p:nvPr/>
          </p:nvCxnSpPr>
          <p:spPr>
            <a:xfrm>
              <a:off x="7557503" y="3534839"/>
              <a:ext cx="3324225" cy="0"/>
            </a:xfrm>
            <a:prstGeom prst="straightConnector1">
              <a:avLst/>
            </a:prstGeom>
            <a:noFill/>
            <a:ln w="19050" cap="flat" cmpd="sng">
              <a:solidFill>
                <a:srgbClr val="000000"/>
              </a:solidFill>
              <a:prstDash val="solid"/>
              <a:round/>
              <a:headEnd type="none" w="med" len="med"/>
              <a:tailEnd type="none" w="med" len="med"/>
            </a:ln>
          </p:spPr>
        </p:cxnSp>
        <p:cxnSp>
          <p:nvCxnSpPr>
            <p:cNvPr id="2202" name="Google Shape;2202;p24"/>
            <p:cNvCxnSpPr/>
            <p:nvPr/>
          </p:nvCxnSpPr>
          <p:spPr>
            <a:xfrm rot="10800000">
              <a:off x="9195803" y="2144189"/>
              <a:ext cx="0" cy="395288"/>
            </a:xfrm>
            <a:prstGeom prst="straightConnector1">
              <a:avLst/>
            </a:prstGeom>
            <a:noFill/>
            <a:ln w="19050" cap="flat" cmpd="sng">
              <a:solidFill>
                <a:srgbClr val="000000"/>
              </a:solidFill>
              <a:prstDash val="solid"/>
              <a:round/>
              <a:headEnd type="none" w="med" len="med"/>
              <a:tailEnd type="none" w="med" len="med"/>
            </a:ln>
          </p:spPr>
        </p:cxnSp>
        <p:sp>
          <p:nvSpPr>
            <p:cNvPr id="2203" name="Google Shape;2203;p24"/>
            <p:cNvSpPr txBox="1"/>
            <p:nvPr/>
          </p:nvSpPr>
          <p:spPr>
            <a:xfrm>
              <a:off x="8740191" y="1704452"/>
              <a:ext cx="86360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32 bits</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204" name="Google Shape;2204;p24"/>
            <p:cNvCxnSpPr/>
            <p:nvPr/>
          </p:nvCxnSpPr>
          <p:spPr>
            <a:xfrm>
              <a:off x="9653003" y="1910827"/>
              <a:ext cx="1200150" cy="4762"/>
            </a:xfrm>
            <a:prstGeom prst="straightConnector1">
              <a:avLst/>
            </a:prstGeom>
            <a:noFill/>
            <a:ln w="19050" cap="flat" cmpd="sng">
              <a:solidFill>
                <a:srgbClr val="000000"/>
              </a:solidFill>
              <a:prstDash val="solid"/>
              <a:round/>
              <a:headEnd type="none" w="med" len="med"/>
              <a:tailEnd type="triangle" w="med" len="med"/>
            </a:ln>
          </p:spPr>
        </p:cxnSp>
        <p:cxnSp>
          <p:nvCxnSpPr>
            <p:cNvPr id="2205" name="Google Shape;2205;p24"/>
            <p:cNvCxnSpPr/>
            <p:nvPr/>
          </p:nvCxnSpPr>
          <p:spPr>
            <a:xfrm rot="10800000">
              <a:off x="7543216" y="1920352"/>
              <a:ext cx="1128712" cy="0"/>
            </a:xfrm>
            <a:prstGeom prst="straightConnector1">
              <a:avLst/>
            </a:prstGeom>
            <a:noFill/>
            <a:ln w="19050" cap="flat" cmpd="sng">
              <a:solidFill>
                <a:srgbClr val="000000"/>
              </a:solidFill>
              <a:prstDash val="solid"/>
              <a:round/>
              <a:headEnd type="none" w="med" len="med"/>
              <a:tailEnd type="triangle" w="med" len="med"/>
            </a:ln>
          </p:spPr>
        </p:cxnSp>
        <p:sp>
          <p:nvSpPr>
            <p:cNvPr id="2206" name="Google Shape;2206;p24"/>
            <p:cNvSpPr txBox="1"/>
            <p:nvPr/>
          </p:nvSpPr>
          <p:spPr>
            <a:xfrm>
              <a:off x="8451266" y="3865039"/>
              <a:ext cx="1389062" cy="10064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data </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(payload)</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07" name="Google Shape;2207;p24"/>
            <p:cNvSpPr txBox="1"/>
            <p:nvPr/>
          </p:nvSpPr>
          <p:spPr>
            <a:xfrm>
              <a:off x="8067091" y="2898252"/>
              <a:ext cx="2290762"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other header fields</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08" name="Google Shape;2208;p24"/>
            <p:cNvSpPr txBox="1"/>
            <p:nvPr/>
          </p:nvSpPr>
          <p:spPr>
            <a:xfrm>
              <a:off x="7770228" y="5428727"/>
              <a:ext cx="30607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TCP/UDP segment format</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209" name="Google Shape;2209;p24"/>
          <p:cNvSpPr/>
          <p:nvPr/>
        </p:nvSpPr>
        <p:spPr>
          <a:xfrm>
            <a:off x="7299923" y="1976355"/>
            <a:ext cx="2083205" cy="689091"/>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10" name="Google Shape;2210;p24"/>
          <p:cNvSpPr/>
          <p:nvPr/>
        </p:nvSpPr>
        <p:spPr>
          <a:xfrm>
            <a:off x="9014727" y="1985006"/>
            <a:ext cx="2083205" cy="689091"/>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11" name="Google Shape;2211;p24"/>
          <p:cNvSpPr txBox="1">
            <a:spLocks noGrp="1"/>
          </p:cNvSpPr>
          <p:nvPr>
            <p:ph type="sldNum" idx="12"/>
          </p:nvPr>
        </p:nvSpPr>
        <p:spPr>
          <a:xfrm>
            <a:off x="10488930" y="6115050"/>
            <a:ext cx="141033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5"/>
                                        </p:tgtEl>
                                        <p:attrNameLst>
                                          <p:attrName>style.visibility</p:attrName>
                                        </p:attrNameLst>
                                      </p:cBhvr>
                                      <p:to>
                                        <p:strVal val="visible"/>
                                      </p:to>
                                    </p:set>
                                    <p:animEffect transition="in" filter="fade">
                                      <p:cBhvr>
                                        <p:cTn id="7" dur="500"/>
                                        <p:tgtEl>
                                          <p:spTgt spid="2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9"/>
                                        </p:tgtEl>
                                        <p:attrNameLst>
                                          <p:attrName>style.visibility</p:attrName>
                                        </p:attrNameLst>
                                      </p:cBhvr>
                                      <p:to>
                                        <p:strVal val="visible"/>
                                      </p:to>
                                    </p:set>
                                    <p:animEffect transition="in" filter="fade">
                                      <p:cBhvr>
                                        <p:cTn id="12" dur="500"/>
                                        <p:tgtEl>
                                          <p:spTgt spid="22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0"/>
                                        </p:tgtEl>
                                        <p:attrNameLst>
                                          <p:attrName>style.visibility</p:attrName>
                                        </p:attrNameLst>
                                      </p:cBhvr>
                                      <p:to>
                                        <p:strVal val="visible"/>
                                      </p:to>
                                    </p:set>
                                    <p:animEffect transition="in" filter="fade">
                                      <p:cBhvr>
                                        <p:cTn id="17" dur="500"/>
                                        <p:tgtEl>
                                          <p:spTgt spid="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Transport layer: overview</a:t>
            </a:r>
            <a:endParaRPr sz="4400"/>
          </a:p>
        </p:txBody>
      </p:sp>
      <p:sp>
        <p:nvSpPr>
          <p:cNvPr id="46" name="Google Shape;46;p7"/>
          <p:cNvSpPr txBox="1">
            <a:spLocks noGrp="1"/>
          </p:cNvSpPr>
          <p:nvPr>
            <p:ph type="body" idx="1"/>
          </p:nvPr>
        </p:nvSpPr>
        <p:spPr>
          <a:xfrm>
            <a:off x="781763" y="1253331"/>
            <a:ext cx="4842088" cy="4351338"/>
          </a:xfrm>
          <a:prstGeom prst="rect">
            <a:avLst/>
          </a:prstGeom>
          <a:noFill/>
          <a:ln>
            <a:noFill/>
          </a:ln>
        </p:spPr>
        <p:txBody>
          <a:bodyPr spcFirstLastPara="1" wrap="square" lIns="91425" tIns="45700" rIns="91425" bIns="45700" anchor="t" anchorCtr="0">
            <a:noAutofit/>
          </a:bodyPr>
          <a:lstStyle/>
          <a:p>
            <a:pPr marL="11430" lvl="0" indent="0" algn="l" rtl="0">
              <a:lnSpc>
                <a:spcPct val="90000"/>
              </a:lnSpc>
              <a:spcBef>
                <a:spcPts val="0"/>
              </a:spcBef>
              <a:spcAft>
                <a:spcPts val="0"/>
              </a:spcAft>
              <a:buSzPts val="3200"/>
              <a:buNone/>
            </a:pPr>
            <a:r>
              <a:rPr lang="en-US" sz="3200" i="1">
                <a:solidFill>
                  <a:srgbClr val="CC0000"/>
                </a:solidFill>
                <a:latin typeface="Calibri" panose="020F0502020204030204"/>
                <a:ea typeface="Calibri" panose="020F0502020204030204"/>
                <a:cs typeface="Calibri" panose="020F0502020204030204"/>
                <a:sym typeface="Calibri" panose="020F0502020204030204"/>
              </a:rPr>
              <a:t>Our goal:</a:t>
            </a:r>
            <a:r>
              <a:rPr lang="en-US" sz="3200" i="1">
                <a:latin typeface="Calibri" panose="020F0502020204030204"/>
                <a:ea typeface="Calibri" panose="020F0502020204030204"/>
                <a:cs typeface="Calibri" panose="020F0502020204030204"/>
                <a:sym typeface="Calibri" panose="020F0502020204030204"/>
              </a:rPr>
              <a:t> </a:t>
            </a:r>
            <a:endParaRPr lang="en-US" sz="3200" i="1">
              <a:latin typeface="Calibri" panose="020F0502020204030204"/>
              <a:ea typeface="Calibri" panose="020F0502020204030204"/>
              <a:cs typeface="Calibri" panose="020F0502020204030204"/>
              <a:sym typeface="Calibri" panose="020F0502020204030204"/>
            </a:endParaRPr>
          </a:p>
          <a:p>
            <a:pPr marL="400050" lvl="0" indent="-285750" algn="l" rtl="0">
              <a:lnSpc>
                <a:spcPct val="90000"/>
              </a:lnSpc>
              <a:spcBef>
                <a:spcPts val="1000"/>
              </a:spcBef>
              <a:spcAft>
                <a:spcPts val="0"/>
              </a:spcAft>
              <a:buSzPts val="3200"/>
              <a:buFont typeface="Noto Sans Symbols"/>
              <a:buChar char="▪"/>
            </a:pPr>
            <a:r>
              <a:rPr lang="en-US" sz="3200"/>
              <a:t>understand principles behind transport layer services:</a:t>
            </a:r>
            <a:endParaRPr lang="en-US" sz="3200"/>
          </a:p>
          <a:p>
            <a:pPr marL="695325" lvl="1" indent="-231775" algn="l" rtl="0">
              <a:lnSpc>
                <a:spcPct val="90000"/>
              </a:lnSpc>
              <a:spcBef>
                <a:spcPts val="500"/>
              </a:spcBef>
              <a:spcAft>
                <a:spcPts val="0"/>
              </a:spcAft>
              <a:buSzPts val="2800"/>
              <a:buFont typeface="Arial" panose="020B0604020202020204"/>
              <a:buChar char="•"/>
            </a:pPr>
            <a:r>
              <a:rPr lang="en-US" sz="2800"/>
              <a:t>multiplexing, demultiplexing</a:t>
            </a:r>
            <a:endParaRPr lang="en-US" sz="2800"/>
          </a:p>
          <a:p>
            <a:pPr marL="695325" lvl="1" indent="-231775" algn="l" rtl="0">
              <a:lnSpc>
                <a:spcPct val="90000"/>
              </a:lnSpc>
              <a:spcBef>
                <a:spcPts val="500"/>
              </a:spcBef>
              <a:spcAft>
                <a:spcPts val="0"/>
              </a:spcAft>
              <a:buSzPts val="2800"/>
              <a:buFont typeface="Arial" panose="020B0604020202020204"/>
              <a:buChar char="•"/>
            </a:pPr>
            <a:r>
              <a:rPr lang="en-US" sz="2800"/>
              <a:t>reliable data transfer</a:t>
            </a:r>
            <a:endParaRPr lang="en-US" sz="2800"/>
          </a:p>
          <a:p>
            <a:pPr marL="695325" lvl="1" indent="-231775" algn="l" rtl="0">
              <a:lnSpc>
                <a:spcPct val="90000"/>
              </a:lnSpc>
              <a:spcBef>
                <a:spcPts val="500"/>
              </a:spcBef>
              <a:spcAft>
                <a:spcPts val="0"/>
              </a:spcAft>
              <a:buSzPts val="2800"/>
              <a:buFont typeface="Arial" panose="020B0604020202020204"/>
              <a:buChar char="•"/>
            </a:pPr>
            <a:r>
              <a:rPr lang="en-US" sz="2800"/>
              <a:t>flow control</a:t>
            </a:r>
            <a:endParaRPr lang="en-US" sz="2800"/>
          </a:p>
          <a:p>
            <a:pPr marL="695325" lvl="1" indent="-231775" algn="l" rtl="0">
              <a:lnSpc>
                <a:spcPct val="90000"/>
              </a:lnSpc>
              <a:spcBef>
                <a:spcPts val="500"/>
              </a:spcBef>
              <a:spcAft>
                <a:spcPts val="0"/>
              </a:spcAft>
              <a:buSzPts val="2800"/>
              <a:buFont typeface="Arial" panose="020B0604020202020204"/>
              <a:buChar char="•"/>
            </a:pPr>
            <a:r>
              <a:rPr lang="en-US" sz="2800"/>
              <a:t>congestion control</a:t>
            </a:r>
            <a:endParaRPr sz="3200"/>
          </a:p>
          <a:p>
            <a:pPr marL="352425" lvl="0" indent="-44450" algn="l" rtl="0">
              <a:lnSpc>
                <a:spcPct val="90000"/>
              </a:lnSpc>
              <a:spcBef>
                <a:spcPts val="1000"/>
              </a:spcBef>
              <a:spcAft>
                <a:spcPts val="0"/>
              </a:spcAft>
              <a:buSzPts val="2800"/>
              <a:buNone/>
            </a:pPr>
          </a:p>
        </p:txBody>
      </p:sp>
      <p:sp>
        <p:nvSpPr>
          <p:cNvPr id="47" name="Google Shape;47;p7"/>
          <p:cNvSpPr txBox="1">
            <a:spLocks noGrp="1"/>
          </p:cNvSpPr>
          <p:nvPr>
            <p:ph type="body" idx="2"/>
          </p:nvPr>
        </p:nvSpPr>
        <p:spPr>
          <a:xfrm>
            <a:off x="5968416" y="1815962"/>
            <a:ext cx="5994400" cy="4799013"/>
          </a:xfrm>
          <a:prstGeom prst="rect">
            <a:avLst/>
          </a:prstGeom>
          <a:noFill/>
          <a:ln>
            <a:noFill/>
          </a:ln>
        </p:spPr>
        <p:txBody>
          <a:bodyPr spcFirstLastPara="1" wrap="square" lIns="91425" tIns="45700" rIns="91425" bIns="45700" anchor="t" anchorCtr="0">
            <a:normAutofit/>
          </a:bodyPr>
          <a:lstStyle/>
          <a:p>
            <a:pPr marL="457200" lvl="0" indent="-285750" algn="l" rtl="0">
              <a:lnSpc>
                <a:spcPct val="90000"/>
              </a:lnSpc>
              <a:spcBef>
                <a:spcPts val="0"/>
              </a:spcBef>
              <a:spcAft>
                <a:spcPts val="0"/>
              </a:spcAft>
              <a:buSzPts val="3200"/>
              <a:buFont typeface="Noto Sans Symbols"/>
              <a:buChar char="▪"/>
            </a:pPr>
            <a:r>
              <a:rPr lang="en-US" sz="3200"/>
              <a:t>learn about Internet transport layer protocols:</a:t>
            </a:r>
            <a:endParaRPr lang="en-US" sz="3200"/>
          </a:p>
          <a:p>
            <a:pPr marL="695325" lvl="1" indent="-231775" algn="l" rtl="0">
              <a:lnSpc>
                <a:spcPct val="90000"/>
              </a:lnSpc>
              <a:spcBef>
                <a:spcPts val="500"/>
              </a:spcBef>
              <a:spcAft>
                <a:spcPts val="0"/>
              </a:spcAft>
              <a:buSzPts val="2800"/>
              <a:buFont typeface="Arial" panose="020B0604020202020204"/>
              <a:buChar char="•"/>
            </a:pPr>
            <a:r>
              <a:rPr lang="en-US" sz="2800"/>
              <a:t>UDP: connectionless transport</a:t>
            </a:r>
            <a:endParaRPr lang="en-US" sz="2800"/>
          </a:p>
          <a:p>
            <a:pPr marL="695325" lvl="1" indent="-231775" algn="l" rtl="0">
              <a:lnSpc>
                <a:spcPct val="90000"/>
              </a:lnSpc>
              <a:spcBef>
                <a:spcPts val="500"/>
              </a:spcBef>
              <a:spcAft>
                <a:spcPts val="0"/>
              </a:spcAft>
              <a:buSzPts val="2800"/>
              <a:buFont typeface="Arial" panose="020B0604020202020204"/>
              <a:buChar char="•"/>
            </a:pPr>
            <a:r>
              <a:rPr lang="en-US" sz="2800"/>
              <a:t>TCP: connection-oriented reliable transport</a:t>
            </a:r>
            <a:endParaRPr lang="en-US" sz="2800"/>
          </a:p>
          <a:p>
            <a:pPr marL="695325" lvl="1" indent="-231775" algn="l" rtl="0">
              <a:lnSpc>
                <a:spcPct val="90000"/>
              </a:lnSpc>
              <a:spcBef>
                <a:spcPts val="500"/>
              </a:spcBef>
              <a:spcAft>
                <a:spcPts val="0"/>
              </a:spcAft>
              <a:buSzPts val="2800"/>
              <a:buFont typeface="Arial" panose="020B0604020202020204"/>
              <a:buChar char="•"/>
            </a:pPr>
            <a:r>
              <a:rPr lang="en-US" sz="2800"/>
              <a:t>TCP congestion control</a:t>
            </a:r>
            <a:endParaRPr lang="en-US" sz="2800"/>
          </a:p>
          <a:p>
            <a:pPr marL="352425" lvl="0" indent="-222250" algn="l" rtl="0">
              <a:lnSpc>
                <a:spcPct val="90000"/>
              </a:lnSpc>
              <a:spcBef>
                <a:spcPts val="1000"/>
              </a:spcBef>
              <a:spcAft>
                <a:spcPts val="0"/>
              </a:spcAft>
              <a:buSzPts val="2400"/>
              <a:buFont typeface="Noto Sans Symbols"/>
              <a:buNone/>
            </a:pPr>
            <a:endParaRPr sz="2400"/>
          </a:p>
        </p:txBody>
      </p:sp>
      <p:sp>
        <p:nvSpPr>
          <p:cNvPr id="48" name="Google Shape;48;p7"/>
          <p:cNvSpPr txBox="1">
            <a:spLocks noGrp="1"/>
          </p:cNvSpPr>
          <p:nvPr>
            <p:ph type="sldNum" idx="12"/>
          </p:nvPr>
        </p:nvSpPr>
        <p:spPr>
          <a:xfrm>
            <a:off x="9219616" y="645466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2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Connectionless demultiplexing</a:t>
            </a:r>
            <a:endParaRPr lang="en-US" sz="4400"/>
          </a:p>
        </p:txBody>
      </p:sp>
      <p:sp>
        <p:nvSpPr>
          <p:cNvPr id="2218" name="Google Shape;2218;p25"/>
          <p:cNvSpPr txBox="1"/>
          <p:nvPr/>
        </p:nvSpPr>
        <p:spPr>
          <a:xfrm>
            <a:off x="798689" y="1523600"/>
            <a:ext cx="5254159" cy="2113756"/>
          </a:xfrm>
          <a:prstGeom prst="rect">
            <a:avLst/>
          </a:prstGeom>
          <a:noFill/>
          <a:ln>
            <a:noFill/>
          </a:ln>
        </p:spPr>
        <p:txBody>
          <a:bodyPr spcFirstLastPara="1" wrap="square" lIns="91425" tIns="45700" rIns="91425" bIns="45700" anchor="t" anchorCtr="0">
            <a:normAutofit fontScale="92500" lnSpcReduction="10000"/>
          </a:bodyPr>
          <a:lstStyle/>
          <a:p>
            <a:pPr marL="57150" marR="0" lvl="0" indent="0" algn="l" rtl="0">
              <a:lnSpc>
                <a:spcPct val="90000"/>
              </a:lnSpc>
              <a:spcBef>
                <a:spcPts val="0"/>
              </a:spcBef>
              <a:spcAft>
                <a:spcPts val="0"/>
              </a:spcAft>
              <a:buClr>
                <a:srgbClr val="0000A3"/>
              </a:buClr>
              <a:buSzPct val="100000"/>
              <a:buFont typeface="Noto Sans Symbols"/>
              <a:buNone/>
            </a:pPr>
            <a:r>
              <a:rPr lang="en-US" sz="3500" b="0" i="1" u="none" strike="noStrike" cap="none">
                <a:solidFill>
                  <a:srgbClr val="000000"/>
                </a:solidFill>
                <a:latin typeface="Calibri" panose="020F0502020204030204"/>
                <a:ea typeface="Calibri" panose="020F0502020204030204"/>
                <a:cs typeface="Calibri" panose="020F0502020204030204"/>
                <a:sym typeface="Calibri" panose="020F0502020204030204"/>
              </a:rPr>
              <a:t>Recall:</a:t>
            </a:r>
            <a:r>
              <a:rPr lang="en-US" sz="35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35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7980" marR="0" lvl="0" indent="-290830" algn="l" rtl="0">
              <a:lnSpc>
                <a:spcPct val="90000"/>
              </a:lnSpc>
              <a:spcBef>
                <a:spcPts val="1000"/>
              </a:spcBef>
              <a:spcAft>
                <a:spcPts val="0"/>
              </a:spcAft>
              <a:buClr>
                <a:srgbClr val="0000A3"/>
              </a:buClr>
              <a:buSzPct val="100000"/>
              <a:buFont typeface="Noto Sans Symbols"/>
              <a:buChar char="▪"/>
            </a:pPr>
            <a:r>
              <a:rPr lang="en-US" sz="35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when creating socket, must specify </a:t>
            </a:r>
            <a:r>
              <a:rPr lang="en-US" sz="3500" b="0" i="1" u="none" strike="noStrike" cap="none">
                <a:solidFill>
                  <a:srgbClr val="CD0004"/>
                </a:solidFill>
                <a:latin typeface="Calibri" panose="020F0502020204030204"/>
                <a:ea typeface="Calibri" panose="020F0502020204030204"/>
                <a:cs typeface="Calibri" panose="020F0502020204030204"/>
                <a:sym typeface="Calibri" panose="020F0502020204030204"/>
              </a:rPr>
              <a:t>host-local </a:t>
            </a:r>
            <a:r>
              <a:rPr lang="en-US" sz="3500" b="0" i="0" u="none" strike="noStrike" cap="none">
                <a:solidFill>
                  <a:srgbClr val="000000"/>
                </a:solidFill>
                <a:latin typeface="Calibri" panose="020F0502020204030204"/>
                <a:ea typeface="Calibri" panose="020F0502020204030204"/>
                <a:cs typeface="Calibri" panose="020F0502020204030204"/>
                <a:sym typeface="Calibri" panose="020F0502020204030204"/>
              </a:rPr>
              <a:t>port #:</a:t>
            </a:r>
            <a:endParaRPr lang="en-US" sz="35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7980" marR="0" lvl="0" indent="-290830" algn="l" rtl="0">
              <a:lnSpc>
                <a:spcPct val="90000"/>
              </a:lnSpc>
              <a:spcBef>
                <a:spcPts val="1000"/>
              </a:spcBef>
              <a:spcAft>
                <a:spcPts val="0"/>
              </a:spcAft>
              <a:buClr>
                <a:srgbClr val="0000A3"/>
              </a:buClr>
              <a:buSzPct val="100000"/>
              <a:buFont typeface="Noto Sans Symbols"/>
              <a:buNone/>
            </a:pP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2400" b="0" i="0" u="none" strike="noStrike" cap="none">
                <a:solidFill>
                  <a:srgbClr val="000000"/>
                </a:solidFill>
                <a:latin typeface="Courier"/>
                <a:ea typeface="Courier"/>
                <a:cs typeface="Courier"/>
                <a:sym typeface="Courier"/>
              </a:rPr>
              <a:t>DatagramSocket mySocket1        = new DatagramSocket(</a:t>
            </a:r>
            <a:r>
              <a:rPr lang="en-US" sz="2400" b="0" i="0" u="none" strike="noStrike" cap="none">
                <a:solidFill>
                  <a:srgbClr val="CC0000"/>
                </a:solidFill>
                <a:latin typeface="Courier"/>
                <a:ea typeface="Courier"/>
                <a:cs typeface="Courier"/>
                <a:sym typeface="Courier"/>
              </a:rPr>
              <a:t>12534</a:t>
            </a:r>
            <a:r>
              <a:rPr lang="en-US" sz="2400" b="0" i="0" u="none" strike="noStrike" cap="none">
                <a:solidFill>
                  <a:srgbClr val="000000"/>
                </a:solidFill>
                <a:latin typeface="Courier"/>
                <a:ea typeface="Courier"/>
                <a:cs typeface="Courier"/>
                <a:sym typeface="Courier"/>
              </a:rPr>
              <a:t>);</a:t>
            </a:r>
            <a:endParaRPr lang="en-US" sz="2400" b="0" i="0" u="none" strike="noStrike" cap="none">
              <a:solidFill>
                <a:srgbClr val="000000"/>
              </a:solidFill>
              <a:latin typeface="Courier"/>
              <a:ea typeface="Courier"/>
              <a:cs typeface="Courier"/>
              <a:sym typeface="Courier"/>
            </a:endParaRPr>
          </a:p>
          <a:p>
            <a:pPr marL="347980" marR="0" lvl="0" indent="-290830" algn="l" rtl="0">
              <a:lnSpc>
                <a:spcPct val="90000"/>
              </a:lnSpc>
              <a:spcBef>
                <a:spcPts val="1000"/>
              </a:spcBef>
              <a:spcAft>
                <a:spcPts val="0"/>
              </a:spcAft>
              <a:buClr>
                <a:srgbClr val="0000A3"/>
              </a:buClr>
              <a:buSzPct val="1000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9" name="Google Shape;2219;p25"/>
          <p:cNvSpPr txBox="1"/>
          <p:nvPr/>
        </p:nvSpPr>
        <p:spPr>
          <a:xfrm>
            <a:off x="6774662" y="1514612"/>
            <a:ext cx="4894407" cy="2368550"/>
          </a:xfrm>
          <a:prstGeom prst="rect">
            <a:avLst/>
          </a:prstGeom>
          <a:noFill/>
          <a:ln>
            <a:noFill/>
          </a:ln>
        </p:spPr>
        <p:txBody>
          <a:bodyPr spcFirstLastPara="1" wrap="square" lIns="91425" tIns="45700" rIns="91425" bIns="45700" anchor="t" anchorCtr="0">
            <a:normAutofit fontScale="92500" lnSpcReduction="10000"/>
          </a:bodyPr>
          <a:lstStyle/>
          <a:p>
            <a:pPr marL="130175" marR="0" lvl="0" indent="0" algn="l" rtl="0">
              <a:lnSpc>
                <a:spcPct val="90000"/>
              </a:lnSpc>
              <a:spcBef>
                <a:spcPts val="0"/>
              </a:spcBef>
              <a:spcAft>
                <a:spcPts val="0"/>
              </a:spcAft>
              <a:buClr>
                <a:srgbClr val="0000A3"/>
              </a:buClr>
              <a:buSzPct val="100000"/>
              <a:buFont typeface="Noto Sans Symbols"/>
              <a:buNone/>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when receiving host receives </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UDP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segment: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 destination port # in segment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directs UDP segment to socket with that port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20" name="Google Shape;2220;p25"/>
          <p:cNvSpPr/>
          <p:nvPr/>
        </p:nvSpPr>
        <p:spPr>
          <a:xfrm>
            <a:off x="883807" y="3328506"/>
            <a:ext cx="5227637" cy="2751815"/>
          </a:xfrm>
          <a:prstGeom prst="rect">
            <a:avLst/>
          </a:prstGeom>
          <a:noFill/>
          <a:ln>
            <a:noFill/>
          </a:ln>
        </p:spPr>
        <p:txBody>
          <a:bodyPr spcFirstLastPara="1" wrap="square" lIns="91425" tIns="45700" rIns="91425" bIns="45700" anchor="t" anchorCtr="0">
            <a:noAutofit/>
          </a:bodyPr>
          <a:lstStyle/>
          <a:p>
            <a:pPr marL="347980" marR="0" lvl="0" indent="-191770" algn="l" rtl="0">
              <a:lnSpc>
                <a:spcPct val="85000"/>
              </a:lnSpc>
              <a:spcBef>
                <a:spcPts val="0"/>
              </a:spcBef>
              <a:spcAft>
                <a:spcPts val="0"/>
              </a:spcAft>
              <a:buClr>
                <a:srgbClr val="000099"/>
              </a:buClr>
              <a:buSzPts val="156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292100" algn="l" rtl="0">
              <a:lnSpc>
                <a:spcPct val="85000"/>
              </a:lnSpc>
              <a:spcBef>
                <a:spcPts val="640"/>
              </a:spcBef>
              <a:spcAft>
                <a:spcPts val="0"/>
              </a:spcAft>
              <a:buClr>
                <a:srgbClr val="000099"/>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when creating datagram to send into UDP socket, must specify</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59155" marR="0" lvl="1" indent="-239395"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destination IP address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59155" marR="0" lvl="1" indent="-239395"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destination port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21" name="Google Shape;2221;p25"/>
          <p:cNvSpPr/>
          <p:nvPr/>
        </p:nvSpPr>
        <p:spPr>
          <a:xfrm>
            <a:off x="6349002" y="4420787"/>
            <a:ext cx="5188153" cy="23368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99"/>
              </a:buClr>
              <a:buSzPts val="182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IP/UDP datagrams with </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same dest. port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but different source IP addresses and/or source port numbers will be directed to </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same socket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receiving host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22" name="Google Shape;2222;p25"/>
          <p:cNvSpPr/>
          <p:nvPr/>
        </p:nvSpPr>
        <p:spPr>
          <a:xfrm rot="5400000">
            <a:off x="8662884" y="3896801"/>
            <a:ext cx="560388" cy="311150"/>
          </a:xfrm>
          <a:prstGeom prst="rightArrow">
            <a:avLst>
              <a:gd name="adj1" fmla="val 50000"/>
              <a:gd name="adj2" fmla="val 45026"/>
            </a:avLst>
          </a:prstGeom>
          <a:solidFill>
            <a:srgbClr val="CC0000"/>
          </a:soli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23" name="Google Shape;2223;p25"/>
          <p:cNvSpPr/>
          <p:nvPr/>
        </p:nvSpPr>
        <p:spPr>
          <a:xfrm>
            <a:off x="4202130" y="2887038"/>
            <a:ext cx="1909314" cy="996124"/>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24" name="Google Shape;2224;p2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3"/>
                                        </p:tgtEl>
                                        <p:attrNameLst>
                                          <p:attrName>style.visibility</p:attrName>
                                        </p:attrNameLst>
                                      </p:cBhvr>
                                      <p:to>
                                        <p:strVal val="visible"/>
                                      </p:to>
                                    </p:set>
                                    <p:animEffect transition="in" filter="fade">
                                      <p:cBhvr>
                                        <p:cTn id="7" dur="500"/>
                                        <p:tgtEl>
                                          <p:spTgt spid="22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0"/>
                                        </p:tgtEl>
                                        <p:attrNameLst>
                                          <p:attrName>style.visibility</p:attrName>
                                        </p:attrNameLst>
                                      </p:cBhvr>
                                      <p:to>
                                        <p:strVal val="visible"/>
                                      </p:to>
                                    </p:set>
                                    <p:animEffect transition="in" filter="fade">
                                      <p:cBhvr>
                                        <p:cTn id="12" dur="500"/>
                                        <p:tgtEl>
                                          <p:spTgt spid="2220"/>
                                        </p:tgtEl>
                                      </p:cBhvr>
                                    </p:animEffect>
                                  </p:childTnLst>
                                </p:cTn>
                              </p:par>
                              <p:par>
                                <p:cTn id="13" presetID="10" presetClass="exit" presetSubtype="0" fill="hold" nodeType="withEffect">
                                  <p:stCondLst>
                                    <p:cond delay="0"/>
                                  </p:stCondLst>
                                  <p:childTnLst>
                                    <p:animEffect transition="out" filter="fade">
                                      <p:cBhvr>
                                        <p:cTn id="14" dur="500"/>
                                        <p:tgtEl>
                                          <p:spTgt spid="2223"/>
                                        </p:tgtEl>
                                      </p:cBhvr>
                                    </p:animEffect>
                                    <p:set>
                                      <p:cBhvr>
                                        <p:cTn id="15" dur="1" fill="hold">
                                          <p:stCondLst>
                                            <p:cond delay="500"/>
                                          </p:stCondLst>
                                        </p:cTn>
                                        <p:tgtEl>
                                          <p:spTgt spid="222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19"/>
                                        </p:tgtEl>
                                        <p:attrNameLst>
                                          <p:attrName>style.visibility</p:attrName>
                                        </p:attrNameLst>
                                      </p:cBhvr>
                                      <p:to>
                                        <p:strVal val="visible"/>
                                      </p:to>
                                    </p:set>
                                    <p:animEffect transition="in" filter="fade">
                                      <p:cBhvr>
                                        <p:cTn id="20" dur="500"/>
                                        <p:tgtEl>
                                          <p:spTgt spid="22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21"/>
                                        </p:tgtEl>
                                        <p:attrNameLst>
                                          <p:attrName>style.visibility</p:attrName>
                                        </p:attrNameLst>
                                      </p:cBhvr>
                                      <p:to>
                                        <p:strVal val="visible"/>
                                      </p:to>
                                    </p:set>
                                    <p:animEffect transition="in" filter="fade">
                                      <p:cBhvr>
                                        <p:cTn id="25" dur="500"/>
                                        <p:tgtEl>
                                          <p:spTgt spid="2221"/>
                                        </p:tgtEl>
                                      </p:cBhvr>
                                    </p:animEffect>
                                  </p:childTnLst>
                                </p:cTn>
                              </p:par>
                              <p:par>
                                <p:cTn id="26" presetID="10" presetClass="entr" presetSubtype="0" fill="hold" nodeType="withEffect">
                                  <p:stCondLst>
                                    <p:cond delay="0"/>
                                  </p:stCondLst>
                                  <p:childTnLst>
                                    <p:set>
                                      <p:cBhvr>
                                        <p:cTn id="27" dur="1" fill="hold">
                                          <p:stCondLst>
                                            <p:cond delay="0"/>
                                          </p:stCondLst>
                                        </p:cTn>
                                        <p:tgtEl>
                                          <p:spTgt spid="2222"/>
                                        </p:tgtEl>
                                        <p:attrNameLst>
                                          <p:attrName>style.visibility</p:attrName>
                                        </p:attrNameLst>
                                      </p:cBhvr>
                                      <p:to>
                                        <p:strVal val="visible"/>
                                      </p:to>
                                    </p:set>
                                    <p:animEffect transition="in" filter="fade">
                                      <p:cBhvr>
                                        <p:cTn id="28" dur="500"/>
                                        <p:tgtEl>
                                          <p:spTgt spid="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26"/>
          <p:cNvSpPr/>
          <p:nvPr/>
        </p:nvSpPr>
        <p:spPr>
          <a:xfrm>
            <a:off x="4799806" y="2502914"/>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2F2F2"/>
              </a:gs>
              <a:gs pos="100000">
                <a:srgbClr val="B2B2B2"/>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31" name="Google Shape;2231;p26"/>
          <p:cNvSpPr/>
          <p:nvPr/>
        </p:nvSpPr>
        <p:spPr>
          <a:xfrm>
            <a:off x="2077944" y="2807714"/>
            <a:ext cx="397763" cy="2143904"/>
          </a:xfrm>
          <a:custGeom>
            <a:avLst/>
            <a:gdLst/>
            <a:ahLst/>
            <a:cxnLst/>
            <a:rect l="l" t="t" r="r" b="b"/>
            <a:pathLst>
              <a:path w="9111" h="9772" extrusionOk="0">
                <a:moveTo>
                  <a:pt x="2554" y="9772"/>
                </a:moveTo>
                <a:lnTo>
                  <a:pt x="0" y="8128"/>
                </a:lnTo>
                <a:lnTo>
                  <a:pt x="9111" y="0"/>
                </a:lnTo>
                <a:cubicBezTo>
                  <a:pt x="9038" y="3034"/>
                  <a:pt x="8966" y="6069"/>
                  <a:pt x="8893" y="9103"/>
                </a:cubicBezTo>
                <a:lnTo>
                  <a:pt x="2554" y="9772"/>
                </a:lnTo>
                <a:close/>
              </a:path>
            </a:pathLst>
          </a:custGeom>
          <a:gradFill>
            <a:gsLst>
              <a:gs pos="0">
                <a:srgbClr val="F2F2F2"/>
              </a:gs>
              <a:gs pos="100000">
                <a:srgbClr val="B2B2B2"/>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32" name="Google Shape;2232;p26"/>
          <p:cNvSpPr/>
          <p:nvPr/>
        </p:nvSpPr>
        <p:spPr>
          <a:xfrm>
            <a:off x="9587706" y="2812476"/>
            <a:ext cx="430060" cy="2171151"/>
          </a:xfrm>
          <a:custGeom>
            <a:avLst/>
            <a:gdLst/>
            <a:ahLst/>
            <a:cxnLst/>
            <a:rect l="l" t="t" r="r" b="b"/>
            <a:pathLst>
              <a:path w="8519" h="10176" extrusionOk="0">
                <a:moveTo>
                  <a:pt x="7767" y="8356"/>
                </a:moveTo>
                <a:lnTo>
                  <a:pt x="377" y="0"/>
                </a:lnTo>
                <a:cubicBezTo>
                  <a:pt x="251" y="3036"/>
                  <a:pt x="126" y="6071"/>
                  <a:pt x="0" y="9107"/>
                </a:cubicBezTo>
                <a:lnTo>
                  <a:pt x="8519" y="10176"/>
                </a:lnTo>
                <a:lnTo>
                  <a:pt x="7767" y="8356"/>
                </a:lnTo>
                <a:close/>
              </a:path>
            </a:pathLst>
          </a:custGeom>
          <a:gradFill>
            <a:gsLst>
              <a:gs pos="0">
                <a:srgbClr val="B2B2B2"/>
              </a:gs>
              <a:gs pos="100000">
                <a:srgbClr val="F2F2F2"/>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33" name="Google Shape;2233;p26"/>
          <p:cNvSpPr/>
          <p:nvPr/>
        </p:nvSpPr>
        <p:spPr>
          <a:xfrm>
            <a:off x="2482056" y="2828351"/>
            <a:ext cx="1273175" cy="1979613"/>
          </a:xfrm>
          <a:prstGeom prst="rect">
            <a:avLst/>
          </a:prstGeom>
          <a:solidFill>
            <a:srgbClr val="FFFFFF"/>
          </a:solidFill>
          <a:ln w="28575" cap="flat" cmpd="sng">
            <a:solidFill>
              <a:srgbClr val="000000"/>
            </a:solidFill>
            <a:prstDash val="solid"/>
            <a:miter lim="800000"/>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234" name="Google Shape;2234;p26"/>
          <p:cNvCxnSpPr/>
          <p:nvPr/>
        </p:nvCxnSpPr>
        <p:spPr>
          <a:xfrm>
            <a:off x="2491581" y="358876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235" name="Google Shape;2235;p26"/>
          <p:cNvSpPr txBox="1"/>
          <p:nvPr/>
        </p:nvSpPr>
        <p:spPr>
          <a:xfrm>
            <a:off x="2448718" y="3571301"/>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236" name="Google Shape;2236;p26"/>
          <p:cNvCxnSpPr/>
          <p:nvPr/>
        </p:nvCxnSpPr>
        <p:spPr>
          <a:xfrm>
            <a:off x="2499518" y="3909439"/>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237" name="Google Shape;2237;p26"/>
          <p:cNvCxnSpPr/>
          <p:nvPr/>
        </p:nvCxnSpPr>
        <p:spPr>
          <a:xfrm>
            <a:off x="2485231" y="4219001"/>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238" name="Google Shape;2238;p26"/>
          <p:cNvCxnSpPr/>
          <p:nvPr/>
        </p:nvCxnSpPr>
        <p:spPr>
          <a:xfrm>
            <a:off x="2485231" y="4504751"/>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239" name="Google Shape;2239;p26"/>
          <p:cNvSpPr txBox="1"/>
          <p:nvPr/>
        </p:nvSpPr>
        <p:spPr>
          <a:xfrm>
            <a:off x="2483643" y="2818826"/>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40" name="Google Shape;2240;p26"/>
          <p:cNvSpPr txBox="1"/>
          <p:nvPr/>
        </p:nvSpPr>
        <p:spPr>
          <a:xfrm>
            <a:off x="2439193" y="4476176"/>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41" name="Google Shape;2241;p26"/>
          <p:cNvSpPr txBox="1"/>
          <p:nvPr/>
        </p:nvSpPr>
        <p:spPr>
          <a:xfrm>
            <a:off x="2458243" y="4190426"/>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42" name="Google Shape;2242;p26"/>
          <p:cNvSpPr txBox="1"/>
          <p:nvPr/>
        </p:nvSpPr>
        <p:spPr>
          <a:xfrm>
            <a:off x="2448718" y="3895151"/>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43" name="Google Shape;2243;p26"/>
          <p:cNvSpPr/>
          <p:nvPr/>
        </p:nvSpPr>
        <p:spPr>
          <a:xfrm>
            <a:off x="2818606" y="3104576"/>
            <a:ext cx="598487"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P3</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244" name="Google Shape;2244;p26"/>
          <p:cNvGrpSpPr/>
          <p:nvPr/>
        </p:nvGrpSpPr>
        <p:grpSpPr>
          <a:xfrm>
            <a:off x="2786856" y="3428426"/>
            <a:ext cx="620712" cy="228600"/>
            <a:chOff x="1287" y="2524"/>
            <a:chExt cx="260" cy="100"/>
          </a:xfrm>
        </p:grpSpPr>
        <p:sp>
          <p:nvSpPr>
            <p:cNvPr id="2245" name="Google Shape;2245;p26"/>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46" name="Google Shape;2246;p26"/>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47" name="Google Shape;2247;p26"/>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48" name="Google Shape;2248;p26"/>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249" name="Google Shape;2249;p26"/>
          <p:cNvSpPr/>
          <p:nvPr/>
        </p:nvSpPr>
        <p:spPr>
          <a:xfrm>
            <a:off x="5312568" y="2594989"/>
            <a:ext cx="1473200" cy="1979612"/>
          </a:xfrm>
          <a:prstGeom prst="rect">
            <a:avLst/>
          </a:prstGeom>
          <a:solidFill>
            <a:srgbClr val="FFFFFF"/>
          </a:solidFill>
          <a:ln w="28575" cap="flat" cmpd="sng">
            <a:solidFill>
              <a:srgbClr val="000000"/>
            </a:solidFill>
            <a:prstDash val="solid"/>
            <a:miter lim="800000"/>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250" name="Google Shape;2250;p26"/>
          <p:cNvCxnSpPr/>
          <p:nvPr/>
        </p:nvCxnSpPr>
        <p:spPr>
          <a:xfrm>
            <a:off x="5318918" y="3364926"/>
            <a:ext cx="1460500" cy="3175"/>
          </a:xfrm>
          <a:prstGeom prst="straightConnector1">
            <a:avLst/>
          </a:prstGeom>
          <a:noFill/>
          <a:ln w="28575" cap="flat" cmpd="sng">
            <a:solidFill>
              <a:srgbClr val="000000"/>
            </a:solidFill>
            <a:prstDash val="solid"/>
            <a:round/>
            <a:headEnd type="none" w="med" len="med"/>
            <a:tailEnd type="none" w="med" len="med"/>
          </a:ln>
        </p:spPr>
      </p:cxnSp>
      <p:sp>
        <p:nvSpPr>
          <p:cNvPr id="2251" name="Google Shape;2251;p26"/>
          <p:cNvSpPr txBox="1"/>
          <p:nvPr/>
        </p:nvSpPr>
        <p:spPr>
          <a:xfrm>
            <a:off x="5390356" y="3347464"/>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252" name="Google Shape;2252;p26"/>
          <p:cNvCxnSpPr/>
          <p:nvPr/>
        </p:nvCxnSpPr>
        <p:spPr>
          <a:xfrm>
            <a:off x="5320506" y="3682426"/>
            <a:ext cx="1457325" cy="0"/>
          </a:xfrm>
          <a:prstGeom prst="straightConnector1">
            <a:avLst/>
          </a:prstGeom>
          <a:noFill/>
          <a:ln w="28575" cap="flat" cmpd="sng">
            <a:solidFill>
              <a:srgbClr val="000000"/>
            </a:solidFill>
            <a:prstDash val="solid"/>
            <a:round/>
            <a:headEnd type="none" w="med" len="med"/>
            <a:tailEnd type="none" w="med" len="med"/>
          </a:ln>
        </p:spPr>
      </p:cxnSp>
      <p:sp>
        <p:nvSpPr>
          <p:cNvPr id="2253" name="Google Shape;2253;p26"/>
          <p:cNvSpPr txBox="1"/>
          <p:nvPr/>
        </p:nvSpPr>
        <p:spPr>
          <a:xfrm>
            <a:off x="5387181" y="2561651"/>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54" name="Google Shape;2254;p26"/>
          <p:cNvSpPr txBox="1"/>
          <p:nvPr/>
        </p:nvSpPr>
        <p:spPr>
          <a:xfrm>
            <a:off x="5384006" y="425233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55" name="Google Shape;2255;p26"/>
          <p:cNvSpPr txBox="1"/>
          <p:nvPr/>
        </p:nvSpPr>
        <p:spPr>
          <a:xfrm>
            <a:off x="5384006" y="396658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56" name="Google Shape;2256;p26"/>
          <p:cNvSpPr txBox="1"/>
          <p:nvPr/>
        </p:nvSpPr>
        <p:spPr>
          <a:xfrm>
            <a:off x="5384006" y="366813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257" name="Google Shape;2257;p26"/>
          <p:cNvCxnSpPr/>
          <p:nvPr/>
        </p:nvCxnSpPr>
        <p:spPr>
          <a:xfrm>
            <a:off x="5317331" y="3993576"/>
            <a:ext cx="1457325" cy="0"/>
          </a:xfrm>
          <a:prstGeom prst="straightConnector1">
            <a:avLst/>
          </a:prstGeom>
          <a:noFill/>
          <a:ln w="28575" cap="flat" cmpd="sng">
            <a:solidFill>
              <a:srgbClr val="000000"/>
            </a:solidFill>
            <a:prstDash val="solid"/>
            <a:round/>
            <a:headEnd type="none" w="med" len="med"/>
            <a:tailEnd type="none" w="med" len="med"/>
          </a:ln>
        </p:spPr>
      </p:cxnSp>
      <p:cxnSp>
        <p:nvCxnSpPr>
          <p:cNvPr id="2258" name="Google Shape;2258;p26"/>
          <p:cNvCxnSpPr/>
          <p:nvPr/>
        </p:nvCxnSpPr>
        <p:spPr>
          <a:xfrm>
            <a:off x="5314156" y="4292026"/>
            <a:ext cx="1457325" cy="0"/>
          </a:xfrm>
          <a:prstGeom prst="straightConnector1">
            <a:avLst/>
          </a:prstGeom>
          <a:noFill/>
          <a:ln w="28575" cap="flat" cmpd="sng">
            <a:solidFill>
              <a:srgbClr val="000000"/>
            </a:solidFill>
            <a:prstDash val="solid"/>
            <a:round/>
            <a:headEnd type="none" w="med" len="med"/>
            <a:tailEnd type="none" w="med" len="med"/>
          </a:ln>
        </p:spPr>
      </p:cxnSp>
      <p:sp>
        <p:nvSpPr>
          <p:cNvPr id="2259" name="Google Shape;2259;p26"/>
          <p:cNvSpPr/>
          <p:nvPr/>
        </p:nvSpPr>
        <p:spPr>
          <a:xfrm>
            <a:off x="5731668" y="2901376"/>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P1</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260" name="Google Shape;2260;p26"/>
          <p:cNvGrpSpPr/>
          <p:nvPr/>
        </p:nvGrpSpPr>
        <p:grpSpPr>
          <a:xfrm>
            <a:off x="5603081" y="3217289"/>
            <a:ext cx="887412" cy="228600"/>
            <a:chOff x="1383" y="2620"/>
            <a:chExt cx="260" cy="100"/>
          </a:xfrm>
        </p:grpSpPr>
        <p:sp>
          <p:nvSpPr>
            <p:cNvPr id="2261" name="Google Shape;2261;p26"/>
            <p:cNvSpPr/>
            <p:nvPr/>
          </p:nvSpPr>
          <p:spPr>
            <a:xfrm>
              <a:off x="1383" y="2620"/>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62" name="Google Shape;2262;p26"/>
            <p:cNvSpPr/>
            <p:nvPr/>
          </p:nvSpPr>
          <p:spPr>
            <a:xfrm>
              <a:off x="1434" y="2633"/>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63" name="Google Shape;2263;p26"/>
            <p:cNvSpPr/>
            <p:nvPr/>
          </p:nvSpPr>
          <p:spPr>
            <a:xfrm>
              <a:off x="1599" y="2678"/>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64" name="Google Shape;2264;p26"/>
            <p:cNvSpPr/>
            <p:nvPr/>
          </p:nvSpPr>
          <p:spPr>
            <a:xfrm>
              <a:off x="1394" y="2679"/>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265" name="Google Shape;2265;p26"/>
          <p:cNvSpPr/>
          <p:nvPr/>
        </p:nvSpPr>
        <p:spPr>
          <a:xfrm>
            <a:off x="8316118" y="2820414"/>
            <a:ext cx="1273175" cy="1979612"/>
          </a:xfrm>
          <a:prstGeom prst="rect">
            <a:avLst/>
          </a:prstGeom>
          <a:solidFill>
            <a:srgbClr val="FFFFFF"/>
          </a:solidFill>
          <a:ln w="28575" cap="flat" cmpd="sng">
            <a:solidFill>
              <a:srgbClr val="000000"/>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266" name="Google Shape;2266;p26"/>
          <p:cNvCxnSpPr/>
          <p:nvPr/>
        </p:nvCxnSpPr>
        <p:spPr>
          <a:xfrm>
            <a:off x="8325643" y="3580826"/>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267" name="Google Shape;2267;p26"/>
          <p:cNvSpPr txBox="1"/>
          <p:nvPr/>
        </p:nvSpPr>
        <p:spPr>
          <a:xfrm>
            <a:off x="8282781" y="3563364"/>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268" name="Google Shape;2268;p26"/>
          <p:cNvCxnSpPr/>
          <p:nvPr/>
        </p:nvCxnSpPr>
        <p:spPr>
          <a:xfrm>
            <a:off x="8333581" y="3901501"/>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269" name="Google Shape;2269;p26"/>
          <p:cNvCxnSpPr/>
          <p:nvPr/>
        </p:nvCxnSpPr>
        <p:spPr>
          <a:xfrm>
            <a:off x="8319293" y="4211064"/>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270" name="Google Shape;2270;p26"/>
          <p:cNvCxnSpPr/>
          <p:nvPr/>
        </p:nvCxnSpPr>
        <p:spPr>
          <a:xfrm>
            <a:off x="8319293" y="4496814"/>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271" name="Google Shape;2271;p26"/>
          <p:cNvSpPr txBox="1"/>
          <p:nvPr/>
        </p:nvSpPr>
        <p:spPr>
          <a:xfrm>
            <a:off x="8317706" y="281088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72" name="Google Shape;2272;p26"/>
          <p:cNvSpPr txBox="1"/>
          <p:nvPr/>
        </p:nvSpPr>
        <p:spPr>
          <a:xfrm>
            <a:off x="8273256" y="446823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73" name="Google Shape;2273;p26"/>
          <p:cNvSpPr txBox="1"/>
          <p:nvPr/>
        </p:nvSpPr>
        <p:spPr>
          <a:xfrm>
            <a:off x="8292306" y="4182489"/>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74" name="Google Shape;2274;p26"/>
          <p:cNvSpPr txBox="1"/>
          <p:nvPr/>
        </p:nvSpPr>
        <p:spPr>
          <a:xfrm>
            <a:off x="8282781" y="3887214"/>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75" name="Google Shape;2275;p26"/>
          <p:cNvSpPr/>
          <p:nvPr/>
        </p:nvSpPr>
        <p:spPr>
          <a:xfrm>
            <a:off x="8652668" y="3118864"/>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P4</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276" name="Google Shape;2276;p26"/>
          <p:cNvGrpSpPr/>
          <p:nvPr/>
        </p:nvGrpSpPr>
        <p:grpSpPr>
          <a:xfrm>
            <a:off x="8646318" y="3450651"/>
            <a:ext cx="620713" cy="204788"/>
            <a:chOff x="1287" y="2524"/>
            <a:chExt cx="260" cy="100"/>
          </a:xfrm>
        </p:grpSpPr>
        <p:sp>
          <p:nvSpPr>
            <p:cNvPr id="2277" name="Google Shape;2277;p26"/>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78" name="Google Shape;2278;p26"/>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79" name="Google Shape;2279;p26"/>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280" name="Google Shape;2280;p26"/>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281" name="Google Shape;2281;p26"/>
          <p:cNvSpPr/>
          <p:nvPr/>
        </p:nvSpPr>
        <p:spPr>
          <a:xfrm>
            <a:off x="1254875" y="1933074"/>
            <a:ext cx="3906061" cy="962845"/>
          </a:xfrm>
          <a:prstGeom prst="rect">
            <a:avLst/>
          </a:prstGeom>
          <a:noFill/>
          <a:ln>
            <a:noFill/>
          </a:ln>
        </p:spPr>
        <p:txBody>
          <a:bodyPr spcFirstLastPara="1" wrap="square" lIns="91425" tIns="45700" rIns="91425" bIns="45700" anchor="t" anchorCtr="0">
            <a:noAutofit/>
          </a:bodyPr>
          <a:lstStyle/>
          <a:p>
            <a:pPr marL="116205" marR="0" lvl="0" indent="-116205" algn="l" rtl="0">
              <a:lnSpc>
                <a:spcPct val="85000"/>
              </a:lnSpc>
              <a:spcBef>
                <a:spcPts val="0"/>
              </a:spcBef>
              <a:spcAft>
                <a:spcPts val="0"/>
              </a:spcAft>
              <a:buNone/>
            </a:pPr>
            <a:r>
              <a:rPr lang="en-US" sz="16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mySocket = socket(AF_INET,SOCK_STREAM)</a:t>
            </a:r>
            <a:endParaRPr lang="en-US" sz="16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a:p>
            <a:pPr marL="116205" marR="0" lvl="0" indent="-116205" algn="l" rtl="0">
              <a:lnSpc>
                <a:spcPct val="85000"/>
              </a:lnSpc>
              <a:spcBef>
                <a:spcPts val="320"/>
              </a:spcBef>
              <a:spcAft>
                <a:spcPts val="0"/>
              </a:spcAft>
              <a:buNone/>
            </a:pPr>
            <a:r>
              <a:rPr lang="en-US" sz="16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mySocket.bind(myaddr,</a:t>
            </a:r>
            <a:r>
              <a:rPr lang="en-US" sz="1600" b="1" i="0" u="none" strike="noStrike" cap="none">
                <a:solidFill>
                  <a:srgbClr val="C00000"/>
                </a:solidFill>
                <a:latin typeface="Courier New" panose="02070309020205020404"/>
                <a:ea typeface="Courier New" panose="02070309020205020404"/>
                <a:cs typeface="Courier New" panose="02070309020205020404"/>
                <a:sym typeface="Courier New" panose="02070309020205020404"/>
              </a:rPr>
              <a:t>9157</a:t>
            </a:r>
            <a:r>
              <a:rPr lang="en-US" sz="16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a:t>
            </a:r>
            <a:endParaRPr lang="en-US" sz="16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a:p>
            <a:pPr marL="116205" marR="0" lvl="0" indent="-116205" algn="l" rtl="0">
              <a:lnSpc>
                <a:spcPct val="85000"/>
              </a:lnSpc>
              <a:spcBef>
                <a:spcPts val="400"/>
              </a:spcBef>
              <a:spcAft>
                <a:spcPts val="0"/>
              </a:spcAft>
              <a:buClr>
                <a:srgbClr val="000099"/>
              </a:buClr>
              <a:buSzPts val="1300"/>
              <a:buFont typeface="Noto Sans Symbols"/>
              <a:buNone/>
            </a:pPr>
            <a:endParaRPr sz="20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cxnSp>
        <p:nvCxnSpPr>
          <p:cNvPr id="2282" name="Google Shape;2282;p26"/>
          <p:cNvCxnSpPr/>
          <p:nvPr/>
        </p:nvCxnSpPr>
        <p:spPr>
          <a:xfrm>
            <a:off x="3023393" y="3531614"/>
            <a:ext cx="0" cy="2176462"/>
          </a:xfrm>
          <a:prstGeom prst="straightConnector1">
            <a:avLst/>
          </a:prstGeom>
          <a:noFill/>
          <a:ln w="19050" cap="flat" cmpd="sng">
            <a:solidFill>
              <a:srgbClr val="CC0000"/>
            </a:solidFill>
            <a:prstDash val="solid"/>
            <a:round/>
            <a:headEnd type="none" w="med" len="med"/>
            <a:tailEnd type="triangle" w="med" len="med"/>
          </a:ln>
        </p:spPr>
      </p:cxnSp>
      <p:cxnSp>
        <p:nvCxnSpPr>
          <p:cNvPr id="2283" name="Google Shape;2283;p26"/>
          <p:cNvCxnSpPr/>
          <p:nvPr/>
        </p:nvCxnSpPr>
        <p:spPr>
          <a:xfrm>
            <a:off x="5953918" y="3290314"/>
            <a:ext cx="12700" cy="2408237"/>
          </a:xfrm>
          <a:prstGeom prst="straightConnector1">
            <a:avLst/>
          </a:prstGeom>
          <a:noFill/>
          <a:ln w="19050" cap="flat" cmpd="sng">
            <a:solidFill>
              <a:srgbClr val="CC0000"/>
            </a:solidFill>
            <a:prstDash val="solid"/>
            <a:round/>
            <a:headEnd type="triangle" w="med" len="med"/>
            <a:tailEnd type="none" w="med" len="med"/>
          </a:ln>
        </p:spPr>
      </p:cxnSp>
      <p:cxnSp>
        <p:nvCxnSpPr>
          <p:cNvPr id="2284" name="Google Shape;2284;p26"/>
          <p:cNvCxnSpPr/>
          <p:nvPr/>
        </p:nvCxnSpPr>
        <p:spPr>
          <a:xfrm>
            <a:off x="3023393" y="5690614"/>
            <a:ext cx="2936875" cy="0"/>
          </a:xfrm>
          <a:prstGeom prst="straightConnector1">
            <a:avLst/>
          </a:prstGeom>
          <a:noFill/>
          <a:ln w="19050" cap="flat" cmpd="sng">
            <a:solidFill>
              <a:srgbClr val="CC0000"/>
            </a:solidFill>
            <a:prstDash val="solid"/>
            <a:round/>
            <a:headEnd type="none" w="med" len="med"/>
            <a:tailEnd type="triangle" w="med" len="med"/>
          </a:ln>
        </p:spPr>
      </p:cxnSp>
      <p:cxnSp>
        <p:nvCxnSpPr>
          <p:cNvPr id="2285" name="Google Shape;2285;p26"/>
          <p:cNvCxnSpPr/>
          <p:nvPr/>
        </p:nvCxnSpPr>
        <p:spPr>
          <a:xfrm>
            <a:off x="5830093" y="3303014"/>
            <a:ext cx="0" cy="2246312"/>
          </a:xfrm>
          <a:prstGeom prst="straightConnector1">
            <a:avLst/>
          </a:prstGeom>
          <a:noFill/>
          <a:ln w="19050" cap="flat" cmpd="sng">
            <a:solidFill>
              <a:srgbClr val="CC0000"/>
            </a:solidFill>
            <a:prstDash val="solid"/>
            <a:round/>
            <a:headEnd type="none" w="med" len="med"/>
            <a:tailEnd type="triangle" w="med" len="med"/>
          </a:ln>
        </p:spPr>
      </p:cxnSp>
      <p:cxnSp>
        <p:nvCxnSpPr>
          <p:cNvPr id="2286" name="Google Shape;2286;p26"/>
          <p:cNvCxnSpPr/>
          <p:nvPr/>
        </p:nvCxnSpPr>
        <p:spPr>
          <a:xfrm>
            <a:off x="3131343" y="5531864"/>
            <a:ext cx="2740025" cy="0"/>
          </a:xfrm>
          <a:prstGeom prst="straightConnector1">
            <a:avLst/>
          </a:prstGeom>
          <a:noFill/>
          <a:ln w="19050" cap="flat" cmpd="sng">
            <a:solidFill>
              <a:srgbClr val="CC0000"/>
            </a:solidFill>
            <a:prstDash val="solid"/>
            <a:round/>
            <a:headEnd type="triangle" w="med" len="med"/>
            <a:tailEnd type="none" w="med" len="med"/>
          </a:ln>
        </p:spPr>
      </p:cxnSp>
      <p:cxnSp>
        <p:nvCxnSpPr>
          <p:cNvPr id="2287" name="Google Shape;2287;p26"/>
          <p:cNvCxnSpPr/>
          <p:nvPr/>
        </p:nvCxnSpPr>
        <p:spPr>
          <a:xfrm>
            <a:off x="3124993" y="3518914"/>
            <a:ext cx="12700" cy="2017712"/>
          </a:xfrm>
          <a:prstGeom prst="straightConnector1">
            <a:avLst/>
          </a:prstGeom>
          <a:noFill/>
          <a:ln w="19050" cap="flat" cmpd="sng">
            <a:solidFill>
              <a:srgbClr val="CC0000"/>
            </a:solidFill>
            <a:prstDash val="solid"/>
            <a:round/>
            <a:headEnd type="triangle" w="med" len="med"/>
            <a:tailEnd type="none" w="med" len="med"/>
          </a:ln>
        </p:spPr>
      </p:cxnSp>
      <p:cxnSp>
        <p:nvCxnSpPr>
          <p:cNvPr id="2288" name="Google Shape;2288;p26"/>
          <p:cNvCxnSpPr/>
          <p:nvPr/>
        </p:nvCxnSpPr>
        <p:spPr>
          <a:xfrm>
            <a:off x="9033668" y="3569714"/>
            <a:ext cx="0" cy="2176462"/>
          </a:xfrm>
          <a:prstGeom prst="straightConnector1">
            <a:avLst/>
          </a:prstGeom>
          <a:noFill/>
          <a:ln w="19050" cap="flat" cmpd="sng">
            <a:solidFill>
              <a:srgbClr val="CC0000"/>
            </a:solidFill>
            <a:prstDash val="solid"/>
            <a:round/>
            <a:headEnd type="none" w="med" len="med"/>
            <a:tailEnd type="triangle" w="med" len="med"/>
          </a:ln>
        </p:spPr>
      </p:cxnSp>
      <p:cxnSp>
        <p:nvCxnSpPr>
          <p:cNvPr id="2289" name="Google Shape;2289;p26"/>
          <p:cNvCxnSpPr/>
          <p:nvPr/>
        </p:nvCxnSpPr>
        <p:spPr>
          <a:xfrm>
            <a:off x="8916193" y="3537964"/>
            <a:ext cx="12700" cy="2017712"/>
          </a:xfrm>
          <a:prstGeom prst="straightConnector1">
            <a:avLst/>
          </a:prstGeom>
          <a:noFill/>
          <a:ln w="19050" cap="flat" cmpd="sng">
            <a:solidFill>
              <a:srgbClr val="CC0000"/>
            </a:solidFill>
            <a:prstDash val="solid"/>
            <a:round/>
            <a:headEnd type="triangle" w="med" len="med"/>
            <a:tailEnd type="none" w="med" len="med"/>
          </a:ln>
        </p:spPr>
      </p:cxnSp>
      <p:cxnSp>
        <p:nvCxnSpPr>
          <p:cNvPr id="2290" name="Google Shape;2290;p26"/>
          <p:cNvCxnSpPr/>
          <p:nvPr/>
        </p:nvCxnSpPr>
        <p:spPr>
          <a:xfrm>
            <a:off x="6096793" y="3309364"/>
            <a:ext cx="12700" cy="2408237"/>
          </a:xfrm>
          <a:prstGeom prst="straightConnector1">
            <a:avLst/>
          </a:prstGeom>
          <a:noFill/>
          <a:ln w="19050" cap="flat" cmpd="sng">
            <a:solidFill>
              <a:srgbClr val="CC0000"/>
            </a:solidFill>
            <a:prstDash val="solid"/>
            <a:round/>
            <a:headEnd type="triangle" w="med" len="med"/>
            <a:tailEnd type="none" w="med" len="med"/>
          </a:ln>
        </p:spPr>
      </p:cxnSp>
      <p:cxnSp>
        <p:nvCxnSpPr>
          <p:cNvPr id="2291" name="Google Shape;2291;p26"/>
          <p:cNvCxnSpPr/>
          <p:nvPr/>
        </p:nvCxnSpPr>
        <p:spPr>
          <a:xfrm>
            <a:off x="6230143" y="3322064"/>
            <a:ext cx="0" cy="2246312"/>
          </a:xfrm>
          <a:prstGeom prst="straightConnector1">
            <a:avLst/>
          </a:prstGeom>
          <a:noFill/>
          <a:ln w="19050" cap="flat" cmpd="sng">
            <a:solidFill>
              <a:srgbClr val="CC0000"/>
            </a:solidFill>
            <a:prstDash val="solid"/>
            <a:round/>
            <a:headEnd type="none" w="med" len="med"/>
            <a:tailEnd type="triangle" w="med" len="med"/>
          </a:ln>
        </p:spPr>
      </p:cxnSp>
      <p:cxnSp>
        <p:nvCxnSpPr>
          <p:cNvPr id="2292" name="Google Shape;2292;p26"/>
          <p:cNvCxnSpPr/>
          <p:nvPr/>
        </p:nvCxnSpPr>
        <p:spPr>
          <a:xfrm>
            <a:off x="6119018" y="5709664"/>
            <a:ext cx="2936875" cy="0"/>
          </a:xfrm>
          <a:prstGeom prst="straightConnector1">
            <a:avLst/>
          </a:prstGeom>
          <a:noFill/>
          <a:ln w="19050" cap="flat" cmpd="sng">
            <a:solidFill>
              <a:srgbClr val="CC0000"/>
            </a:solidFill>
            <a:prstDash val="solid"/>
            <a:round/>
            <a:headEnd type="triangle" w="med" len="med"/>
            <a:tailEnd type="none" w="med" len="med"/>
          </a:ln>
        </p:spPr>
      </p:cxnSp>
      <p:cxnSp>
        <p:nvCxnSpPr>
          <p:cNvPr id="2293" name="Google Shape;2293;p26"/>
          <p:cNvCxnSpPr/>
          <p:nvPr/>
        </p:nvCxnSpPr>
        <p:spPr>
          <a:xfrm>
            <a:off x="6204743" y="5541389"/>
            <a:ext cx="2740025" cy="0"/>
          </a:xfrm>
          <a:prstGeom prst="straightConnector1">
            <a:avLst/>
          </a:prstGeom>
          <a:noFill/>
          <a:ln w="19050" cap="flat" cmpd="sng">
            <a:solidFill>
              <a:srgbClr val="CC0000"/>
            </a:solidFill>
            <a:prstDash val="solid"/>
            <a:round/>
            <a:headEnd type="none" w="med" len="med"/>
            <a:tailEnd type="triangle" w="med" len="med"/>
          </a:ln>
        </p:spPr>
      </p:cxnSp>
      <p:grpSp>
        <p:nvGrpSpPr>
          <p:cNvPr id="2294" name="Google Shape;2294;p26"/>
          <p:cNvGrpSpPr/>
          <p:nvPr/>
        </p:nvGrpSpPr>
        <p:grpSpPr>
          <a:xfrm>
            <a:off x="2726531" y="5790630"/>
            <a:ext cx="1658938" cy="657226"/>
            <a:chOff x="1309" y="3697"/>
            <a:chExt cx="1045" cy="414"/>
          </a:xfrm>
        </p:grpSpPr>
        <p:sp>
          <p:nvSpPr>
            <p:cNvPr id="2295" name="Google Shape;2295;p26"/>
            <p:cNvSpPr/>
            <p:nvPr/>
          </p:nvSpPr>
          <p:spPr>
            <a:xfrm>
              <a:off x="1553" y="3697"/>
              <a:ext cx="678" cy="138"/>
            </a:xfrm>
            <a:prstGeom prst="rect">
              <a:avLst/>
            </a:prstGeom>
            <a:solidFill>
              <a:srgbClr val="3C6CDF"/>
            </a:solidFill>
            <a:ln w="9525" cap="flat" cmpd="sng">
              <a:solidFill>
                <a:srgbClr val="000000"/>
              </a:solidFill>
              <a:prstDash val="solid"/>
              <a:miter lim="800000"/>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296" name="Google Shape;2296;p26"/>
            <p:cNvCxnSpPr/>
            <p:nvPr/>
          </p:nvCxnSpPr>
          <p:spPr>
            <a:xfrm>
              <a:off x="2179" y="3770"/>
              <a:ext cx="175" cy="0"/>
            </a:xfrm>
            <a:prstGeom prst="straightConnector1">
              <a:avLst/>
            </a:prstGeom>
            <a:noFill/>
            <a:ln w="38100" cap="flat" cmpd="sng">
              <a:solidFill>
                <a:srgbClr val="CC0000"/>
              </a:solidFill>
              <a:prstDash val="solid"/>
              <a:round/>
              <a:headEnd type="none" w="med" len="med"/>
              <a:tailEnd type="triangle" w="med" len="med"/>
            </a:ln>
          </p:spPr>
        </p:cxnSp>
        <p:sp>
          <p:nvSpPr>
            <p:cNvPr id="2297" name="Google Shape;2297;p26"/>
            <p:cNvSpPr txBox="1"/>
            <p:nvPr/>
          </p:nvSpPr>
          <p:spPr>
            <a:xfrm>
              <a:off x="1309" y="3822"/>
              <a:ext cx="1003" cy="28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source port: 9157</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dest port: 6428</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298" name="Google Shape;2298;p26"/>
          <p:cNvGrpSpPr/>
          <p:nvPr/>
        </p:nvGrpSpPr>
        <p:grpSpPr>
          <a:xfrm>
            <a:off x="4039394" y="4914330"/>
            <a:ext cx="1706563" cy="657226"/>
            <a:chOff x="2741" y="3750"/>
            <a:chExt cx="1075" cy="414"/>
          </a:xfrm>
        </p:grpSpPr>
        <p:sp>
          <p:nvSpPr>
            <p:cNvPr id="2299" name="Google Shape;2299;p26"/>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300" name="Google Shape;2300;p26"/>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301" name="Google Shape;2301;p26"/>
            <p:cNvSpPr txBox="1"/>
            <p:nvPr/>
          </p:nvSpPr>
          <p:spPr>
            <a:xfrm>
              <a:off x="2813" y="3875"/>
              <a:ext cx="1003" cy="289"/>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source port: 6428</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dest port: 9157</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302" name="Google Shape;2302;p26"/>
          <p:cNvGrpSpPr/>
          <p:nvPr/>
        </p:nvGrpSpPr>
        <p:grpSpPr>
          <a:xfrm>
            <a:off x="7063581" y="4914326"/>
            <a:ext cx="1341437" cy="652463"/>
            <a:chOff x="1509" y="3697"/>
            <a:chExt cx="845" cy="411"/>
          </a:xfrm>
        </p:grpSpPr>
        <p:sp>
          <p:nvSpPr>
            <p:cNvPr id="2303" name="Google Shape;2303;p26"/>
            <p:cNvSpPr/>
            <p:nvPr/>
          </p:nvSpPr>
          <p:spPr>
            <a:xfrm>
              <a:off x="1553" y="3697"/>
              <a:ext cx="678" cy="138"/>
            </a:xfrm>
            <a:prstGeom prst="rect">
              <a:avLst/>
            </a:prstGeom>
            <a:solidFill>
              <a:srgbClr val="3C6CDF"/>
            </a:solidFill>
            <a:ln w="9525" cap="flat" cmpd="sng">
              <a:solidFill>
                <a:srgbClr val="000000"/>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304" name="Google Shape;2304;p26"/>
            <p:cNvCxnSpPr/>
            <p:nvPr/>
          </p:nvCxnSpPr>
          <p:spPr>
            <a:xfrm>
              <a:off x="2179" y="3770"/>
              <a:ext cx="175" cy="0"/>
            </a:xfrm>
            <a:prstGeom prst="straightConnector1">
              <a:avLst/>
            </a:prstGeom>
            <a:noFill/>
            <a:ln w="38100" cap="flat" cmpd="sng">
              <a:solidFill>
                <a:srgbClr val="CC0000"/>
              </a:solidFill>
              <a:prstDash val="solid"/>
              <a:round/>
              <a:headEnd type="none" w="med" len="med"/>
              <a:tailEnd type="triangle" w="med" len="med"/>
            </a:ln>
          </p:spPr>
        </p:cxnSp>
        <p:sp>
          <p:nvSpPr>
            <p:cNvPr id="2305" name="Google Shape;2305;p26"/>
            <p:cNvSpPr txBox="1"/>
            <p:nvPr/>
          </p:nvSpPr>
          <p:spPr>
            <a:xfrm>
              <a:off x="1509" y="3822"/>
              <a:ext cx="803" cy="28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source port: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dest port: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306" name="Google Shape;2306;p26"/>
          <p:cNvGrpSpPr/>
          <p:nvPr/>
        </p:nvGrpSpPr>
        <p:grpSpPr>
          <a:xfrm>
            <a:off x="6304756" y="5768401"/>
            <a:ext cx="1389062" cy="652463"/>
            <a:chOff x="2741" y="3750"/>
            <a:chExt cx="875" cy="411"/>
          </a:xfrm>
        </p:grpSpPr>
        <p:sp>
          <p:nvSpPr>
            <p:cNvPr id="2307" name="Google Shape;2307;p26"/>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308" name="Google Shape;2308;p26"/>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309" name="Google Shape;2309;p26"/>
            <p:cNvSpPr txBox="1"/>
            <p:nvPr/>
          </p:nvSpPr>
          <p:spPr>
            <a:xfrm>
              <a:off x="2813" y="3875"/>
              <a:ext cx="803" cy="286"/>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source port: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dest port: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310" name="Google Shape;2310;p26"/>
          <p:cNvGrpSpPr/>
          <p:nvPr/>
        </p:nvGrpSpPr>
        <p:grpSpPr>
          <a:xfrm>
            <a:off x="1610518" y="4406326"/>
            <a:ext cx="711200" cy="669925"/>
            <a:chOff x="-44" y="1473"/>
            <a:chExt cx="981" cy="1105"/>
          </a:xfrm>
        </p:grpSpPr>
        <p:pic>
          <p:nvPicPr>
            <p:cNvPr id="2311" name="Google Shape;2311;p2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2312" name="Google Shape;2312;p2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313" name="Google Shape;2313;p26"/>
          <p:cNvGrpSpPr/>
          <p:nvPr/>
        </p:nvGrpSpPr>
        <p:grpSpPr>
          <a:xfrm flipH="1">
            <a:off x="9879806" y="4530151"/>
            <a:ext cx="711200" cy="669925"/>
            <a:chOff x="-44" y="1473"/>
            <a:chExt cx="981" cy="1105"/>
          </a:xfrm>
        </p:grpSpPr>
        <p:pic>
          <p:nvPicPr>
            <p:cNvPr id="2314" name="Google Shape;2314;p2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2315" name="Google Shape;2315;p2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316" name="Google Shape;2316;p26"/>
          <p:cNvGrpSpPr/>
          <p:nvPr/>
        </p:nvGrpSpPr>
        <p:grpSpPr>
          <a:xfrm>
            <a:off x="4702968" y="3928489"/>
            <a:ext cx="358775" cy="704850"/>
            <a:chOff x="4140" y="429"/>
            <a:chExt cx="1425" cy="2396"/>
          </a:xfrm>
        </p:grpSpPr>
        <p:sp>
          <p:nvSpPr>
            <p:cNvPr id="2317" name="Google Shape;2317;p2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18" name="Google Shape;2318;p26"/>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19" name="Google Shape;2319;p2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20" name="Google Shape;2320;p2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21" name="Google Shape;2321;p26"/>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322" name="Google Shape;2322;p26"/>
            <p:cNvGrpSpPr/>
            <p:nvPr/>
          </p:nvGrpSpPr>
          <p:grpSpPr>
            <a:xfrm>
              <a:off x="4751" y="667"/>
              <a:ext cx="580" cy="146"/>
              <a:chOff x="617" y="2567"/>
              <a:chExt cx="724" cy="140"/>
            </a:xfrm>
          </p:grpSpPr>
          <p:sp>
            <p:nvSpPr>
              <p:cNvPr id="2323" name="Google Shape;2323;p26"/>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24" name="Google Shape;2324;p26"/>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325" name="Google Shape;2325;p26"/>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326" name="Google Shape;2326;p26"/>
            <p:cNvGrpSpPr/>
            <p:nvPr/>
          </p:nvGrpSpPr>
          <p:grpSpPr>
            <a:xfrm>
              <a:off x="4745" y="996"/>
              <a:ext cx="580" cy="156"/>
              <a:chOff x="612" y="2570"/>
              <a:chExt cx="724" cy="162"/>
            </a:xfrm>
          </p:grpSpPr>
          <p:sp>
            <p:nvSpPr>
              <p:cNvPr id="2327" name="Google Shape;2327;p26"/>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28" name="Google Shape;2328;p26"/>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329" name="Google Shape;2329;p26"/>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30" name="Google Shape;2330;p26"/>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331" name="Google Shape;2331;p26"/>
            <p:cNvGrpSpPr/>
            <p:nvPr/>
          </p:nvGrpSpPr>
          <p:grpSpPr>
            <a:xfrm>
              <a:off x="4733" y="1627"/>
              <a:ext cx="586" cy="151"/>
              <a:chOff x="611" y="2568"/>
              <a:chExt cx="730" cy="139"/>
            </a:xfrm>
          </p:grpSpPr>
          <p:sp>
            <p:nvSpPr>
              <p:cNvPr id="2332" name="Google Shape;2332;p26"/>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33" name="Google Shape;2333;p26"/>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334" name="Google Shape;2334;p2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335" name="Google Shape;2335;p26"/>
            <p:cNvGrpSpPr/>
            <p:nvPr/>
          </p:nvGrpSpPr>
          <p:grpSpPr>
            <a:xfrm>
              <a:off x="4739" y="1325"/>
              <a:ext cx="580" cy="140"/>
              <a:chOff x="614" y="2566"/>
              <a:chExt cx="723" cy="140"/>
            </a:xfrm>
          </p:grpSpPr>
          <p:sp>
            <p:nvSpPr>
              <p:cNvPr id="2336" name="Google Shape;2336;p26"/>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37" name="Google Shape;2337;p26"/>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338" name="Google Shape;2338;p26"/>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39" name="Google Shape;2339;p2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40" name="Google Shape;2340;p2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41" name="Google Shape;2341;p26"/>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42" name="Google Shape;2342;p2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43" name="Google Shape;2343;p26"/>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44" name="Google Shape;2344;p26"/>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45" name="Google Shape;2345;p26"/>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46" name="Google Shape;2346;p26"/>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2347" name="Google Shape;2347;p26"/>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48" name="Google Shape;2348;p26"/>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349" name="Google Shape;2349;p26"/>
          <p:cNvSpPr txBox="1"/>
          <p:nvPr/>
        </p:nvSpPr>
        <p:spPr>
          <a:xfrm>
            <a:off x="3494761" y="5722142"/>
            <a:ext cx="3177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Calibri" panose="020F0502020204030204"/>
                <a:ea typeface="Calibri" panose="020F0502020204030204"/>
                <a:cs typeface="Calibri" panose="020F0502020204030204"/>
                <a:sym typeface="Calibri" panose="020F0502020204030204"/>
              </a:rPr>
              <a:t>A</a:t>
            </a:r>
            <a:endParaRPr lang="en-US"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50" name="Google Shape;2350;p26"/>
          <p:cNvSpPr txBox="1"/>
          <p:nvPr/>
        </p:nvSpPr>
        <p:spPr>
          <a:xfrm>
            <a:off x="4623206" y="4847126"/>
            <a:ext cx="3177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B</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51" name="Google Shape;2351;p26"/>
          <p:cNvSpPr txBox="1"/>
          <p:nvPr/>
        </p:nvSpPr>
        <p:spPr>
          <a:xfrm>
            <a:off x="6902357" y="5698169"/>
            <a:ext cx="3177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C</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52" name="Google Shape;2352;p26"/>
          <p:cNvSpPr txBox="1"/>
          <p:nvPr/>
        </p:nvSpPr>
        <p:spPr>
          <a:xfrm>
            <a:off x="7496546" y="4843702"/>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panose="020F0502020204030204"/>
                <a:ea typeface="Calibri" panose="020F0502020204030204"/>
                <a:cs typeface="Calibri" panose="020F0502020204030204"/>
                <a:sym typeface="Calibri" panose="020F0502020204030204"/>
              </a:rPr>
              <a:t>D</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53" name="Google Shape;2353;p26"/>
          <p:cNvSpPr/>
          <p:nvPr/>
        </p:nvSpPr>
        <p:spPr>
          <a:xfrm>
            <a:off x="7575600" y="1992484"/>
            <a:ext cx="3906061" cy="962845"/>
          </a:xfrm>
          <a:prstGeom prst="rect">
            <a:avLst/>
          </a:prstGeom>
          <a:noFill/>
          <a:ln>
            <a:noFill/>
          </a:ln>
        </p:spPr>
        <p:txBody>
          <a:bodyPr spcFirstLastPara="1" wrap="square" lIns="91425" tIns="45700" rIns="91425" bIns="45700" anchor="t" anchorCtr="0">
            <a:noAutofit/>
          </a:bodyPr>
          <a:lstStyle/>
          <a:p>
            <a:pPr marL="116205" marR="0" lvl="0" indent="-116205" algn="l" rtl="0">
              <a:lnSpc>
                <a:spcPct val="85000"/>
              </a:lnSpc>
              <a:spcBef>
                <a:spcPts val="0"/>
              </a:spcBef>
              <a:spcAft>
                <a:spcPts val="0"/>
              </a:spcAft>
              <a:buNone/>
            </a:pPr>
            <a:r>
              <a:rPr lang="en-US" sz="1600" b="1">
                <a:solidFill>
                  <a:srgbClr val="000000"/>
                </a:solidFill>
                <a:latin typeface="Courier New" panose="02070309020205020404"/>
                <a:ea typeface="Courier New" panose="02070309020205020404"/>
                <a:cs typeface="Courier New" panose="02070309020205020404"/>
                <a:sym typeface="Courier New" panose="02070309020205020404"/>
              </a:rPr>
              <a:t>mySocket = socket(AF_INET,SOCK_STREAM)</a:t>
            </a:r>
            <a:endParaRPr lang="en-US" sz="16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116205" marR="0" lvl="0" indent="-116205" algn="l" rtl="0">
              <a:lnSpc>
                <a:spcPct val="85000"/>
              </a:lnSpc>
              <a:spcBef>
                <a:spcPts val="320"/>
              </a:spcBef>
              <a:spcAft>
                <a:spcPts val="0"/>
              </a:spcAft>
              <a:buNone/>
            </a:pPr>
            <a:r>
              <a:rPr lang="en-US" sz="1600" b="1">
                <a:solidFill>
                  <a:srgbClr val="000000"/>
                </a:solidFill>
                <a:latin typeface="Courier New" panose="02070309020205020404"/>
                <a:ea typeface="Courier New" panose="02070309020205020404"/>
                <a:cs typeface="Courier New" panose="02070309020205020404"/>
                <a:sym typeface="Courier New" panose="02070309020205020404"/>
              </a:rPr>
              <a:t>mySocket.bind(myaddr,</a:t>
            </a:r>
            <a:r>
              <a:rPr lang="en-US" sz="1600" b="1">
                <a:solidFill>
                  <a:srgbClr val="C00000"/>
                </a:solidFill>
                <a:latin typeface="Courier New" panose="02070309020205020404"/>
                <a:ea typeface="Courier New" panose="02070309020205020404"/>
                <a:cs typeface="Courier New" panose="02070309020205020404"/>
                <a:sym typeface="Courier New" panose="02070309020205020404"/>
              </a:rPr>
              <a:t>5775</a:t>
            </a:r>
            <a:r>
              <a:rPr lang="en-US" sz="1600" b="1">
                <a:solidFill>
                  <a:srgbClr val="000000"/>
                </a:solidFill>
                <a:latin typeface="Courier New" panose="02070309020205020404"/>
                <a:ea typeface="Courier New" panose="02070309020205020404"/>
                <a:cs typeface="Courier New" panose="02070309020205020404"/>
                <a:sym typeface="Courier New" panose="02070309020205020404"/>
              </a:rPr>
              <a:t>);</a:t>
            </a:r>
            <a:endParaRPr lang="en-US" sz="16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116205" marR="0" lvl="0" indent="-116205" algn="l" rtl="0">
              <a:lnSpc>
                <a:spcPct val="85000"/>
              </a:lnSpc>
              <a:spcBef>
                <a:spcPts val="400"/>
              </a:spcBef>
              <a:spcAft>
                <a:spcPts val="0"/>
              </a:spcAft>
              <a:buClr>
                <a:srgbClr val="000099"/>
              </a:buClr>
              <a:buSzPts val="1300"/>
              <a:buFont typeface="Noto Sans Symbols"/>
              <a:buNone/>
            </a:pPr>
            <a:endParaRPr sz="20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2354" name="Google Shape;2354;p26"/>
          <p:cNvSpPr/>
          <p:nvPr/>
        </p:nvSpPr>
        <p:spPr>
          <a:xfrm>
            <a:off x="4163389" y="1137494"/>
            <a:ext cx="3906061" cy="962845"/>
          </a:xfrm>
          <a:prstGeom prst="rect">
            <a:avLst/>
          </a:prstGeom>
          <a:noFill/>
          <a:ln>
            <a:noFill/>
          </a:ln>
        </p:spPr>
        <p:txBody>
          <a:bodyPr spcFirstLastPara="1" wrap="square" lIns="91425" tIns="45700" rIns="91425" bIns="45700" anchor="t" anchorCtr="0">
            <a:noAutofit/>
          </a:bodyPr>
          <a:lstStyle/>
          <a:p>
            <a:pPr marL="116205" marR="0" lvl="0" indent="-116205" algn="l" rtl="0">
              <a:lnSpc>
                <a:spcPct val="85000"/>
              </a:lnSpc>
              <a:spcBef>
                <a:spcPts val="0"/>
              </a:spcBef>
              <a:spcAft>
                <a:spcPts val="0"/>
              </a:spcAft>
              <a:buNone/>
            </a:pPr>
            <a:r>
              <a:rPr lang="en-US" sz="1600" b="1">
                <a:solidFill>
                  <a:srgbClr val="000000"/>
                </a:solidFill>
                <a:latin typeface="Courier New" panose="02070309020205020404"/>
                <a:ea typeface="Courier New" panose="02070309020205020404"/>
                <a:cs typeface="Courier New" panose="02070309020205020404"/>
                <a:sym typeface="Courier New" panose="02070309020205020404"/>
              </a:rPr>
              <a:t>mySocket = socket(AF_INET,SOCK_DGRAM)</a:t>
            </a:r>
            <a:endParaRPr lang="en-US" sz="16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116205" marR="0" lvl="0" indent="-116205" algn="l" rtl="0">
              <a:lnSpc>
                <a:spcPct val="85000"/>
              </a:lnSpc>
              <a:spcBef>
                <a:spcPts val="320"/>
              </a:spcBef>
              <a:spcAft>
                <a:spcPts val="0"/>
              </a:spcAft>
              <a:buNone/>
            </a:pPr>
            <a:r>
              <a:rPr lang="en-US" sz="1600" b="1">
                <a:solidFill>
                  <a:srgbClr val="000000"/>
                </a:solidFill>
                <a:latin typeface="Courier New" panose="02070309020205020404"/>
                <a:ea typeface="Courier New" panose="02070309020205020404"/>
                <a:cs typeface="Courier New" panose="02070309020205020404"/>
                <a:sym typeface="Courier New" panose="02070309020205020404"/>
              </a:rPr>
              <a:t>mySocket.bind(myaddr,</a:t>
            </a:r>
            <a:r>
              <a:rPr lang="en-US" sz="1600" b="1">
                <a:solidFill>
                  <a:srgbClr val="C00000"/>
                </a:solidFill>
                <a:latin typeface="Courier New" panose="02070309020205020404"/>
                <a:ea typeface="Courier New" panose="02070309020205020404"/>
                <a:cs typeface="Courier New" panose="02070309020205020404"/>
                <a:sym typeface="Courier New" panose="02070309020205020404"/>
              </a:rPr>
              <a:t>6428</a:t>
            </a:r>
            <a:r>
              <a:rPr lang="en-US" sz="1600" b="1">
                <a:solidFill>
                  <a:srgbClr val="000000"/>
                </a:solidFill>
                <a:latin typeface="Courier New" panose="02070309020205020404"/>
                <a:ea typeface="Courier New" panose="02070309020205020404"/>
                <a:cs typeface="Courier New" panose="02070309020205020404"/>
                <a:sym typeface="Courier New" panose="02070309020205020404"/>
              </a:rPr>
              <a:t>);</a:t>
            </a:r>
            <a:endParaRPr lang="en-US" sz="1600" b="1">
              <a:solidFill>
                <a:srgbClr val="000000"/>
              </a:solidFill>
              <a:latin typeface="Courier New" panose="02070309020205020404"/>
              <a:ea typeface="Courier New" panose="02070309020205020404"/>
              <a:cs typeface="Courier New" panose="02070309020205020404"/>
              <a:sym typeface="Courier New" panose="02070309020205020404"/>
            </a:endParaRPr>
          </a:p>
          <a:p>
            <a:pPr marL="116205" marR="0" lvl="0" indent="-116205" algn="l" rtl="0">
              <a:lnSpc>
                <a:spcPct val="85000"/>
              </a:lnSpc>
              <a:spcBef>
                <a:spcPts val="400"/>
              </a:spcBef>
              <a:spcAft>
                <a:spcPts val="0"/>
              </a:spcAft>
              <a:buClr>
                <a:srgbClr val="000099"/>
              </a:buClr>
              <a:buSzPts val="1300"/>
              <a:buFont typeface="Noto Sans Symbols"/>
              <a:buNone/>
            </a:pPr>
            <a:endParaRPr sz="20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2355" name="Google Shape;2355;p2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Connectionless demultiplexing: an example</a:t>
            </a:r>
            <a:endParaRPr lang="en-US" sz="4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4"/>
                                        </p:tgtEl>
                                        <p:attrNameLst>
                                          <p:attrName>style.visibility</p:attrName>
                                        </p:attrNameLst>
                                      </p:cBhvr>
                                      <p:to>
                                        <p:strVal val="visible"/>
                                      </p:to>
                                    </p:set>
                                    <p:animEffect transition="in" filter="fade">
                                      <p:cBhvr>
                                        <p:cTn id="7" dur="500"/>
                                        <p:tgtEl>
                                          <p:spTgt spid="2244"/>
                                        </p:tgtEl>
                                      </p:cBhvr>
                                    </p:animEffect>
                                  </p:childTnLst>
                                </p:cTn>
                              </p:par>
                              <p:par>
                                <p:cTn id="8" presetID="10" presetClass="entr" presetSubtype="0" fill="hold" nodeType="withEffect">
                                  <p:stCondLst>
                                    <p:cond delay="0"/>
                                  </p:stCondLst>
                                  <p:childTnLst>
                                    <p:set>
                                      <p:cBhvr>
                                        <p:cTn id="9" dur="1" fill="hold">
                                          <p:stCondLst>
                                            <p:cond delay="0"/>
                                          </p:stCondLst>
                                        </p:cTn>
                                        <p:tgtEl>
                                          <p:spTgt spid="2281"/>
                                        </p:tgtEl>
                                        <p:attrNameLst>
                                          <p:attrName>style.visibility</p:attrName>
                                        </p:attrNameLst>
                                      </p:cBhvr>
                                      <p:to>
                                        <p:strVal val="visible"/>
                                      </p:to>
                                    </p:set>
                                    <p:animEffect transition="in" filter="fade">
                                      <p:cBhvr>
                                        <p:cTn id="10" dur="500"/>
                                        <p:tgtEl>
                                          <p:spTgt spid="22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76"/>
                                        </p:tgtEl>
                                        <p:attrNameLst>
                                          <p:attrName>style.visibility</p:attrName>
                                        </p:attrNameLst>
                                      </p:cBhvr>
                                      <p:to>
                                        <p:strVal val="visible"/>
                                      </p:to>
                                    </p:set>
                                    <p:animEffect transition="in" filter="fade">
                                      <p:cBhvr>
                                        <p:cTn id="15" dur="500"/>
                                        <p:tgtEl>
                                          <p:spTgt spid="2276"/>
                                        </p:tgtEl>
                                      </p:cBhvr>
                                    </p:animEffect>
                                  </p:childTnLst>
                                </p:cTn>
                              </p:par>
                              <p:par>
                                <p:cTn id="16" presetID="10" presetClass="entr" presetSubtype="0" fill="hold" nodeType="withEffect">
                                  <p:stCondLst>
                                    <p:cond delay="0"/>
                                  </p:stCondLst>
                                  <p:childTnLst>
                                    <p:set>
                                      <p:cBhvr>
                                        <p:cTn id="17" dur="1" fill="hold">
                                          <p:stCondLst>
                                            <p:cond delay="0"/>
                                          </p:stCondLst>
                                        </p:cTn>
                                        <p:tgtEl>
                                          <p:spTgt spid="2353"/>
                                        </p:tgtEl>
                                        <p:attrNameLst>
                                          <p:attrName>style.visibility</p:attrName>
                                        </p:attrNameLst>
                                      </p:cBhvr>
                                      <p:to>
                                        <p:strVal val="visible"/>
                                      </p:to>
                                    </p:set>
                                    <p:animEffect transition="in" filter="fade">
                                      <p:cBhvr>
                                        <p:cTn id="18" dur="500"/>
                                        <p:tgtEl>
                                          <p:spTgt spid="23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60"/>
                                        </p:tgtEl>
                                        <p:attrNameLst>
                                          <p:attrName>style.visibility</p:attrName>
                                        </p:attrNameLst>
                                      </p:cBhvr>
                                      <p:to>
                                        <p:strVal val="visible"/>
                                      </p:to>
                                    </p:set>
                                    <p:animEffect transition="in" filter="fade">
                                      <p:cBhvr>
                                        <p:cTn id="23" dur="500"/>
                                        <p:tgtEl>
                                          <p:spTgt spid="2260"/>
                                        </p:tgtEl>
                                      </p:cBhvr>
                                    </p:animEffect>
                                  </p:childTnLst>
                                </p:cTn>
                              </p:par>
                              <p:par>
                                <p:cTn id="24" presetID="10" presetClass="entr" presetSubtype="0" fill="hold" nodeType="withEffect">
                                  <p:stCondLst>
                                    <p:cond delay="0"/>
                                  </p:stCondLst>
                                  <p:childTnLst>
                                    <p:set>
                                      <p:cBhvr>
                                        <p:cTn id="25" dur="1" fill="hold">
                                          <p:stCondLst>
                                            <p:cond delay="0"/>
                                          </p:stCondLst>
                                        </p:cTn>
                                        <p:tgtEl>
                                          <p:spTgt spid="2354"/>
                                        </p:tgtEl>
                                        <p:attrNameLst>
                                          <p:attrName>style.visibility</p:attrName>
                                        </p:attrNameLst>
                                      </p:cBhvr>
                                      <p:to>
                                        <p:strVal val="visible"/>
                                      </p:to>
                                    </p:set>
                                    <p:animEffect transition="in" filter="fade">
                                      <p:cBhvr>
                                        <p:cTn id="26" dur="500"/>
                                        <p:tgtEl>
                                          <p:spTgt spid="23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2"/>
                                        </p:tgtEl>
                                        <p:attrNameLst>
                                          <p:attrName>style.visibility</p:attrName>
                                        </p:attrNameLst>
                                      </p:cBhvr>
                                      <p:to>
                                        <p:strVal val="visible"/>
                                      </p:to>
                                    </p:set>
                                    <p:animEffect transition="in" filter="fade">
                                      <p:cBhvr>
                                        <p:cTn id="31" dur="500"/>
                                        <p:tgtEl>
                                          <p:spTgt spid="228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284"/>
                                        </p:tgtEl>
                                        <p:attrNameLst>
                                          <p:attrName>style.visibility</p:attrName>
                                        </p:attrNameLst>
                                      </p:cBhvr>
                                      <p:to>
                                        <p:strVal val="visible"/>
                                      </p:to>
                                    </p:set>
                                    <p:animEffect transition="in" filter="fade">
                                      <p:cBhvr>
                                        <p:cTn id="35" dur="500"/>
                                        <p:tgtEl>
                                          <p:spTgt spid="2284"/>
                                        </p:tgtEl>
                                      </p:cBhvr>
                                    </p:animEffect>
                                  </p:childTnLst>
                                </p:cTn>
                              </p:par>
                              <p:par>
                                <p:cTn id="36" presetID="10" presetClass="entr" presetSubtype="0" fill="hold" nodeType="withEffect">
                                  <p:stCondLst>
                                    <p:cond delay="0"/>
                                  </p:stCondLst>
                                  <p:childTnLst>
                                    <p:set>
                                      <p:cBhvr>
                                        <p:cTn id="37" dur="1" fill="hold">
                                          <p:stCondLst>
                                            <p:cond delay="0"/>
                                          </p:stCondLst>
                                        </p:cTn>
                                        <p:tgtEl>
                                          <p:spTgt spid="2294"/>
                                        </p:tgtEl>
                                        <p:attrNameLst>
                                          <p:attrName>style.visibility</p:attrName>
                                        </p:attrNameLst>
                                      </p:cBhvr>
                                      <p:to>
                                        <p:strVal val="visible"/>
                                      </p:to>
                                    </p:set>
                                    <p:animEffect transition="in" filter="fade">
                                      <p:cBhvr>
                                        <p:cTn id="38" dur="500"/>
                                        <p:tgtEl>
                                          <p:spTgt spid="2294"/>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2283"/>
                                        </p:tgtEl>
                                        <p:attrNameLst>
                                          <p:attrName>style.visibility</p:attrName>
                                        </p:attrNameLst>
                                      </p:cBhvr>
                                      <p:to>
                                        <p:strVal val="visible"/>
                                      </p:to>
                                    </p:set>
                                    <p:animEffect transition="in" filter="fade">
                                      <p:cBhvr>
                                        <p:cTn id="42" dur="500"/>
                                        <p:tgtEl>
                                          <p:spTgt spid="228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85"/>
                                        </p:tgtEl>
                                        <p:attrNameLst>
                                          <p:attrName>style.visibility</p:attrName>
                                        </p:attrNameLst>
                                      </p:cBhvr>
                                      <p:to>
                                        <p:strVal val="visible"/>
                                      </p:to>
                                    </p:set>
                                    <p:animEffect transition="in" filter="fade">
                                      <p:cBhvr>
                                        <p:cTn id="47" dur="500"/>
                                        <p:tgtEl>
                                          <p:spTgt spid="2285"/>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286"/>
                                        </p:tgtEl>
                                        <p:attrNameLst>
                                          <p:attrName>style.visibility</p:attrName>
                                        </p:attrNameLst>
                                      </p:cBhvr>
                                      <p:to>
                                        <p:strVal val="visible"/>
                                      </p:to>
                                    </p:set>
                                    <p:animEffect transition="in" filter="fade">
                                      <p:cBhvr>
                                        <p:cTn id="51" dur="500"/>
                                        <p:tgtEl>
                                          <p:spTgt spid="2286"/>
                                        </p:tgtEl>
                                      </p:cBhvr>
                                    </p:animEffect>
                                  </p:childTnLst>
                                </p:cTn>
                              </p:par>
                              <p:par>
                                <p:cTn id="52" presetID="10" presetClass="entr" presetSubtype="0" fill="hold" nodeType="withEffect">
                                  <p:stCondLst>
                                    <p:cond delay="0"/>
                                  </p:stCondLst>
                                  <p:childTnLst>
                                    <p:set>
                                      <p:cBhvr>
                                        <p:cTn id="53" dur="1" fill="hold">
                                          <p:stCondLst>
                                            <p:cond delay="0"/>
                                          </p:stCondLst>
                                        </p:cTn>
                                        <p:tgtEl>
                                          <p:spTgt spid="2298"/>
                                        </p:tgtEl>
                                        <p:attrNameLst>
                                          <p:attrName>style.visibility</p:attrName>
                                        </p:attrNameLst>
                                      </p:cBhvr>
                                      <p:to>
                                        <p:strVal val="visible"/>
                                      </p:to>
                                    </p:set>
                                    <p:animEffect transition="in" filter="fade">
                                      <p:cBhvr>
                                        <p:cTn id="54" dur="500"/>
                                        <p:tgtEl>
                                          <p:spTgt spid="2298"/>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287"/>
                                        </p:tgtEl>
                                        <p:attrNameLst>
                                          <p:attrName>style.visibility</p:attrName>
                                        </p:attrNameLst>
                                      </p:cBhvr>
                                      <p:to>
                                        <p:strVal val="visible"/>
                                      </p:to>
                                    </p:set>
                                    <p:animEffect transition="in" filter="fade">
                                      <p:cBhvr>
                                        <p:cTn id="58" dur="500"/>
                                        <p:tgtEl>
                                          <p:spTgt spid="22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291"/>
                                        </p:tgtEl>
                                        <p:attrNameLst>
                                          <p:attrName>style.visibility</p:attrName>
                                        </p:attrNameLst>
                                      </p:cBhvr>
                                      <p:to>
                                        <p:strVal val="visible"/>
                                      </p:to>
                                    </p:set>
                                    <p:animEffect transition="in" filter="fade">
                                      <p:cBhvr>
                                        <p:cTn id="63" dur="500"/>
                                        <p:tgtEl>
                                          <p:spTgt spid="2291"/>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293"/>
                                        </p:tgtEl>
                                        <p:attrNameLst>
                                          <p:attrName>style.visibility</p:attrName>
                                        </p:attrNameLst>
                                      </p:cBhvr>
                                      <p:to>
                                        <p:strVal val="visible"/>
                                      </p:to>
                                    </p:set>
                                    <p:animEffect transition="in" filter="fade">
                                      <p:cBhvr>
                                        <p:cTn id="67" dur="500"/>
                                        <p:tgtEl>
                                          <p:spTgt spid="2293"/>
                                        </p:tgtEl>
                                      </p:cBhvr>
                                    </p:animEffect>
                                  </p:childTnLst>
                                </p:cTn>
                              </p:par>
                              <p:par>
                                <p:cTn id="68" presetID="10" presetClass="entr" presetSubtype="0" fill="hold" nodeType="withEffect">
                                  <p:stCondLst>
                                    <p:cond delay="0"/>
                                  </p:stCondLst>
                                  <p:childTnLst>
                                    <p:set>
                                      <p:cBhvr>
                                        <p:cTn id="69" dur="1" fill="hold">
                                          <p:stCondLst>
                                            <p:cond delay="0"/>
                                          </p:stCondLst>
                                        </p:cTn>
                                        <p:tgtEl>
                                          <p:spTgt spid="2302"/>
                                        </p:tgtEl>
                                        <p:attrNameLst>
                                          <p:attrName>style.visibility</p:attrName>
                                        </p:attrNameLst>
                                      </p:cBhvr>
                                      <p:to>
                                        <p:strVal val="visible"/>
                                      </p:to>
                                    </p:set>
                                    <p:animEffect transition="in" filter="fade">
                                      <p:cBhvr>
                                        <p:cTn id="70" dur="500"/>
                                        <p:tgtEl>
                                          <p:spTgt spid="2302"/>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2289"/>
                                        </p:tgtEl>
                                        <p:attrNameLst>
                                          <p:attrName>style.visibility</p:attrName>
                                        </p:attrNameLst>
                                      </p:cBhvr>
                                      <p:to>
                                        <p:strVal val="visible"/>
                                      </p:to>
                                    </p:set>
                                    <p:animEffect transition="in" filter="fade">
                                      <p:cBhvr>
                                        <p:cTn id="74" dur="500"/>
                                        <p:tgtEl>
                                          <p:spTgt spid="2289"/>
                                        </p:tgtEl>
                                      </p:cBhvr>
                                    </p:animEffec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2288"/>
                                        </p:tgtEl>
                                        <p:attrNameLst>
                                          <p:attrName>style.visibility</p:attrName>
                                        </p:attrNameLst>
                                      </p:cBhvr>
                                      <p:to>
                                        <p:strVal val="visible"/>
                                      </p:to>
                                    </p:set>
                                    <p:animEffect transition="in" filter="fade">
                                      <p:cBhvr>
                                        <p:cTn id="78" dur="500"/>
                                        <p:tgtEl>
                                          <p:spTgt spid="2288"/>
                                        </p:tgtEl>
                                      </p:cBhvr>
                                    </p:animEffect>
                                  </p:childTnLst>
                                </p:cTn>
                              </p:par>
                            </p:childTnLst>
                          </p:cTn>
                        </p:par>
                        <p:par>
                          <p:cTn id="79" fill="hold">
                            <p:stCondLst>
                              <p:cond delay="2000"/>
                            </p:stCondLst>
                            <p:childTnLst>
                              <p:par>
                                <p:cTn id="80" presetID="10" presetClass="entr" presetSubtype="0" fill="hold" nodeType="afterEffect">
                                  <p:stCondLst>
                                    <p:cond delay="0"/>
                                  </p:stCondLst>
                                  <p:childTnLst>
                                    <p:set>
                                      <p:cBhvr>
                                        <p:cTn id="81" dur="1" fill="hold">
                                          <p:stCondLst>
                                            <p:cond delay="0"/>
                                          </p:stCondLst>
                                        </p:cTn>
                                        <p:tgtEl>
                                          <p:spTgt spid="2292"/>
                                        </p:tgtEl>
                                        <p:attrNameLst>
                                          <p:attrName>style.visibility</p:attrName>
                                        </p:attrNameLst>
                                      </p:cBhvr>
                                      <p:to>
                                        <p:strVal val="visible"/>
                                      </p:to>
                                    </p:set>
                                    <p:animEffect transition="in" filter="fade">
                                      <p:cBhvr>
                                        <p:cTn id="82" dur="500"/>
                                        <p:tgtEl>
                                          <p:spTgt spid="2292"/>
                                        </p:tgtEl>
                                      </p:cBhvr>
                                    </p:animEffect>
                                  </p:childTnLst>
                                </p:cTn>
                              </p:par>
                              <p:par>
                                <p:cTn id="83" presetID="10" presetClass="entr" presetSubtype="0" fill="hold" nodeType="withEffect">
                                  <p:stCondLst>
                                    <p:cond delay="0"/>
                                  </p:stCondLst>
                                  <p:childTnLst>
                                    <p:set>
                                      <p:cBhvr>
                                        <p:cTn id="84" dur="1" fill="hold">
                                          <p:stCondLst>
                                            <p:cond delay="0"/>
                                          </p:stCondLst>
                                        </p:cTn>
                                        <p:tgtEl>
                                          <p:spTgt spid="2306"/>
                                        </p:tgtEl>
                                        <p:attrNameLst>
                                          <p:attrName>style.visibility</p:attrName>
                                        </p:attrNameLst>
                                      </p:cBhvr>
                                      <p:to>
                                        <p:strVal val="visible"/>
                                      </p:to>
                                    </p:set>
                                    <p:animEffect transition="in" filter="fade">
                                      <p:cBhvr>
                                        <p:cTn id="85" dur="500"/>
                                        <p:tgtEl>
                                          <p:spTgt spid="2306"/>
                                        </p:tgtEl>
                                      </p:cBhvr>
                                    </p:animEffect>
                                  </p:childTnLst>
                                </p:cTn>
                              </p:par>
                            </p:childTnLst>
                          </p:cTn>
                        </p:par>
                        <p:par>
                          <p:cTn id="86" fill="hold">
                            <p:stCondLst>
                              <p:cond delay="2500"/>
                            </p:stCondLst>
                            <p:childTnLst>
                              <p:par>
                                <p:cTn id="87" presetID="10" presetClass="entr" presetSubtype="0" fill="hold" nodeType="afterEffect">
                                  <p:stCondLst>
                                    <p:cond delay="0"/>
                                  </p:stCondLst>
                                  <p:childTnLst>
                                    <p:set>
                                      <p:cBhvr>
                                        <p:cTn id="88" dur="1" fill="hold">
                                          <p:stCondLst>
                                            <p:cond delay="0"/>
                                          </p:stCondLst>
                                        </p:cTn>
                                        <p:tgtEl>
                                          <p:spTgt spid="2290"/>
                                        </p:tgtEl>
                                        <p:attrNameLst>
                                          <p:attrName>style.visibility</p:attrName>
                                        </p:attrNameLst>
                                      </p:cBhvr>
                                      <p:to>
                                        <p:strVal val="visible"/>
                                      </p:to>
                                    </p:set>
                                    <p:animEffect transition="in" filter="fade">
                                      <p:cBhvr>
                                        <p:cTn id="89" dur="500"/>
                                        <p:tgtEl>
                                          <p:spTgt spid="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2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Connection-oriented demultiplexing</a:t>
            </a:r>
            <a:endParaRPr lang="en-US" sz="4400"/>
          </a:p>
        </p:txBody>
      </p:sp>
      <p:sp>
        <p:nvSpPr>
          <p:cNvPr id="2362" name="Google Shape;2362;p27"/>
          <p:cNvSpPr txBox="1"/>
          <p:nvPr/>
        </p:nvSpPr>
        <p:spPr>
          <a:xfrm>
            <a:off x="798689" y="1495768"/>
            <a:ext cx="4770837" cy="2942610"/>
          </a:xfrm>
          <a:prstGeom prst="rect">
            <a:avLst/>
          </a:prstGeom>
          <a:noFill/>
          <a:ln>
            <a:noFill/>
          </a:ln>
        </p:spPr>
        <p:txBody>
          <a:bodyPr spcFirstLastPara="1" wrap="square" lIns="91425" tIns="45700" rIns="91425" bIns="45700" anchor="t" anchorCtr="0">
            <a:normAutofit/>
          </a:bodyPr>
          <a:lstStyle/>
          <a:p>
            <a:pPr marL="400050" marR="0" lvl="0" indent="-2762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socket identified by </a:t>
            </a: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4-</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tuple: </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source IP address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source port number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dest IP address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dest port number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3" name="Google Shape;2363;p27"/>
          <p:cNvSpPr txBox="1"/>
          <p:nvPr/>
        </p:nvSpPr>
        <p:spPr>
          <a:xfrm>
            <a:off x="6476415" y="1510775"/>
            <a:ext cx="5036711" cy="4974770"/>
          </a:xfrm>
          <a:prstGeom prst="rect">
            <a:avLst/>
          </a:prstGeom>
          <a:noFill/>
          <a:ln>
            <a:noFill/>
          </a:ln>
        </p:spPr>
        <p:txBody>
          <a:bodyPr spcFirstLastPara="1" wrap="square" lIns="91425" tIns="45700" rIns="91425" bIns="45700" anchor="t" anchorCtr="0">
            <a:normAutofit/>
          </a:bodyPr>
          <a:lstStyle/>
          <a:p>
            <a:pPr marL="468630" marR="0" lvl="0" indent="-2889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server may support many simultaneous TCP sockets: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each socket identified by its own 4-tuple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each socket associated with a different connecting 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4" name="Google Shape;2364;p27"/>
          <p:cNvSpPr txBox="1"/>
          <p:nvPr/>
        </p:nvSpPr>
        <p:spPr>
          <a:xfrm>
            <a:off x="784324" y="4284442"/>
            <a:ext cx="4770837" cy="2228578"/>
          </a:xfrm>
          <a:prstGeom prst="rect">
            <a:avLst/>
          </a:prstGeom>
          <a:noFill/>
          <a:ln>
            <a:noFill/>
          </a:ln>
        </p:spPr>
        <p:txBody>
          <a:bodyPr spcFirstLastPara="1" wrap="square" lIns="91425" tIns="45700" rIns="91425" bIns="45700" anchor="t" anchorCtr="0">
            <a:normAutofit/>
          </a:bodyPr>
          <a:lstStyle/>
          <a:p>
            <a:pPr marL="400050" marR="0" lvl="0" indent="-26987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demux: receiver uses </a:t>
            </a:r>
            <a:r>
              <a:rPr lang="en-US" sz="3200" b="0" i="1" u="none" strike="noStrike" cap="none">
                <a:solidFill>
                  <a:srgbClr val="C00000"/>
                </a:solidFill>
                <a:latin typeface="Calibri" panose="020F0502020204030204"/>
                <a:ea typeface="Calibri" panose="020F0502020204030204"/>
                <a:cs typeface="Calibri" panose="020F0502020204030204"/>
                <a:sym typeface="Calibri" panose="020F0502020204030204"/>
              </a:rPr>
              <a:t>all four values </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(4-tuple)</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direct segment to appropriate socket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5" name="Google Shape;2365;p2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4"/>
                                        </p:tgtEl>
                                        <p:attrNameLst>
                                          <p:attrName>style.visibility</p:attrName>
                                        </p:attrNameLst>
                                      </p:cBhvr>
                                      <p:to>
                                        <p:strVal val="visible"/>
                                      </p:to>
                                    </p:set>
                                    <p:animEffect transition="in" filter="fade">
                                      <p:cBhvr>
                                        <p:cTn id="7" dur="500"/>
                                        <p:tgtEl>
                                          <p:spTgt spid="23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3"/>
                                        </p:tgtEl>
                                        <p:attrNameLst>
                                          <p:attrName>style.visibility</p:attrName>
                                        </p:attrNameLst>
                                      </p:cBhvr>
                                      <p:to>
                                        <p:strVal val="visible"/>
                                      </p:to>
                                    </p:set>
                                    <p:animEffect transition="in" filter="fade">
                                      <p:cBhvr>
                                        <p:cTn id="12" dur="500"/>
                                        <p:tgtEl>
                                          <p:spTgt spid="2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2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Connection-oriented demultiplexing: example</a:t>
            </a:r>
            <a:endParaRPr lang="en-US" sz="4400"/>
          </a:p>
        </p:txBody>
      </p:sp>
      <p:sp>
        <p:nvSpPr>
          <p:cNvPr id="2372" name="Google Shape;2372;p28"/>
          <p:cNvSpPr/>
          <p:nvPr/>
        </p:nvSpPr>
        <p:spPr>
          <a:xfrm>
            <a:off x="4454236" y="1478017"/>
            <a:ext cx="552450" cy="2082800"/>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73" name="Google Shape;2373;p28"/>
          <p:cNvSpPr/>
          <p:nvPr/>
        </p:nvSpPr>
        <p:spPr>
          <a:xfrm>
            <a:off x="2052349" y="1657405"/>
            <a:ext cx="460375" cy="2193925"/>
          </a:xfrm>
          <a:custGeom>
            <a:avLst/>
            <a:gdLst/>
            <a:ahLst/>
            <a:cxnLst/>
            <a:rect l="l" t="t" r="r" b="b"/>
            <a:pathLst>
              <a:path w="290" h="1382" extrusionOk="0">
                <a:moveTo>
                  <a:pt x="15" y="1382"/>
                </a:moveTo>
                <a:lnTo>
                  <a:pt x="0" y="1360"/>
                </a:lnTo>
                <a:lnTo>
                  <a:pt x="290" y="0"/>
                </a:lnTo>
                <a:lnTo>
                  <a:pt x="284" y="1258"/>
                </a:lnTo>
                <a:lnTo>
                  <a:pt x="182" y="1382"/>
                </a:lnTo>
                <a:lnTo>
                  <a:pt x="15" y="1382"/>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74" name="Google Shape;2374;p28"/>
          <p:cNvSpPr/>
          <p:nvPr/>
        </p:nvSpPr>
        <p:spPr>
          <a:xfrm>
            <a:off x="2568286" y="1624067"/>
            <a:ext cx="1296988"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75" name="Google Shape;2375;p28"/>
          <p:cNvSpPr/>
          <p:nvPr/>
        </p:nvSpPr>
        <p:spPr>
          <a:xfrm>
            <a:off x="2530186" y="1678042"/>
            <a:ext cx="12731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376" name="Google Shape;2376;p28"/>
          <p:cNvCxnSpPr/>
          <p:nvPr/>
        </p:nvCxnSpPr>
        <p:spPr>
          <a:xfrm>
            <a:off x="2539711" y="2438455"/>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377" name="Google Shape;2377;p28"/>
          <p:cNvSpPr txBox="1"/>
          <p:nvPr/>
        </p:nvSpPr>
        <p:spPr>
          <a:xfrm>
            <a:off x="2496849" y="2420992"/>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378" name="Google Shape;2378;p28"/>
          <p:cNvCxnSpPr/>
          <p:nvPr/>
        </p:nvCxnSpPr>
        <p:spPr>
          <a:xfrm>
            <a:off x="2547649" y="2759130"/>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379" name="Google Shape;2379;p28"/>
          <p:cNvCxnSpPr/>
          <p:nvPr/>
        </p:nvCxnSpPr>
        <p:spPr>
          <a:xfrm>
            <a:off x="2533361" y="3068692"/>
            <a:ext cx="1263650" cy="3175"/>
          </a:xfrm>
          <a:prstGeom prst="straightConnector1">
            <a:avLst/>
          </a:prstGeom>
          <a:noFill/>
          <a:ln w="28575" cap="flat" cmpd="sng">
            <a:solidFill>
              <a:srgbClr val="000000"/>
            </a:solidFill>
            <a:prstDash val="solid"/>
            <a:round/>
            <a:headEnd type="none" w="med" len="med"/>
            <a:tailEnd type="none" w="med" len="med"/>
          </a:ln>
        </p:spPr>
      </p:cxnSp>
      <p:cxnSp>
        <p:nvCxnSpPr>
          <p:cNvPr id="2380" name="Google Shape;2380;p28"/>
          <p:cNvCxnSpPr/>
          <p:nvPr/>
        </p:nvCxnSpPr>
        <p:spPr>
          <a:xfrm>
            <a:off x="2533361" y="3354442"/>
            <a:ext cx="1263650" cy="3175"/>
          </a:xfrm>
          <a:prstGeom prst="straightConnector1">
            <a:avLst/>
          </a:prstGeom>
          <a:noFill/>
          <a:ln w="28575" cap="flat" cmpd="sng">
            <a:solidFill>
              <a:srgbClr val="000000"/>
            </a:solidFill>
            <a:prstDash val="solid"/>
            <a:round/>
            <a:headEnd type="none" w="med" len="med"/>
            <a:tailEnd type="none" w="med" len="med"/>
          </a:ln>
        </p:spPr>
      </p:cxnSp>
      <p:sp>
        <p:nvSpPr>
          <p:cNvPr id="2381" name="Google Shape;2381;p28"/>
          <p:cNvSpPr txBox="1"/>
          <p:nvPr/>
        </p:nvSpPr>
        <p:spPr>
          <a:xfrm>
            <a:off x="2531774" y="1668517"/>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82" name="Google Shape;2382;p28"/>
          <p:cNvSpPr txBox="1"/>
          <p:nvPr/>
        </p:nvSpPr>
        <p:spPr>
          <a:xfrm>
            <a:off x="2487324" y="3325867"/>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83" name="Google Shape;2383;p28"/>
          <p:cNvSpPr txBox="1"/>
          <p:nvPr/>
        </p:nvSpPr>
        <p:spPr>
          <a:xfrm>
            <a:off x="2506374" y="3040117"/>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84" name="Google Shape;2384;p28"/>
          <p:cNvSpPr txBox="1"/>
          <p:nvPr/>
        </p:nvSpPr>
        <p:spPr>
          <a:xfrm>
            <a:off x="2496849" y="2744842"/>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85" name="Google Shape;2385;p28"/>
          <p:cNvSpPr/>
          <p:nvPr/>
        </p:nvSpPr>
        <p:spPr>
          <a:xfrm>
            <a:off x="2866736" y="1954267"/>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P1</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386" name="Google Shape;2386;p28"/>
          <p:cNvGrpSpPr/>
          <p:nvPr/>
        </p:nvGrpSpPr>
        <p:grpSpPr>
          <a:xfrm>
            <a:off x="2834986" y="2278117"/>
            <a:ext cx="620713" cy="228600"/>
            <a:chOff x="1287" y="2524"/>
            <a:chExt cx="260" cy="100"/>
          </a:xfrm>
        </p:grpSpPr>
        <p:sp>
          <p:nvSpPr>
            <p:cNvPr id="2387" name="Google Shape;2387;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88" name="Google Shape;2388;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89" name="Google Shape;2389;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90" name="Google Shape;2390;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391" name="Google Shape;2391;p28"/>
          <p:cNvSpPr/>
          <p:nvPr/>
        </p:nvSpPr>
        <p:spPr>
          <a:xfrm>
            <a:off x="5067011" y="1390705"/>
            <a:ext cx="2254250"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92" name="Google Shape;2392;p28"/>
          <p:cNvSpPr/>
          <p:nvPr/>
        </p:nvSpPr>
        <p:spPr>
          <a:xfrm>
            <a:off x="5013036" y="1468492"/>
            <a:ext cx="2225675" cy="1979613"/>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93" name="Google Shape;2393;p28"/>
          <p:cNvSpPr txBox="1"/>
          <p:nvPr/>
        </p:nvSpPr>
        <p:spPr>
          <a:xfrm>
            <a:off x="5438486" y="2197155"/>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94" name="Google Shape;2394;p28"/>
          <p:cNvSpPr txBox="1"/>
          <p:nvPr/>
        </p:nvSpPr>
        <p:spPr>
          <a:xfrm>
            <a:off x="5492461" y="1420867"/>
            <a:ext cx="1317625" cy="325438"/>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95" name="Google Shape;2395;p28"/>
          <p:cNvSpPr txBox="1"/>
          <p:nvPr/>
        </p:nvSpPr>
        <p:spPr>
          <a:xfrm>
            <a:off x="5432136" y="310203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96" name="Google Shape;2396;p28"/>
          <p:cNvSpPr txBox="1"/>
          <p:nvPr/>
        </p:nvSpPr>
        <p:spPr>
          <a:xfrm>
            <a:off x="5432136" y="281628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397" name="Google Shape;2397;p28"/>
          <p:cNvSpPr/>
          <p:nvPr/>
        </p:nvSpPr>
        <p:spPr>
          <a:xfrm>
            <a:off x="5132099" y="1727255"/>
            <a:ext cx="598487"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P4</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8" name="Google Shape;2398;p28"/>
          <p:cNvSpPr/>
          <p:nvPr/>
        </p:nvSpPr>
        <p:spPr>
          <a:xfrm>
            <a:off x="8202324" y="1616130"/>
            <a:ext cx="1296987" cy="19812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99" name="Google Shape;2399;p28"/>
          <p:cNvSpPr/>
          <p:nvPr/>
        </p:nvSpPr>
        <p:spPr>
          <a:xfrm>
            <a:off x="8005474" y="1657405"/>
            <a:ext cx="1631950" cy="1979612"/>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00" name="Google Shape;2400;p28"/>
          <p:cNvSpPr txBox="1"/>
          <p:nvPr/>
        </p:nvSpPr>
        <p:spPr>
          <a:xfrm>
            <a:off x="8130886" y="2413055"/>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01" name="Google Shape;2401;p28"/>
          <p:cNvSpPr txBox="1"/>
          <p:nvPr/>
        </p:nvSpPr>
        <p:spPr>
          <a:xfrm>
            <a:off x="8165811" y="166058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02" name="Google Shape;2402;p28"/>
          <p:cNvSpPr txBox="1"/>
          <p:nvPr/>
        </p:nvSpPr>
        <p:spPr>
          <a:xfrm>
            <a:off x="8173749" y="331793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03" name="Google Shape;2403;p28"/>
          <p:cNvSpPr txBox="1"/>
          <p:nvPr/>
        </p:nvSpPr>
        <p:spPr>
          <a:xfrm>
            <a:off x="8140411" y="3032180"/>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04" name="Google Shape;2404;p28"/>
          <p:cNvSpPr txBox="1"/>
          <p:nvPr/>
        </p:nvSpPr>
        <p:spPr>
          <a:xfrm>
            <a:off x="8130886" y="2736905"/>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05" name="Google Shape;2405;p28"/>
          <p:cNvSpPr/>
          <p:nvPr/>
        </p:nvSpPr>
        <p:spPr>
          <a:xfrm>
            <a:off x="8086436" y="1954267"/>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P2</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6" name="Google Shape;2406;p28"/>
          <p:cNvSpPr/>
          <p:nvPr/>
        </p:nvSpPr>
        <p:spPr>
          <a:xfrm>
            <a:off x="9661236" y="1636767"/>
            <a:ext cx="504825" cy="2133600"/>
          </a:xfrm>
          <a:custGeom>
            <a:avLst/>
            <a:gdLst/>
            <a:ahLst/>
            <a:cxnLst/>
            <a:rect l="l" t="t" r="r" b="b"/>
            <a:pathLst>
              <a:path w="318" h="1344" extrusionOk="0">
                <a:moveTo>
                  <a:pt x="318" y="1344"/>
                </a:moveTo>
                <a:lnTo>
                  <a:pt x="12" y="0"/>
                </a:lnTo>
                <a:lnTo>
                  <a:pt x="0" y="1224"/>
                </a:lnTo>
                <a:lnTo>
                  <a:pt x="121" y="1344"/>
                </a:lnTo>
                <a:lnTo>
                  <a:pt x="318" y="1344"/>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07" name="Google Shape;2407;p28"/>
          <p:cNvSpPr txBox="1"/>
          <p:nvPr/>
        </p:nvSpPr>
        <p:spPr>
          <a:xfrm flipH="1">
            <a:off x="1723736" y="4418067"/>
            <a:ext cx="1147763"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Gill Sans" panose="020B0502020104020203"/>
              <a:buNone/>
            </a:pPr>
            <a:r>
              <a:rPr lang="en-US" sz="1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rPr>
              <a:t>host: IP address A</a:t>
            </a:r>
            <a:endParaRPr lang="en-US" sz="1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2408" name="Google Shape;2408;p28"/>
          <p:cNvSpPr txBox="1"/>
          <p:nvPr/>
        </p:nvSpPr>
        <p:spPr>
          <a:xfrm flipH="1">
            <a:off x="9480261" y="4314880"/>
            <a:ext cx="1147763"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Gill Sans" panose="020B0502020104020203"/>
              <a:buNone/>
            </a:pPr>
            <a:r>
              <a:rPr lang="en-US" sz="1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rPr>
              <a:t>host: IP address C</a:t>
            </a:r>
            <a:endParaRPr lang="en-US" sz="1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cxnSp>
        <p:nvCxnSpPr>
          <p:cNvPr id="2409" name="Google Shape;2409;p28"/>
          <p:cNvCxnSpPr/>
          <p:nvPr/>
        </p:nvCxnSpPr>
        <p:spPr>
          <a:xfrm>
            <a:off x="4989224" y="3144892"/>
            <a:ext cx="2233612" cy="0"/>
          </a:xfrm>
          <a:prstGeom prst="straightConnector1">
            <a:avLst/>
          </a:prstGeom>
          <a:noFill/>
          <a:ln w="19050" cap="flat" cmpd="sng">
            <a:solidFill>
              <a:srgbClr val="000000"/>
            </a:solidFill>
            <a:prstDash val="solid"/>
            <a:round/>
            <a:headEnd type="none" w="med" len="med"/>
            <a:tailEnd type="none" w="med" len="med"/>
          </a:ln>
        </p:spPr>
      </p:cxnSp>
      <p:cxnSp>
        <p:nvCxnSpPr>
          <p:cNvPr id="2410" name="Google Shape;2410;p28"/>
          <p:cNvCxnSpPr/>
          <p:nvPr/>
        </p:nvCxnSpPr>
        <p:spPr>
          <a:xfrm>
            <a:off x="5005099" y="2843267"/>
            <a:ext cx="2233612" cy="0"/>
          </a:xfrm>
          <a:prstGeom prst="straightConnector1">
            <a:avLst/>
          </a:prstGeom>
          <a:noFill/>
          <a:ln w="19050" cap="flat" cmpd="sng">
            <a:solidFill>
              <a:srgbClr val="000000"/>
            </a:solidFill>
            <a:prstDash val="solid"/>
            <a:round/>
            <a:headEnd type="none" w="med" len="med"/>
            <a:tailEnd type="none" w="med" len="med"/>
          </a:ln>
        </p:spPr>
      </p:cxnSp>
      <p:sp>
        <p:nvSpPr>
          <p:cNvPr id="2411" name="Google Shape;2411;p28"/>
          <p:cNvSpPr txBox="1"/>
          <p:nvPr/>
        </p:nvSpPr>
        <p:spPr>
          <a:xfrm>
            <a:off x="5392449" y="2508305"/>
            <a:ext cx="1317625" cy="325437"/>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412" name="Google Shape;2412;p28"/>
          <p:cNvCxnSpPr/>
          <p:nvPr/>
        </p:nvCxnSpPr>
        <p:spPr>
          <a:xfrm>
            <a:off x="5008274" y="2521005"/>
            <a:ext cx="2233612" cy="0"/>
          </a:xfrm>
          <a:prstGeom prst="straightConnector1">
            <a:avLst/>
          </a:prstGeom>
          <a:noFill/>
          <a:ln w="19050" cap="flat" cmpd="sng">
            <a:solidFill>
              <a:srgbClr val="000000"/>
            </a:solidFill>
            <a:prstDash val="solid"/>
            <a:round/>
            <a:headEnd type="none" w="med" len="med"/>
            <a:tailEnd type="none" w="med" len="med"/>
          </a:ln>
        </p:spPr>
      </p:cxnSp>
      <p:cxnSp>
        <p:nvCxnSpPr>
          <p:cNvPr id="2413" name="Google Shape;2413;p28"/>
          <p:cNvCxnSpPr/>
          <p:nvPr/>
        </p:nvCxnSpPr>
        <p:spPr>
          <a:xfrm>
            <a:off x="5011449" y="2198742"/>
            <a:ext cx="2233612" cy="0"/>
          </a:xfrm>
          <a:prstGeom prst="straightConnector1">
            <a:avLst/>
          </a:prstGeom>
          <a:noFill/>
          <a:ln w="19050" cap="flat" cmpd="sng">
            <a:solidFill>
              <a:srgbClr val="000000"/>
            </a:solidFill>
            <a:prstDash val="solid"/>
            <a:round/>
            <a:headEnd type="none" w="med" len="med"/>
            <a:tailEnd type="none" w="med" len="med"/>
          </a:ln>
        </p:spPr>
      </p:cxnSp>
      <p:grpSp>
        <p:nvGrpSpPr>
          <p:cNvPr id="2414" name="Google Shape;2414;p28"/>
          <p:cNvGrpSpPr/>
          <p:nvPr/>
        </p:nvGrpSpPr>
        <p:grpSpPr>
          <a:xfrm>
            <a:off x="5187661" y="2060630"/>
            <a:ext cx="473075" cy="228600"/>
            <a:chOff x="1287" y="2524"/>
            <a:chExt cx="260" cy="100"/>
          </a:xfrm>
        </p:grpSpPr>
        <p:sp>
          <p:nvSpPr>
            <p:cNvPr id="2415" name="Google Shape;2415;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16" name="Google Shape;2416;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17" name="Google Shape;2417;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18" name="Google Shape;2418;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419" name="Google Shape;2419;p28"/>
          <p:cNvSpPr/>
          <p:nvPr/>
        </p:nvSpPr>
        <p:spPr>
          <a:xfrm>
            <a:off x="6498936" y="1732017"/>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P6</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0" name="Google Shape;2420;p28"/>
          <p:cNvSpPr/>
          <p:nvPr/>
        </p:nvSpPr>
        <p:spPr>
          <a:xfrm>
            <a:off x="5827424" y="1730430"/>
            <a:ext cx="598487"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P5</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421" name="Google Shape;2421;p28"/>
          <p:cNvGrpSpPr/>
          <p:nvPr/>
        </p:nvGrpSpPr>
        <p:grpSpPr>
          <a:xfrm>
            <a:off x="5892511" y="2065392"/>
            <a:ext cx="473075" cy="228600"/>
            <a:chOff x="1287" y="2524"/>
            <a:chExt cx="260" cy="100"/>
          </a:xfrm>
        </p:grpSpPr>
        <p:sp>
          <p:nvSpPr>
            <p:cNvPr id="2422" name="Google Shape;2422;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23" name="Google Shape;2423;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24" name="Google Shape;2424;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25" name="Google Shape;2425;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426" name="Google Shape;2426;p28"/>
          <p:cNvGrpSpPr/>
          <p:nvPr/>
        </p:nvGrpSpPr>
        <p:grpSpPr>
          <a:xfrm>
            <a:off x="6564024" y="2070155"/>
            <a:ext cx="473075" cy="228600"/>
            <a:chOff x="1287" y="2524"/>
            <a:chExt cx="260" cy="100"/>
          </a:xfrm>
        </p:grpSpPr>
        <p:sp>
          <p:nvSpPr>
            <p:cNvPr id="2427" name="Google Shape;2427;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28" name="Google Shape;2428;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29" name="Google Shape;2429;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30" name="Google Shape;2430;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2431" name="Google Shape;2431;p28"/>
          <p:cNvCxnSpPr/>
          <p:nvPr/>
        </p:nvCxnSpPr>
        <p:spPr>
          <a:xfrm>
            <a:off x="7997536" y="3360792"/>
            <a:ext cx="1638300" cy="0"/>
          </a:xfrm>
          <a:prstGeom prst="straightConnector1">
            <a:avLst/>
          </a:prstGeom>
          <a:noFill/>
          <a:ln w="19050" cap="flat" cmpd="sng">
            <a:solidFill>
              <a:srgbClr val="000000"/>
            </a:solidFill>
            <a:prstDash val="solid"/>
            <a:round/>
            <a:headEnd type="none" w="med" len="med"/>
            <a:tailEnd type="none" w="med" len="med"/>
          </a:ln>
        </p:spPr>
      </p:cxnSp>
      <p:cxnSp>
        <p:nvCxnSpPr>
          <p:cNvPr id="2432" name="Google Shape;2432;p28"/>
          <p:cNvCxnSpPr/>
          <p:nvPr/>
        </p:nvCxnSpPr>
        <p:spPr>
          <a:xfrm>
            <a:off x="7988011" y="3065517"/>
            <a:ext cx="1638300" cy="0"/>
          </a:xfrm>
          <a:prstGeom prst="straightConnector1">
            <a:avLst/>
          </a:prstGeom>
          <a:noFill/>
          <a:ln w="19050" cap="flat" cmpd="sng">
            <a:solidFill>
              <a:srgbClr val="000000"/>
            </a:solidFill>
            <a:prstDash val="solid"/>
            <a:round/>
            <a:headEnd type="none" w="med" len="med"/>
            <a:tailEnd type="none" w="med" len="med"/>
          </a:ln>
        </p:spPr>
      </p:cxnSp>
      <p:cxnSp>
        <p:nvCxnSpPr>
          <p:cNvPr id="2433" name="Google Shape;2433;p28"/>
          <p:cNvCxnSpPr/>
          <p:nvPr/>
        </p:nvCxnSpPr>
        <p:spPr>
          <a:xfrm>
            <a:off x="7988011" y="2770242"/>
            <a:ext cx="1638300" cy="0"/>
          </a:xfrm>
          <a:prstGeom prst="straightConnector1">
            <a:avLst/>
          </a:prstGeom>
          <a:noFill/>
          <a:ln w="19050" cap="flat" cmpd="sng">
            <a:solidFill>
              <a:srgbClr val="000000"/>
            </a:solidFill>
            <a:prstDash val="solid"/>
            <a:round/>
            <a:headEnd type="none" w="med" len="med"/>
            <a:tailEnd type="none" w="med" len="med"/>
          </a:ln>
        </p:spPr>
      </p:cxnSp>
      <p:cxnSp>
        <p:nvCxnSpPr>
          <p:cNvPr id="2434" name="Google Shape;2434;p28"/>
          <p:cNvCxnSpPr/>
          <p:nvPr/>
        </p:nvCxnSpPr>
        <p:spPr>
          <a:xfrm>
            <a:off x="7988011" y="2465442"/>
            <a:ext cx="1638300" cy="0"/>
          </a:xfrm>
          <a:prstGeom prst="straightConnector1">
            <a:avLst/>
          </a:prstGeom>
          <a:noFill/>
          <a:ln w="19050" cap="flat" cmpd="sng">
            <a:solidFill>
              <a:srgbClr val="000000"/>
            </a:solidFill>
            <a:prstDash val="solid"/>
            <a:round/>
            <a:headEnd type="none" w="med" len="med"/>
            <a:tailEnd type="none" w="med" len="med"/>
          </a:ln>
        </p:spPr>
      </p:cxnSp>
      <p:grpSp>
        <p:nvGrpSpPr>
          <p:cNvPr id="2435" name="Google Shape;2435;p28"/>
          <p:cNvGrpSpPr/>
          <p:nvPr/>
        </p:nvGrpSpPr>
        <p:grpSpPr>
          <a:xfrm>
            <a:off x="8140411" y="2292405"/>
            <a:ext cx="473075" cy="228600"/>
            <a:chOff x="1287" y="2524"/>
            <a:chExt cx="260" cy="100"/>
          </a:xfrm>
        </p:grpSpPr>
        <p:sp>
          <p:nvSpPr>
            <p:cNvPr id="2436" name="Google Shape;2436;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37" name="Google Shape;2437;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38" name="Google Shape;2438;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39" name="Google Shape;2439;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440" name="Google Shape;2440;p28"/>
          <p:cNvGrpSpPr/>
          <p:nvPr/>
        </p:nvGrpSpPr>
        <p:grpSpPr>
          <a:xfrm>
            <a:off x="8935749" y="2282880"/>
            <a:ext cx="473075" cy="228600"/>
            <a:chOff x="1287" y="2524"/>
            <a:chExt cx="260" cy="100"/>
          </a:xfrm>
        </p:grpSpPr>
        <p:sp>
          <p:nvSpPr>
            <p:cNvPr id="2441" name="Google Shape;2441;p28"/>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42" name="Google Shape;2442;p28"/>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43" name="Google Shape;2443;p28"/>
            <p:cNvSpPr/>
            <p:nvPr/>
          </p:nvSpPr>
          <p:spPr>
            <a:xfrm>
              <a:off x="1503" y="2582"/>
              <a:ext cx="27" cy="26"/>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44" name="Google Shape;2444;p28"/>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445" name="Google Shape;2445;p28"/>
          <p:cNvSpPr/>
          <p:nvPr/>
        </p:nvSpPr>
        <p:spPr>
          <a:xfrm>
            <a:off x="8877011" y="1949505"/>
            <a:ext cx="598488" cy="3048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P3</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446" name="Google Shape;2446;p28"/>
          <p:cNvGrpSpPr/>
          <p:nvPr/>
        </p:nvGrpSpPr>
        <p:grpSpPr>
          <a:xfrm>
            <a:off x="3128674" y="2152705"/>
            <a:ext cx="2695575" cy="3382962"/>
            <a:chOff x="3128674" y="2152705"/>
            <a:chExt cx="2695575" cy="3382962"/>
          </a:xfrm>
        </p:grpSpPr>
        <p:grpSp>
          <p:nvGrpSpPr>
            <p:cNvPr id="2447" name="Google Shape;2447;p28"/>
            <p:cNvGrpSpPr/>
            <p:nvPr/>
          </p:nvGrpSpPr>
          <p:grpSpPr>
            <a:xfrm>
              <a:off x="3301711" y="4192642"/>
              <a:ext cx="2173288" cy="1343025"/>
              <a:chOff x="3301711" y="4192642"/>
              <a:chExt cx="2173288" cy="1343025"/>
            </a:xfrm>
          </p:grpSpPr>
          <p:grpSp>
            <p:nvGrpSpPr>
              <p:cNvPr id="2448" name="Google Shape;2448;p28"/>
              <p:cNvGrpSpPr/>
              <p:nvPr/>
            </p:nvGrpSpPr>
            <p:grpSpPr>
              <a:xfrm>
                <a:off x="3450936" y="4883205"/>
                <a:ext cx="2024063" cy="652462"/>
                <a:chOff x="1079" y="3697"/>
                <a:chExt cx="1275" cy="411"/>
              </a:xfrm>
            </p:grpSpPr>
            <p:sp>
              <p:nvSpPr>
                <p:cNvPr id="2449" name="Google Shape;2449;p28"/>
                <p:cNvSpPr/>
                <p:nvPr/>
              </p:nvSpPr>
              <p:spPr>
                <a:xfrm>
                  <a:off x="1553" y="3697"/>
                  <a:ext cx="678" cy="138"/>
                </a:xfrm>
                <a:prstGeom prst="rect">
                  <a:avLst/>
                </a:prstGeom>
                <a:solidFill>
                  <a:srgbClr val="3C6CD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450" name="Google Shape;2450;p28"/>
                <p:cNvCxnSpPr/>
                <p:nvPr/>
              </p:nvCxnSpPr>
              <p:spPr>
                <a:xfrm>
                  <a:off x="2179" y="3770"/>
                  <a:ext cx="175" cy="0"/>
                </a:xfrm>
                <a:prstGeom prst="straightConnector1">
                  <a:avLst/>
                </a:prstGeom>
                <a:noFill/>
                <a:ln w="38100" cap="flat" cmpd="sng">
                  <a:solidFill>
                    <a:srgbClr val="CC0000"/>
                  </a:solidFill>
                  <a:prstDash val="solid"/>
                  <a:round/>
                  <a:headEnd type="none" w="med" len="med"/>
                  <a:tailEnd type="triangle" w="med" len="med"/>
                </a:ln>
              </p:spPr>
            </p:cxnSp>
            <p:sp>
              <p:nvSpPr>
                <p:cNvPr id="2451" name="Google Shape;2451;p28"/>
                <p:cNvSpPr txBox="1"/>
                <p:nvPr/>
              </p:nvSpPr>
              <p:spPr>
                <a:xfrm>
                  <a:off x="1079" y="3822"/>
                  <a:ext cx="1233" cy="28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source IP,port: A,9157</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dest IP, port: B,80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452" name="Google Shape;2452;p28"/>
              <p:cNvGrpSpPr/>
              <p:nvPr/>
            </p:nvGrpSpPr>
            <p:grpSpPr>
              <a:xfrm>
                <a:off x="3301711" y="4192642"/>
                <a:ext cx="1887538" cy="652463"/>
                <a:chOff x="2741" y="3750"/>
                <a:chExt cx="1189" cy="411"/>
              </a:xfrm>
            </p:grpSpPr>
            <p:sp>
              <p:nvSpPr>
                <p:cNvPr id="2453" name="Google Shape;2453;p28"/>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454" name="Google Shape;2454;p28"/>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455" name="Google Shape;2455;p28"/>
                <p:cNvSpPr txBox="1"/>
                <p:nvPr/>
              </p:nvSpPr>
              <p:spPr>
                <a:xfrm>
                  <a:off x="2813" y="3875"/>
                  <a:ext cx="1117" cy="286"/>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source IP,port: B,80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dest IP,port: A,9157</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sp>
          <p:nvSpPr>
            <p:cNvPr id="2456" name="Google Shape;2456;p28"/>
            <p:cNvSpPr/>
            <p:nvPr/>
          </p:nvSpPr>
          <p:spPr>
            <a:xfrm>
              <a:off x="3128674" y="2152705"/>
              <a:ext cx="2695575" cy="2695575"/>
            </a:xfrm>
            <a:custGeom>
              <a:avLst/>
              <a:gdLst/>
              <a:ahLst/>
              <a:cxnLst/>
              <a:rect l="l" t="t" r="r" b="b"/>
              <a:pathLst>
                <a:path w="1698" h="1698" extrusionOk="0">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457" name="Google Shape;2457;p28"/>
          <p:cNvSpPr/>
          <p:nvPr/>
        </p:nvSpPr>
        <p:spPr>
          <a:xfrm>
            <a:off x="6114761" y="2184455"/>
            <a:ext cx="3089275" cy="3252787"/>
          </a:xfrm>
          <a:custGeom>
            <a:avLst/>
            <a:gdLst/>
            <a:ahLst/>
            <a:cxnLst/>
            <a:rect l="l" t="t" r="r" b="b"/>
            <a:pathLst>
              <a:path w="1946" h="1801" extrusionOk="0">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458" name="Google Shape;2458;p28"/>
          <p:cNvGrpSpPr/>
          <p:nvPr/>
        </p:nvGrpSpPr>
        <p:grpSpPr>
          <a:xfrm>
            <a:off x="6773574" y="2173342"/>
            <a:ext cx="2170112" cy="2876550"/>
            <a:chOff x="6773574" y="2173342"/>
            <a:chExt cx="2170112" cy="2876550"/>
          </a:xfrm>
        </p:grpSpPr>
        <p:sp>
          <p:nvSpPr>
            <p:cNvPr id="2459" name="Google Shape;2459;p28"/>
            <p:cNvSpPr/>
            <p:nvPr/>
          </p:nvSpPr>
          <p:spPr>
            <a:xfrm>
              <a:off x="6773574" y="2173342"/>
              <a:ext cx="1609725" cy="2465388"/>
            </a:xfrm>
            <a:custGeom>
              <a:avLst/>
              <a:gdLst/>
              <a:ahLst/>
              <a:cxnLst/>
              <a:rect l="l" t="t" r="r" b="b"/>
              <a:pathLst>
                <a:path w="1014" h="1480" extrusionOk="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460" name="Google Shape;2460;p28"/>
            <p:cNvGrpSpPr/>
            <p:nvPr/>
          </p:nvGrpSpPr>
          <p:grpSpPr>
            <a:xfrm>
              <a:off x="6871999" y="4397430"/>
              <a:ext cx="2071687" cy="652462"/>
              <a:chOff x="2741" y="3750"/>
              <a:chExt cx="1305" cy="411"/>
            </a:xfrm>
          </p:grpSpPr>
          <p:sp>
            <p:nvSpPr>
              <p:cNvPr id="2461" name="Google Shape;2461;p28"/>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462" name="Google Shape;2462;p28"/>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463" name="Google Shape;2463;p28"/>
              <p:cNvSpPr txBox="1"/>
              <p:nvPr/>
            </p:nvSpPr>
            <p:spPr>
              <a:xfrm>
                <a:off x="2813" y="3875"/>
                <a:ext cx="1233" cy="286"/>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source IP,port: C,5775</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dest IP,port: B,80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2464" name="Google Shape;2464;p28"/>
          <p:cNvGrpSpPr/>
          <p:nvPr/>
        </p:nvGrpSpPr>
        <p:grpSpPr>
          <a:xfrm>
            <a:off x="6941849" y="5186417"/>
            <a:ext cx="2063750" cy="661988"/>
            <a:chOff x="2741" y="3750"/>
            <a:chExt cx="1300" cy="417"/>
          </a:xfrm>
        </p:grpSpPr>
        <p:sp>
          <p:nvSpPr>
            <p:cNvPr id="2465" name="Google Shape;2465;p28"/>
            <p:cNvSpPr/>
            <p:nvPr/>
          </p:nvSpPr>
          <p:spPr>
            <a:xfrm>
              <a:off x="2859" y="3750"/>
              <a:ext cx="678" cy="138"/>
            </a:xfrm>
            <a:prstGeom prst="rect">
              <a:avLst/>
            </a:prstGeom>
            <a:solidFill>
              <a:srgbClr val="3C6CD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466" name="Google Shape;2466;p28"/>
            <p:cNvCxnSpPr/>
            <p:nvPr/>
          </p:nvCxnSpPr>
          <p:spPr>
            <a:xfrm>
              <a:off x="2741" y="3837"/>
              <a:ext cx="175" cy="0"/>
            </a:xfrm>
            <a:prstGeom prst="straightConnector1">
              <a:avLst/>
            </a:prstGeom>
            <a:noFill/>
            <a:ln w="38100" cap="flat" cmpd="sng">
              <a:solidFill>
                <a:srgbClr val="CC0000"/>
              </a:solidFill>
              <a:prstDash val="solid"/>
              <a:round/>
              <a:headEnd type="triangle" w="med" len="med"/>
              <a:tailEnd type="none" w="med" len="med"/>
            </a:ln>
          </p:spPr>
        </p:cxnSp>
        <p:sp>
          <p:nvSpPr>
            <p:cNvPr id="2467" name="Google Shape;2467;p28"/>
            <p:cNvSpPr txBox="1"/>
            <p:nvPr/>
          </p:nvSpPr>
          <p:spPr>
            <a:xfrm>
              <a:off x="2813" y="3875"/>
              <a:ext cx="1228" cy="292"/>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source IP,port: C,9157</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85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dest IP,port: B,80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468" name="Google Shape;2468;p28"/>
          <p:cNvSpPr txBox="1"/>
          <p:nvPr/>
        </p:nvSpPr>
        <p:spPr>
          <a:xfrm flipH="1">
            <a:off x="6681499" y="3414767"/>
            <a:ext cx="1147762" cy="530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Gill Sans" panose="020B0502020104020203"/>
              <a:buNone/>
            </a:pPr>
            <a:r>
              <a:rPr lang="en-US" sz="1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rPr>
              <a:t>server: IP address B</a:t>
            </a:r>
            <a:endParaRPr lang="en-US" sz="1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grpSp>
        <p:nvGrpSpPr>
          <p:cNvPr id="2469" name="Google Shape;2469;p28"/>
          <p:cNvGrpSpPr/>
          <p:nvPr/>
        </p:nvGrpSpPr>
        <p:grpSpPr>
          <a:xfrm>
            <a:off x="4455824" y="2905180"/>
            <a:ext cx="358775" cy="704850"/>
            <a:chOff x="4140" y="429"/>
            <a:chExt cx="1425" cy="2396"/>
          </a:xfrm>
        </p:grpSpPr>
        <p:sp>
          <p:nvSpPr>
            <p:cNvPr id="2470" name="Google Shape;2470;p2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71" name="Google Shape;2471;p28"/>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72" name="Google Shape;2472;p2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73" name="Google Shape;2473;p2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74" name="Google Shape;2474;p28"/>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475" name="Google Shape;2475;p28"/>
            <p:cNvGrpSpPr/>
            <p:nvPr/>
          </p:nvGrpSpPr>
          <p:grpSpPr>
            <a:xfrm>
              <a:off x="4751" y="667"/>
              <a:ext cx="580" cy="146"/>
              <a:chOff x="617" y="2567"/>
              <a:chExt cx="724" cy="140"/>
            </a:xfrm>
          </p:grpSpPr>
          <p:sp>
            <p:nvSpPr>
              <p:cNvPr id="2476" name="Google Shape;2476;p28"/>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77" name="Google Shape;2477;p28"/>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478" name="Google Shape;2478;p28"/>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479" name="Google Shape;2479;p28"/>
            <p:cNvGrpSpPr/>
            <p:nvPr/>
          </p:nvGrpSpPr>
          <p:grpSpPr>
            <a:xfrm>
              <a:off x="4745" y="996"/>
              <a:ext cx="580" cy="156"/>
              <a:chOff x="612" y="2570"/>
              <a:chExt cx="724" cy="162"/>
            </a:xfrm>
          </p:grpSpPr>
          <p:sp>
            <p:nvSpPr>
              <p:cNvPr id="2480" name="Google Shape;2480;p28"/>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81" name="Google Shape;2481;p28"/>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482" name="Google Shape;2482;p28"/>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83" name="Google Shape;2483;p28"/>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484" name="Google Shape;2484;p28"/>
            <p:cNvGrpSpPr/>
            <p:nvPr/>
          </p:nvGrpSpPr>
          <p:grpSpPr>
            <a:xfrm>
              <a:off x="4733" y="1627"/>
              <a:ext cx="586" cy="151"/>
              <a:chOff x="611" y="2568"/>
              <a:chExt cx="730" cy="139"/>
            </a:xfrm>
          </p:grpSpPr>
          <p:sp>
            <p:nvSpPr>
              <p:cNvPr id="2485" name="Google Shape;2485;p28"/>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86" name="Google Shape;2486;p28"/>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487" name="Google Shape;2487;p2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488" name="Google Shape;2488;p28"/>
            <p:cNvGrpSpPr/>
            <p:nvPr/>
          </p:nvGrpSpPr>
          <p:grpSpPr>
            <a:xfrm>
              <a:off x="4739" y="1325"/>
              <a:ext cx="580" cy="140"/>
              <a:chOff x="614" y="2566"/>
              <a:chExt cx="723" cy="140"/>
            </a:xfrm>
          </p:grpSpPr>
          <p:sp>
            <p:nvSpPr>
              <p:cNvPr id="2489" name="Google Shape;2489;p28"/>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90" name="Google Shape;2490;p28"/>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491" name="Google Shape;2491;p28"/>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92" name="Google Shape;2492;p2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93" name="Google Shape;2493;p2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94" name="Google Shape;2494;p28"/>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95" name="Google Shape;2495;p2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96" name="Google Shape;2496;p28"/>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97" name="Google Shape;2497;p28"/>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98" name="Google Shape;2498;p28"/>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499" name="Google Shape;2499;p28"/>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2500" name="Google Shape;2500;p28"/>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01" name="Google Shape;2501;p28"/>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502" name="Google Shape;2502;p28"/>
          <p:cNvGrpSpPr/>
          <p:nvPr/>
        </p:nvGrpSpPr>
        <p:grpSpPr>
          <a:xfrm>
            <a:off x="1590386" y="3325867"/>
            <a:ext cx="711200" cy="669925"/>
            <a:chOff x="-44" y="1473"/>
            <a:chExt cx="981" cy="1105"/>
          </a:xfrm>
        </p:grpSpPr>
        <p:pic>
          <p:nvPicPr>
            <p:cNvPr id="2503" name="Google Shape;2503;p2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2504" name="Google Shape;2504;p2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505" name="Google Shape;2505;p28"/>
          <p:cNvGrpSpPr/>
          <p:nvPr/>
        </p:nvGrpSpPr>
        <p:grpSpPr>
          <a:xfrm flipH="1">
            <a:off x="9893011" y="3241730"/>
            <a:ext cx="711200" cy="669925"/>
            <a:chOff x="-44" y="1473"/>
            <a:chExt cx="981" cy="1105"/>
          </a:xfrm>
        </p:grpSpPr>
        <p:pic>
          <p:nvPicPr>
            <p:cNvPr id="2506" name="Google Shape;2506;p2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2507" name="Google Shape;2507;p2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508" name="Google Shape;2508;p28"/>
          <p:cNvSpPr txBox="1"/>
          <p:nvPr/>
        </p:nvSpPr>
        <p:spPr>
          <a:xfrm>
            <a:off x="822086" y="5737235"/>
            <a:ext cx="66428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Three segments, all destined to IP address: B,</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dest port: 80 are demultiplexed to </a:t>
            </a:r>
            <a:r>
              <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rPr>
              <a:t>different</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sockets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09" name="Google Shape;2509;p28"/>
          <p:cNvSpPr/>
          <p:nvPr/>
        </p:nvSpPr>
        <p:spPr>
          <a:xfrm>
            <a:off x="4454237" y="5186417"/>
            <a:ext cx="1017672" cy="412705"/>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10" name="Google Shape;2510;p28"/>
          <p:cNvSpPr/>
          <p:nvPr/>
        </p:nvSpPr>
        <p:spPr>
          <a:xfrm>
            <a:off x="7577600" y="4694310"/>
            <a:ext cx="1017672" cy="412705"/>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11" name="Google Shape;2511;p28"/>
          <p:cNvSpPr/>
          <p:nvPr/>
        </p:nvSpPr>
        <p:spPr>
          <a:xfrm>
            <a:off x="7631575" y="5530882"/>
            <a:ext cx="1017672" cy="412705"/>
          </a:xfrm>
          <a:prstGeom prst="ellipse">
            <a:avLst/>
          </a:prstGeom>
          <a:noFill/>
          <a:ln w="381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2512" name="Google Shape;2512;p28" descr="Image result for apache web server logo"/>
          <p:cNvPicPr preferRelativeResize="0"/>
          <p:nvPr/>
        </p:nvPicPr>
        <p:blipFill rotWithShape="1">
          <a:blip r:embed="rId2"/>
          <a:srcRect/>
          <a:stretch>
            <a:fillRect/>
          </a:stretch>
        </p:blipFill>
        <p:spPr>
          <a:xfrm>
            <a:off x="5392538" y="1073700"/>
            <a:ext cx="1474756" cy="644858"/>
          </a:xfrm>
          <a:prstGeom prst="rect">
            <a:avLst/>
          </a:prstGeom>
          <a:noFill/>
          <a:ln>
            <a:noFill/>
          </a:ln>
        </p:spPr>
      </p:pic>
      <p:sp>
        <p:nvSpPr>
          <p:cNvPr id="2513" name="Google Shape;2513;p2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6"/>
                                        </p:tgtEl>
                                        <p:attrNameLst>
                                          <p:attrName>style.visibility</p:attrName>
                                        </p:attrNameLst>
                                      </p:cBhvr>
                                      <p:to>
                                        <p:strVal val="visible"/>
                                      </p:to>
                                    </p:set>
                                    <p:animEffect transition="in" filter="fade">
                                      <p:cBhvr>
                                        <p:cTn id="7" dur="500"/>
                                        <p:tgtEl>
                                          <p:spTgt spid="24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8"/>
                                        </p:tgtEl>
                                        <p:attrNameLst>
                                          <p:attrName>style.visibility</p:attrName>
                                        </p:attrNameLst>
                                      </p:cBhvr>
                                      <p:to>
                                        <p:strVal val="visible"/>
                                      </p:to>
                                    </p:set>
                                    <p:animEffect transition="in" filter="fade">
                                      <p:cBhvr>
                                        <p:cTn id="12" dur="500"/>
                                        <p:tgtEl>
                                          <p:spTgt spid="24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7"/>
                                        </p:tgtEl>
                                        <p:attrNameLst>
                                          <p:attrName>style.visibility</p:attrName>
                                        </p:attrNameLst>
                                      </p:cBhvr>
                                      <p:to>
                                        <p:strVal val="visible"/>
                                      </p:to>
                                    </p:set>
                                    <p:animEffect transition="in" filter="fade">
                                      <p:cBhvr>
                                        <p:cTn id="17" dur="500"/>
                                        <p:tgtEl>
                                          <p:spTgt spid="2457"/>
                                        </p:tgtEl>
                                      </p:cBhvr>
                                    </p:animEffect>
                                  </p:childTnLst>
                                </p:cTn>
                              </p:par>
                              <p:par>
                                <p:cTn id="18" presetID="10" presetClass="entr" presetSubtype="0" fill="hold" nodeType="withEffect">
                                  <p:stCondLst>
                                    <p:cond delay="0"/>
                                  </p:stCondLst>
                                  <p:childTnLst>
                                    <p:set>
                                      <p:cBhvr>
                                        <p:cTn id="19" dur="1" fill="hold">
                                          <p:stCondLst>
                                            <p:cond delay="0"/>
                                          </p:stCondLst>
                                        </p:cTn>
                                        <p:tgtEl>
                                          <p:spTgt spid="2464"/>
                                        </p:tgtEl>
                                        <p:attrNameLst>
                                          <p:attrName>style.visibility</p:attrName>
                                        </p:attrNameLst>
                                      </p:cBhvr>
                                      <p:to>
                                        <p:strVal val="visible"/>
                                      </p:to>
                                    </p:set>
                                    <p:animEffect transition="in" filter="fade">
                                      <p:cBhvr>
                                        <p:cTn id="20" dur="500"/>
                                        <p:tgtEl>
                                          <p:spTgt spid="246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09"/>
                                        </p:tgtEl>
                                        <p:attrNameLst>
                                          <p:attrName>style.visibility</p:attrName>
                                        </p:attrNameLst>
                                      </p:cBhvr>
                                      <p:to>
                                        <p:strVal val="visible"/>
                                      </p:to>
                                    </p:set>
                                    <p:animEffect transition="in" filter="fade">
                                      <p:cBhvr>
                                        <p:cTn id="25" dur="500"/>
                                        <p:tgtEl>
                                          <p:spTgt spid="2509"/>
                                        </p:tgtEl>
                                      </p:cBhvr>
                                    </p:animEffect>
                                  </p:childTnLst>
                                </p:cTn>
                              </p:par>
                              <p:par>
                                <p:cTn id="26" presetID="10" presetClass="entr" presetSubtype="0" fill="hold" nodeType="withEffect">
                                  <p:stCondLst>
                                    <p:cond delay="0"/>
                                  </p:stCondLst>
                                  <p:childTnLst>
                                    <p:set>
                                      <p:cBhvr>
                                        <p:cTn id="27" dur="1" fill="hold">
                                          <p:stCondLst>
                                            <p:cond delay="0"/>
                                          </p:stCondLst>
                                        </p:cTn>
                                        <p:tgtEl>
                                          <p:spTgt spid="2510"/>
                                        </p:tgtEl>
                                        <p:attrNameLst>
                                          <p:attrName>style.visibility</p:attrName>
                                        </p:attrNameLst>
                                      </p:cBhvr>
                                      <p:to>
                                        <p:strVal val="visible"/>
                                      </p:to>
                                    </p:set>
                                    <p:animEffect transition="in" filter="fade">
                                      <p:cBhvr>
                                        <p:cTn id="28" dur="500"/>
                                        <p:tgtEl>
                                          <p:spTgt spid="2510"/>
                                        </p:tgtEl>
                                      </p:cBhvr>
                                    </p:animEffect>
                                  </p:childTnLst>
                                </p:cTn>
                              </p:par>
                              <p:par>
                                <p:cTn id="29" presetID="10" presetClass="entr" presetSubtype="0" fill="hold" nodeType="withEffect">
                                  <p:stCondLst>
                                    <p:cond delay="0"/>
                                  </p:stCondLst>
                                  <p:childTnLst>
                                    <p:set>
                                      <p:cBhvr>
                                        <p:cTn id="30" dur="1" fill="hold">
                                          <p:stCondLst>
                                            <p:cond delay="0"/>
                                          </p:stCondLst>
                                        </p:cTn>
                                        <p:tgtEl>
                                          <p:spTgt spid="2511"/>
                                        </p:tgtEl>
                                        <p:attrNameLst>
                                          <p:attrName>style.visibility</p:attrName>
                                        </p:attrNameLst>
                                      </p:cBhvr>
                                      <p:to>
                                        <p:strVal val="visible"/>
                                      </p:to>
                                    </p:set>
                                    <p:animEffect transition="in" filter="fade">
                                      <p:cBhvr>
                                        <p:cTn id="31" dur="500"/>
                                        <p:tgtEl>
                                          <p:spTgt spid="2511"/>
                                        </p:tgtEl>
                                      </p:cBhvr>
                                    </p:animEffect>
                                  </p:childTnLst>
                                </p:cTn>
                              </p:par>
                              <p:par>
                                <p:cTn id="32" presetID="10" presetClass="entr" presetSubtype="0" fill="hold" nodeType="withEffect">
                                  <p:stCondLst>
                                    <p:cond delay="0"/>
                                  </p:stCondLst>
                                  <p:childTnLst>
                                    <p:set>
                                      <p:cBhvr>
                                        <p:cTn id="33" dur="1" fill="hold">
                                          <p:stCondLst>
                                            <p:cond delay="0"/>
                                          </p:stCondLst>
                                        </p:cTn>
                                        <p:tgtEl>
                                          <p:spTgt spid="2508"/>
                                        </p:tgtEl>
                                        <p:attrNameLst>
                                          <p:attrName>style.visibility</p:attrName>
                                        </p:attrNameLst>
                                      </p:cBhvr>
                                      <p:to>
                                        <p:strVal val="visible"/>
                                      </p:to>
                                    </p:set>
                                    <p:animEffect transition="in" filter="fade">
                                      <p:cBhvr>
                                        <p:cTn id="34" dur="500"/>
                                        <p:tgtEl>
                                          <p:spTgt spid="2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29"/>
          <p:cNvSpPr txBox="1">
            <a:spLocks noGrp="1"/>
          </p:cNvSpPr>
          <p:nvPr>
            <p:ph type="title"/>
          </p:nvPr>
        </p:nvSpPr>
        <p:spPr>
          <a:xfrm>
            <a:off x="798690" y="289325"/>
            <a:ext cx="11100625" cy="12064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panose="020F0502020204030204"/>
              <a:buNone/>
            </a:pPr>
            <a:r>
              <a:rPr lang="en-US" sz="5400"/>
              <a:t>Summary</a:t>
            </a:r>
            <a:endParaRPr sz="6000"/>
          </a:p>
        </p:txBody>
      </p:sp>
      <p:sp>
        <p:nvSpPr>
          <p:cNvPr id="2520" name="Google Shape;2520;p29"/>
          <p:cNvSpPr txBox="1"/>
          <p:nvPr/>
        </p:nvSpPr>
        <p:spPr>
          <a:xfrm>
            <a:off x="798690" y="1610067"/>
            <a:ext cx="11100625" cy="5247933"/>
          </a:xfrm>
          <a:prstGeom prst="rect">
            <a:avLst/>
          </a:prstGeom>
          <a:noFill/>
          <a:ln>
            <a:noFill/>
          </a:ln>
        </p:spPr>
        <p:txBody>
          <a:bodyPr spcFirstLastPara="1" wrap="square" lIns="91425" tIns="45700" rIns="91425" bIns="45700" anchor="t" anchorCtr="0">
            <a:normAutofit/>
          </a:bodyPr>
          <a:lstStyle/>
          <a:p>
            <a:pPr marL="463550" marR="0" lvl="0" indent="-3397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Multiplexing, demultiplexing: based on segment, datagram header field values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3550" marR="0" lvl="0" indent="-339725" algn="l" rtl="0">
              <a:lnSpc>
                <a:spcPct val="90000"/>
              </a:lnSpc>
              <a:spcBef>
                <a:spcPts val="1000"/>
              </a:spcBef>
              <a:spcAft>
                <a:spcPts val="0"/>
              </a:spcAft>
              <a:buClr>
                <a:srgbClr val="0000A3"/>
              </a:buClr>
              <a:buSzPts val="3200"/>
              <a:buFont typeface="Noto Sans Symbols"/>
              <a:buChar char="▪"/>
            </a:pPr>
            <a:r>
              <a:rPr lang="en-US" sz="3200" b="1" i="0" u="none" strike="noStrike" cap="none">
                <a:solidFill>
                  <a:srgbClr val="C00000"/>
                </a:solidFill>
                <a:latin typeface="Calibri" panose="020F0502020204030204"/>
                <a:ea typeface="Calibri" panose="020F0502020204030204"/>
                <a:cs typeface="Calibri" panose="020F0502020204030204"/>
                <a:sym typeface="Calibri" panose="020F0502020204030204"/>
              </a:rPr>
              <a:t>UDP: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demultiplexing using destination port number (only)</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3550" marR="0" lvl="0" indent="-339725" algn="l" rtl="0">
              <a:lnSpc>
                <a:spcPct val="90000"/>
              </a:lnSpc>
              <a:spcBef>
                <a:spcPts val="1000"/>
              </a:spcBef>
              <a:spcAft>
                <a:spcPts val="0"/>
              </a:spcAft>
              <a:buClr>
                <a:srgbClr val="0000A3"/>
              </a:buClr>
              <a:buSzPts val="3600"/>
              <a:buFont typeface="Noto Sans Symbols"/>
              <a:buChar char="▪"/>
            </a:pPr>
            <a:r>
              <a:rPr lang="en-US" sz="3600" b="1" i="0" u="none" strike="noStrike" cap="none">
                <a:solidFill>
                  <a:srgbClr val="C00000"/>
                </a:solidFill>
                <a:latin typeface="Calibri" panose="020F0502020204030204"/>
                <a:ea typeface="Calibri" panose="020F0502020204030204"/>
                <a:cs typeface="Calibri" panose="020F0502020204030204"/>
                <a:sym typeface="Calibri" panose="020F0502020204030204"/>
              </a:rPr>
              <a:t>TCP: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demultiplexing using 4-tuple: source and destination IP addresses, and port numbers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3550" marR="0" lvl="0" indent="-33972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Multiplexing/demultiplexing happen at </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all</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layers</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21" name="Google Shape;2521;p2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30"/>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Chapter 3: roadmap</a:t>
            </a:r>
            <a:endParaRPr lang="en-US"/>
          </a:p>
        </p:txBody>
      </p:sp>
      <p:sp>
        <p:nvSpPr>
          <p:cNvPr id="2528" name="Google Shape;2528;p30"/>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lang="en-US" sz="3200">
              <a:solidFill>
                <a:srgbClr val="BFBFBF"/>
              </a:solidFill>
            </a:endParaRPr>
          </a:p>
          <a:p>
            <a:pPr marL="403225" lvl="0" indent="-285750" algn="l" rtl="0">
              <a:lnSpc>
                <a:spcPct val="90000"/>
              </a:lnSpc>
              <a:spcBef>
                <a:spcPts val="800"/>
              </a:spcBef>
              <a:spcAft>
                <a:spcPts val="0"/>
              </a:spcAft>
              <a:buSzPts val="3200"/>
              <a:buChar char="▪"/>
            </a:pPr>
            <a:r>
              <a:rPr lang="en-US" sz="3200"/>
              <a:t>Connectionless transport: UDP</a:t>
            </a:r>
            <a:endParaRPr lang="en-US" sz="3200"/>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Evolution of transport-layer functionality</a:t>
            </a:r>
            <a:endParaRPr lang="en-US" sz="3200">
              <a:solidFill>
                <a:srgbClr val="BFBFBF"/>
              </a:solidFill>
            </a:endParaRPr>
          </a:p>
          <a:p>
            <a:pPr marL="117475" lvl="0" indent="0" algn="l" rtl="0">
              <a:lnSpc>
                <a:spcPct val="90000"/>
              </a:lnSpc>
              <a:spcBef>
                <a:spcPts val="800"/>
              </a:spcBef>
              <a:spcAft>
                <a:spcPts val="0"/>
              </a:spcAft>
              <a:buClr>
                <a:srgbClr val="BFBFBF"/>
              </a:buClr>
              <a:buSzPts val="3200"/>
              <a:buNone/>
            </a:pPr>
            <a:endParaRPr sz="3200">
              <a:solidFill>
                <a:srgbClr val="BFBFBF"/>
              </a:solidFill>
            </a:endParaRPr>
          </a:p>
          <a:p>
            <a:pPr marL="352425" lvl="0" indent="-222250" algn="l" rtl="0">
              <a:lnSpc>
                <a:spcPct val="90000"/>
              </a:lnSpc>
              <a:spcBef>
                <a:spcPts val="1000"/>
              </a:spcBef>
              <a:spcAft>
                <a:spcPts val="0"/>
              </a:spcAft>
              <a:buSzPts val="2400"/>
              <a:buFont typeface="Noto Sans Symbols"/>
              <a:buNone/>
            </a:pPr>
            <a:endParaRPr sz="2400"/>
          </a:p>
        </p:txBody>
      </p:sp>
      <p:sp>
        <p:nvSpPr>
          <p:cNvPr id="2529" name="Google Shape;2529;p3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2530" name="Google Shape;2530;p30"/>
          <p:cNvPicPr preferRelativeResize="0"/>
          <p:nvPr/>
        </p:nvPicPr>
        <p:blipFill rotWithShape="1">
          <a:blip r:embed="rId1"/>
          <a:srcRect/>
          <a:stretch>
            <a:fillRect/>
          </a:stretch>
        </p:blipFill>
        <p:spPr>
          <a:xfrm>
            <a:off x="7774329" y="1293471"/>
            <a:ext cx="3657600" cy="274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3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UDP: User Datagram Protocol</a:t>
            </a:r>
            <a:endParaRPr lang="en-US" sz="4400"/>
          </a:p>
        </p:txBody>
      </p:sp>
      <p:sp>
        <p:nvSpPr>
          <p:cNvPr id="2537" name="Google Shape;2537;p31"/>
          <p:cNvSpPr txBox="1"/>
          <p:nvPr/>
        </p:nvSpPr>
        <p:spPr>
          <a:xfrm>
            <a:off x="618385" y="1528553"/>
            <a:ext cx="5550595" cy="2927537"/>
          </a:xfrm>
          <a:prstGeom prst="rect">
            <a:avLst/>
          </a:prstGeom>
          <a:noFill/>
          <a:ln>
            <a:noFill/>
          </a:ln>
        </p:spPr>
        <p:txBody>
          <a:bodyPr spcFirstLastPara="1" wrap="square" lIns="91425" tIns="45700" rIns="91425" bIns="45700" anchor="t" anchorCtr="0">
            <a:normAutofit fontScale="92500"/>
          </a:bodyPr>
          <a:lstStyle/>
          <a:p>
            <a:pPr marL="460375" marR="0" lvl="0" indent="-330200" algn="l" rtl="0">
              <a:lnSpc>
                <a:spcPct val="90000"/>
              </a:lnSpc>
              <a:spcBef>
                <a:spcPts val="0"/>
              </a:spcBef>
              <a:spcAft>
                <a:spcPts val="0"/>
              </a:spcAft>
              <a:buClr>
                <a:srgbClr val="0000A3"/>
              </a:buClr>
              <a:buSzPct val="1000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frills,” “bare bones” Internet transport protocol</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0375" marR="0" lvl="0" indent="-330200"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“best effort” service, UDP segments may be:</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8355" marR="0" lvl="1" indent="-231775" algn="l" rtl="0">
              <a:lnSpc>
                <a:spcPct val="90000"/>
              </a:lnSpc>
              <a:spcBef>
                <a:spcPts val="500"/>
              </a:spcBef>
              <a:spcAft>
                <a:spcPts val="0"/>
              </a:spcAft>
              <a:buClr>
                <a:srgbClr val="0000A8"/>
              </a:buClr>
              <a:buSzPct val="100000"/>
              <a:buFont typeface="Arial" panose="020B0604020202020204"/>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lost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8355" marR="0" lvl="1" indent="-231775" algn="l" rtl="0">
              <a:lnSpc>
                <a:spcPct val="90000"/>
              </a:lnSpc>
              <a:spcBef>
                <a:spcPts val="500"/>
              </a:spcBef>
              <a:spcAft>
                <a:spcPts val="0"/>
              </a:spcAft>
              <a:buClr>
                <a:srgbClr val="0000A8"/>
              </a:buClr>
              <a:buSzPct val="100000"/>
              <a:buFont typeface="Arial" panose="020B0604020202020204"/>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delivered out-of-order to app</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538" name="Google Shape;2538;p31"/>
          <p:cNvGrpSpPr/>
          <p:nvPr/>
        </p:nvGrpSpPr>
        <p:grpSpPr>
          <a:xfrm>
            <a:off x="6568225" y="1335368"/>
            <a:ext cx="5029004" cy="5014363"/>
            <a:chOff x="4979987" y="2821302"/>
            <a:chExt cx="6630121" cy="3829830"/>
          </a:xfrm>
        </p:grpSpPr>
        <p:sp>
          <p:nvSpPr>
            <p:cNvPr id="2539" name="Google Shape;2539;p31"/>
            <p:cNvSpPr txBox="1"/>
            <p:nvPr/>
          </p:nvSpPr>
          <p:spPr>
            <a:xfrm>
              <a:off x="5218112" y="3235273"/>
              <a:ext cx="6059488" cy="3044825"/>
            </a:xfrm>
            <a:prstGeom prst="rect">
              <a:avLst/>
            </a:prstGeom>
            <a:noFill/>
            <a:ln>
              <a:noFill/>
            </a:ln>
          </p:spPr>
          <p:txBody>
            <a:bodyPr spcFirstLastPara="1" wrap="square" lIns="91425" tIns="45700" rIns="91425" bIns="45700" anchor="t" anchorCtr="0">
              <a:noAutofit/>
            </a:bodyPr>
            <a:lstStyle/>
            <a:p>
              <a:pPr marL="284480" marR="0" lvl="0" indent="-28448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connection establishment (which can add RTT delay)</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4480" marR="0" lvl="0" indent="-28448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simple: no connection state at sender, receiver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4480" marR="0" lvl="0" indent="-28448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small header size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4480" marR="0" lvl="0" indent="-28448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congestion control</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7705" marR="0" lvl="1" indent="-28448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 can blast away as fast as desired!</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7705" marR="0" lvl="1" indent="-28448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can function in the face of congestion</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0" name="Google Shape;2540;p31"/>
            <p:cNvSpPr/>
            <p:nvPr/>
          </p:nvSpPr>
          <p:spPr>
            <a:xfrm>
              <a:off x="4979987" y="2988017"/>
              <a:ext cx="6630121" cy="3663115"/>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1" name="Google Shape;2541;p31"/>
            <p:cNvSpPr txBox="1"/>
            <p:nvPr/>
          </p:nvSpPr>
          <p:spPr>
            <a:xfrm>
              <a:off x="5124449" y="2821302"/>
              <a:ext cx="5102112" cy="378906"/>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99"/>
                </a:buClr>
                <a:buSzPts val="2080"/>
                <a:buFont typeface="Noto Sans Symbols"/>
                <a:buNone/>
              </a:pPr>
              <a:r>
                <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rPr>
                <a:t>Why is there a UDP?</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542" name="Google Shape;2542;p31"/>
          <p:cNvSpPr txBox="1"/>
          <p:nvPr/>
        </p:nvSpPr>
        <p:spPr>
          <a:xfrm>
            <a:off x="641997" y="4404835"/>
            <a:ext cx="5550595" cy="2060359"/>
          </a:xfrm>
          <a:prstGeom prst="rect">
            <a:avLst/>
          </a:prstGeom>
          <a:noFill/>
          <a:ln>
            <a:noFill/>
          </a:ln>
        </p:spPr>
        <p:txBody>
          <a:bodyPr spcFirstLastPara="1" wrap="square" lIns="91425" tIns="45700" rIns="91425" bIns="45700" anchor="t" anchorCtr="0">
            <a:normAutofit fontScale="92500" lnSpcReduction="10000"/>
          </a:bodyPr>
          <a:lstStyle/>
          <a:p>
            <a:pPr marL="460375" marR="0" lvl="0" indent="-333375" algn="l" rtl="0">
              <a:lnSpc>
                <a:spcPct val="90000"/>
              </a:lnSpc>
              <a:spcBef>
                <a:spcPts val="0"/>
              </a:spcBef>
              <a:spcAft>
                <a:spcPts val="0"/>
              </a:spcAft>
              <a:buClr>
                <a:srgbClr val="0000A3"/>
              </a:buClr>
              <a:buSzPct val="100000"/>
              <a:buFont typeface="Noto Sans Symbols"/>
              <a:buChar char="▪"/>
            </a:pPr>
            <a:r>
              <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rPr>
              <a:t>connectionless:</a:t>
            </a:r>
            <a:endParaRPr sz="36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ct val="100000"/>
              <a:buFont typeface="Arial" panose="020B0604020202020204"/>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handshaking between UDP sender, receiver</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ct val="100000"/>
              <a:buFont typeface="Arial" panose="020B0604020202020204"/>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each UDP segment handled independently of others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3" name="Google Shape;2543;p3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2"/>
                                        </p:tgtEl>
                                        <p:attrNameLst>
                                          <p:attrName>style.visibility</p:attrName>
                                        </p:attrNameLst>
                                      </p:cBhvr>
                                      <p:to>
                                        <p:strVal val="visible"/>
                                      </p:to>
                                    </p:set>
                                    <p:animEffect transition="in" filter="fade">
                                      <p:cBhvr>
                                        <p:cTn id="7" dur="500"/>
                                        <p:tgtEl>
                                          <p:spTgt spid="25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8"/>
                                        </p:tgtEl>
                                        <p:attrNameLst>
                                          <p:attrName>style.visibility</p:attrName>
                                        </p:attrNameLst>
                                      </p:cBhvr>
                                      <p:to>
                                        <p:strVal val="visible"/>
                                      </p:to>
                                    </p:set>
                                    <p:animEffect transition="in" filter="fade">
                                      <p:cBhvr>
                                        <p:cTn id="12" dur="500"/>
                                        <p:tgtEl>
                                          <p:spTgt spid="2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3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UDP: User Datagram Protocol</a:t>
            </a:r>
            <a:endParaRPr lang="en-US" sz="4400"/>
          </a:p>
        </p:txBody>
      </p:sp>
      <p:sp>
        <p:nvSpPr>
          <p:cNvPr id="2550" name="Google Shape;2550;p32"/>
          <p:cNvSpPr/>
          <p:nvPr/>
        </p:nvSpPr>
        <p:spPr>
          <a:xfrm>
            <a:off x="798690" y="1543058"/>
            <a:ext cx="11100625" cy="4888778"/>
          </a:xfrm>
          <a:prstGeom prst="rect">
            <a:avLst/>
          </a:prstGeom>
          <a:noFill/>
          <a:ln>
            <a:noFill/>
          </a:ln>
        </p:spPr>
        <p:txBody>
          <a:bodyPr spcFirstLastPara="1" wrap="square" lIns="91425" tIns="45700" rIns="91425" bIns="45700" anchor="t" anchorCtr="0">
            <a:noAutofit/>
          </a:bodyPr>
          <a:lstStyle/>
          <a:p>
            <a:pPr marL="292100" marR="0" lvl="0" indent="-292100" algn="l" rtl="0">
              <a:lnSpc>
                <a:spcPct val="85000"/>
              </a:lnSpc>
              <a:spcBef>
                <a:spcPts val="0"/>
              </a:spcBef>
              <a:spcAft>
                <a:spcPts val="0"/>
              </a:spcAft>
              <a:buClr>
                <a:srgbClr val="000099"/>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 use:</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streaming multimedia apps (loss tolerant, rate sensitive)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DNS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HTTP/3</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292100" algn="l" rtl="0">
              <a:lnSpc>
                <a:spcPct val="85000"/>
              </a:lnSpc>
              <a:spcBef>
                <a:spcPts val="640"/>
              </a:spcBef>
              <a:spcAft>
                <a:spcPts val="0"/>
              </a:spcAft>
              <a:buClr>
                <a:srgbClr val="000099"/>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if reliable transfer needed over UDP (e.g., HTTP/3): </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add needed reliability at application layer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8975" marR="0" lvl="1" indent="-23177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add congestion control at application layer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1" name="Google Shape;2551;p3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0"/>
                                        </p:tgtEl>
                                        <p:attrNameLst>
                                          <p:attrName>style.visibility</p:attrName>
                                        </p:attrNameLst>
                                      </p:cBhvr>
                                      <p:to>
                                        <p:strVal val="visible"/>
                                      </p:to>
                                    </p:set>
                                    <p:animEffect transition="in" filter="fade">
                                      <p:cBhvr>
                                        <p:cTn id="7" dur="500"/>
                                        <p:tgtEl>
                                          <p:spTgt spid="2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3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UDP: User Datagram Protocol </a:t>
            </a:r>
            <a:r>
              <a:rPr lang="en-US" sz="3600"/>
              <a:t>[RFC 768]</a:t>
            </a:r>
            <a:endParaRPr sz="4400"/>
          </a:p>
        </p:txBody>
      </p:sp>
      <p:pic>
        <p:nvPicPr>
          <p:cNvPr id="2558" name="Google Shape;2558;p33"/>
          <p:cNvPicPr preferRelativeResize="0"/>
          <p:nvPr/>
        </p:nvPicPr>
        <p:blipFill rotWithShape="1">
          <a:blip r:embed="rId1"/>
          <a:srcRect/>
          <a:stretch>
            <a:fillRect/>
          </a:stretch>
        </p:blipFill>
        <p:spPr>
          <a:xfrm>
            <a:off x="1885243" y="1232551"/>
            <a:ext cx="6509995" cy="5467403"/>
          </a:xfrm>
          <a:prstGeom prst="rect">
            <a:avLst/>
          </a:prstGeom>
          <a:noFill/>
          <a:ln>
            <a:noFill/>
          </a:ln>
        </p:spPr>
      </p:pic>
      <p:sp>
        <p:nvSpPr>
          <p:cNvPr id="2559" name="Google Shape;2559;p3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sp>
        <p:nvSpPr>
          <p:cNvPr id="2565" name="Google Shape;2565;p34"/>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566" name="Google Shape;2566;p34"/>
          <p:cNvGrpSpPr/>
          <p:nvPr/>
        </p:nvGrpSpPr>
        <p:grpSpPr>
          <a:xfrm>
            <a:off x="10955688" y="4246759"/>
            <a:ext cx="549832" cy="1070215"/>
            <a:chOff x="4140" y="429"/>
            <a:chExt cx="1425" cy="2396"/>
          </a:xfrm>
        </p:grpSpPr>
        <p:sp>
          <p:nvSpPr>
            <p:cNvPr id="2567" name="Google Shape;2567;p3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68" name="Google Shape;2568;p34"/>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69" name="Google Shape;2569;p3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70" name="Google Shape;2570;p3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71" name="Google Shape;2571;p34"/>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572" name="Google Shape;2572;p34"/>
            <p:cNvGrpSpPr/>
            <p:nvPr/>
          </p:nvGrpSpPr>
          <p:grpSpPr>
            <a:xfrm>
              <a:off x="4751" y="667"/>
              <a:ext cx="580" cy="146"/>
              <a:chOff x="617" y="2567"/>
              <a:chExt cx="724" cy="140"/>
            </a:xfrm>
          </p:grpSpPr>
          <p:sp>
            <p:nvSpPr>
              <p:cNvPr id="2573" name="Google Shape;2573;p34"/>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74" name="Google Shape;2574;p34"/>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575" name="Google Shape;2575;p34"/>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576" name="Google Shape;2576;p34"/>
            <p:cNvGrpSpPr/>
            <p:nvPr/>
          </p:nvGrpSpPr>
          <p:grpSpPr>
            <a:xfrm>
              <a:off x="4745" y="996"/>
              <a:ext cx="580" cy="156"/>
              <a:chOff x="612" y="2570"/>
              <a:chExt cx="724" cy="162"/>
            </a:xfrm>
          </p:grpSpPr>
          <p:sp>
            <p:nvSpPr>
              <p:cNvPr id="2577" name="Google Shape;2577;p34"/>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78" name="Google Shape;2578;p34"/>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579" name="Google Shape;2579;p34"/>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80" name="Google Shape;2580;p34"/>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581" name="Google Shape;2581;p34"/>
            <p:cNvGrpSpPr/>
            <p:nvPr/>
          </p:nvGrpSpPr>
          <p:grpSpPr>
            <a:xfrm>
              <a:off x="4733" y="1627"/>
              <a:ext cx="586" cy="151"/>
              <a:chOff x="611" y="2568"/>
              <a:chExt cx="730" cy="139"/>
            </a:xfrm>
          </p:grpSpPr>
          <p:sp>
            <p:nvSpPr>
              <p:cNvPr id="2582" name="Google Shape;2582;p34"/>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83" name="Google Shape;2583;p34"/>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584" name="Google Shape;2584;p3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585" name="Google Shape;2585;p34"/>
            <p:cNvGrpSpPr/>
            <p:nvPr/>
          </p:nvGrpSpPr>
          <p:grpSpPr>
            <a:xfrm>
              <a:off x="4739" y="1325"/>
              <a:ext cx="580" cy="140"/>
              <a:chOff x="614" y="2566"/>
              <a:chExt cx="723" cy="140"/>
            </a:xfrm>
          </p:grpSpPr>
          <p:sp>
            <p:nvSpPr>
              <p:cNvPr id="2586" name="Google Shape;2586;p34"/>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87" name="Google Shape;2587;p34"/>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588" name="Google Shape;2588;p34"/>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89" name="Google Shape;2589;p3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90" name="Google Shape;2590;p3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91" name="Google Shape;2591;p34"/>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92" name="Google Shape;2592;p3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93" name="Google Shape;2593;p34"/>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94" name="Google Shape;2594;p34"/>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95" name="Google Shape;2595;p34"/>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96" name="Google Shape;2596;p34"/>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2597" name="Google Shape;2597;p34"/>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598" name="Google Shape;2598;p34"/>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599" name="Google Shape;2599;p34"/>
          <p:cNvSpPr txBox="1"/>
          <p:nvPr/>
        </p:nvSpPr>
        <p:spPr>
          <a:xfrm>
            <a:off x="8481037" y="1538123"/>
            <a:ext cx="2066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server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0" name="Google Shape;2600;p34"/>
          <p:cNvSpPr txBox="1"/>
          <p:nvPr/>
        </p:nvSpPr>
        <p:spPr>
          <a:xfrm>
            <a:off x="1935319" y="1662731"/>
            <a:ext cx="195745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601" name="Google Shape;2601;p34"/>
          <p:cNvGrpSpPr/>
          <p:nvPr/>
        </p:nvGrpSpPr>
        <p:grpSpPr>
          <a:xfrm>
            <a:off x="8510352" y="2078288"/>
            <a:ext cx="1946338" cy="2912558"/>
            <a:chOff x="8091785" y="2078288"/>
            <a:chExt cx="2364905" cy="2912558"/>
          </a:xfrm>
        </p:grpSpPr>
        <p:sp>
          <p:nvSpPr>
            <p:cNvPr id="2602" name="Google Shape;2602;p34"/>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03" name="Google Shape;2603;p34"/>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604" name="Google Shape;2604;p34"/>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605" name="Google Shape;2605;p34"/>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(UDP)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606" name="Google Shape;2606;p34"/>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2607" name="Google Shape;2607;p34"/>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08" name="Google Shape;2608;p34"/>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09" name="Google Shape;2609;p34"/>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610" name="Google Shape;2610;p34"/>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611" name="Google Shape;2611;p34"/>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612" name="Google Shape;2612;p34"/>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613" name="Google Shape;2613;p3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UDP: Transport Layer Actions</a:t>
            </a:r>
            <a:endParaRPr lang="en-US" sz="4400"/>
          </a:p>
        </p:txBody>
      </p:sp>
      <p:cxnSp>
        <p:nvCxnSpPr>
          <p:cNvPr id="2614" name="Google Shape;2614;p34"/>
          <p:cNvCxnSpPr>
            <a:stCxn id="2607" idx="2"/>
          </p:cNvCxnSpPr>
          <p:nvPr/>
        </p:nvCxnSpPr>
        <p:spPr>
          <a:xfrm flipH="1">
            <a:off x="7971935" y="4973372"/>
            <a:ext cx="1473600" cy="474300"/>
          </a:xfrm>
          <a:prstGeom prst="straightConnector1">
            <a:avLst/>
          </a:prstGeom>
          <a:noFill/>
          <a:ln w="19050" cap="flat" cmpd="sng">
            <a:solidFill>
              <a:schemeClr val="dk1"/>
            </a:solidFill>
            <a:prstDash val="solid"/>
            <a:miter lim="800000"/>
            <a:headEnd type="none" w="sm" len="sm"/>
            <a:tailEnd type="none" w="sm" len="sm"/>
          </a:ln>
        </p:spPr>
      </p:cxnSp>
      <p:cxnSp>
        <p:nvCxnSpPr>
          <p:cNvPr id="2615" name="Google Shape;2615;p34"/>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sp>
        <p:nvSpPr>
          <p:cNvPr id="2616" name="Google Shape;2616;p34"/>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7" name="Google Shape;2617;p34"/>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618" name="Google Shape;2618;p34"/>
          <p:cNvGrpSpPr/>
          <p:nvPr/>
        </p:nvGrpSpPr>
        <p:grpSpPr>
          <a:xfrm>
            <a:off x="1687770" y="2167472"/>
            <a:ext cx="2131701" cy="2912558"/>
            <a:chOff x="8091785" y="2078288"/>
            <a:chExt cx="2364905" cy="2912558"/>
          </a:xfrm>
        </p:grpSpPr>
        <p:sp>
          <p:nvSpPr>
            <p:cNvPr id="2619" name="Google Shape;2619;p34"/>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20" name="Google Shape;2620;p34"/>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621" name="Google Shape;2621;p34"/>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622" name="Google Shape;2622;p34"/>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(UDP)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623" name="Google Shape;2623;p34"/>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2624" name="Google Shape;2624;p34"/>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25" name="Google Shape;2625;p34"/>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26" name="Google Shape;2626;p34"/>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627" name="Google Shape;2627;p34"/>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628" name="Google Shape;2628;p34"/>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629" name="Google Shape;2629;p34"/>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630" name="Google Shape;2630;p34"/>
          <p:cNvGrpSpPr/>
          <p:nvPr/>
        </p:nvGrpSpPr>
        <p:grpSpPr>
          <a:xfrm>
            <a:off x="500734" y="4943580"/>
            <a:ext cx="1026523" cy="597153"/>
            <a:chOff x="7493876" y="2774731"/>
            <a:chExt cx="1481958" cy="894622"/>
          </a:xfrm>
        </p:grpSpPr>
        <p:sp>
          <p:nvSpPr>
            <p:cNvPr id="2631" name="Google Shape;2631;p3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32" name="Google Shape;2632;p3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633" name="Google Shape;2633;p34"/>
            <p:cNvGrpSpPr/>
            <p:nvPr/>
          </p:nvGrpSpPr>
          <p:grpSpPr>
            <a:xfrm>
              <a:off x="7713663" y="2848339"/>
              <a:ext cx="1042107" cy="425543"/>
              <a:chOff x="7786941" y="2884917"/>
              <a:chExt cx="897649" cy="353919"/>
            </a:xfrm>
          </p:grpSpPr>
          <p:sp>
            <p:nvSpPr>
              <p:cNvPr id="2634" name="Google Shape;2634;p3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35" name="Google Shape;2635;p3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36" name="Google Shape;2636;p3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37" name="Google Shape;2637;p3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638" name="Google Shape;2638;p34"/>
          <p:cNvGrpSpPr/>
          <p:nvPr/>
        </p:nvGrpSpPr>
        <p:grpSpPr>
          <a:xfrm>
            <a:off x="2462207" y="2756023"/>
            <a:ext cx="412750" cy="158750"/>
            <a:chOff x="1287" y="2524"/>
            <a:chExt cx="260" cy="100"/>
          </a:xfrm>
        </p:grpSpPr>
        <p:sp>
          <p:nvSpPr>
            <p:cNvPr id="2639" name="Google Shape;2639;p34"/>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40" name="Google Shape;2640;p34"/>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41" name="Google Shape;2641;p34"/>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42" name="Google Shape;2642;p34"/>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643" name="Google Shape;2643;p34"/>
          <p:cNvGrpSpPr/>
          <p:nvPr/>
        </p:nvGrpSpPr>
        <p:grpSpPr>
          <a:xfrm>
            <a:off x="9681144" y="2673610"/>
            <a:ext cx="412750" cy="158750"/>
            <a:chOff x="1287" y="2524"/>
            <a:chExt cx="260" cy="100"/>
          </a:xfrm>
        </p:grpSpPr>
        <p:sp>
          <p:nvSpPr>
            <p:cNvPr id="2644" name="Google Shape;2644;p34"/>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45" name="Google Shape;2645;p34"/>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46" name="Google Shape;2646;p34"/>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47" name="Google Shape;2647;p34"/>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648" name="Google Shape;2648;p3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Transport layer: roadmap</a:t>
            </a:r>
            <a:endParaRPr sz="4400"/>
          </a:p>
        </p:txBody>
      </p:sp>
      <p:sp>
        <p:nvSpPr>
          <p:cNvPr id="55" name="Google Shape;55;p8"/>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SzPts val="3200"/>
              <a:buChar char="▪"/>
            </a:pPr>
            <a:r>
              <a:rPr lang="en-US" sz="3200"/>
              <a:t>Transport-layer services</a:t>
            </a:r>
            <a:endParaRPr lang="en-US" sz="3200"/>
          </a:p>
          <a:p>
            <a:pPr marL="403225" lvl="0" indent="-285750" algn="l" rtl="0">
              <a:lnSpc>
                <a:spcPct val="90000"/>
              </a:lnSpc>
              <a:spcBef>
                <a:spcPts val="800"/>
              </a:spcBef>
              <a:spcAft>
                <a:spcPts val="0"/>
              </a:spcAft>
              <a:buSzPts val="3200"/>
              <a:buChar char="▪"/>
            </a:pPr>
            <a:r>
              <a:rPr lang="en-US" sz="3200"/>
              <a:t>Multiplexing and demultiplexing</a:t>
            </a:r>
            <a:endParaRPr lang="en-US" sz="3200"/>
          </a:p>
          <a:p>
            <a:pPr marL="403225" lvl="0" indent="-285750" algn="l" rtl="0">
              <a:lnSpc>
                <a:spcPct val="90000"/>
              </a:lnSpc>
              <a:spcBef>
                <a:spcPts val="800"/>
              </a:spcBef>
              <a:spcAft>
                <a:spcPts val="0"/>
              </a:spcAft>
              <a:buSzPts val="3200"/>
              <a:buChar char="▪"/>
            </a:pPr>
            <a:r>
              <a:rPr lang="en-US" sz="3200"/>
              <a:t>Connectionless transport: UDP</a:t>
            </a:r>
            <a:endParaRPr lang="en-US" sz="3200"/>
          </a:p>
          <a:p>
            <a:pPr marL="403225" lvl="0" indent="-285750" algn="l" rtl="0">
              <a:lnSpc>
                <a:spcPct val="90000"/>
              </a:lnSpc>
              <a:spcBef>
                <a:spcPts val="800"/>
              </a:spcBef>
              <a:spcAft>
                <a:spcPts val="0"/>
              </a:spcAft>
              <a:buSzPts val="3200"/>
              <a:buChar char="▪"/>
            </a:pPr>
            <a:r>
              <a:rPr lang="en-US" sz="3200"/>
              <a:t>Principles of reliable data transfer </a:t>
            </a:r>
            <a:endParaRPr lang="en-US" sz="3200"/>
          </a:p>
          <a:p>
            <a:pPr marL="403225" lvl="0" indent="-285750" algn="l" rtl="0">
              <a:lnSpc>
                <a:spcPct val="90000"/>
              </a:lnSpc>
              <a:spcBef>
                <a:spcPts val="800"/>
              </a:spcBef>
              <a:spcAft>
                <a:spcPts val="0"/>
              </a:spcAft>
              <a:buSzPts val="3200"/>
              <a:buChar char="▪"/>
            </a:pPr>
            <a:r>
              <a:rPr lang="en-US" sz="3200"/>
              <a:t>Connection-oriented transport: TCP</a:t>
            </a:r>
            <a:endParaRPr lang="en-US" sz="3200"/>
          </a:p>
          <a:p>
            <a:pPr marL="403225" lvl="0" indent="-285750" algn="l" rtl="0">
              <a:lnSpc>
                <a:spcPct val="90000"/>
              </a:lnSpc>
              <a:spcBef>
                <a:spcPts val="800"/>
              </a:spcBef>
              <a:spcAft>
                <a:spcPts val="0"/>
              </a:spcAft>
              <a:buSzPts val="3200"/>
              <a:buChar char="▪"/>
            </a:pPr>
            <a:r>
              <a:rPr lang="en-US" sz="3200"/>
              <a:t>Principles of congestion control</a:t>
            </a:r>
            <a:endParaRPr lang="en-US" sz="3200"/>
          </a:p>
          <a:p>
            <a:pPr marL="403225" lvl="0" indent="-285750" algn="l" rtl="0">
              <a:lnSpc>
                <a:spcPct val="90000"/>
              </a:lnSpc>
              <a:spcBef>
                <a:spcPts val="800"/>
              </a:spcBef>
              <a:spcAft>
                <a:spcPts val="0"/>
              </a:spcAft>
              <a:buSzPts val="3200"/>
              <a:buChar char="▪"/>
            </a:pPr>
            <a:r>
              <a:rPr lang="en-US" sz="3200"/>
              <a:t>TCP congestion control</a:t>
            </a:r>
            <a:endParaRPr lang="en-US" sz="3200"/>
          </a:p>
          <a:p>
            <a:pPr marL="403225" lvl="0" indent="-285750" algn="l" rtl="0">
              <a:lnSpc>
                <a:spcPct val="90000"/>
              </a:lnSpc>
              <a:spcBef>
                <a:spcPts val="800"/>
              </a:spcBef>
              <a:spcAft>
                <a:spcPts val="0"/>
              </a:spcAft>
              <a:buSzPts val="3200"/>
              <a:buChar char="▪"/>
            </a:pPr>
            <a:r>
              <a:rPr lang="en-US" sz="3200"/>
              <a:t>Evolution of transport-layer functionality</a:t>
            </a:r>
            <a:endParaRPr lang="en-US" sz="3200"/>
          </a:p>
          <a:p>
            <a:pPr marL="352425" lvl="0" indent="-222250" algn="l" rtl="0">
              <a:lnSpc>
                <a:spcPct val="90000"/>
              </a:lnSpc>
              <a:spcBef>
                <a:spcPts val="1000"/>
              </a:spcBef>
              <a:spcAft>
                <a:spcPts val="0"/>
              </a:spcAft>
              <a:buSzPts val="2400"/>
              <a:buFont typeface="Noto Sans Symbols"/>
              <a:buNone/>
            </a:pPr>
            <a:endParaRPr sz="2400"/>
          </a:p>
        </p:txBody>
      </p:sp>
      <p:sp>
        <p:nvSpPr>
          <p:cNvPr id="56" name="Google Shape;56;p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57" name="Google Shape;57;p8" descr="A train crossing a bridge over a body of water&#10;&#10;Description automatically generated"/>
          <p:cNvPicPr preferRelativeResize="0"/>
          <p:nvPr/>
        </p:nvPicPr>
        <p:blipFill rotWithShape="1">
          <a:blip r:embed="rId1"/>
          <a:srcRect/>
          <a:stretch>
            <a:fillRect/>
          </a:stretch>
        </p:blipFill>
        <p:spPr>
          <a:xfrm>
            <a:off x="7774329" y="1293471"/>
            <a:ext cx="3657600" cy="2743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grpSp>
        <p:nvGrpSpPr>
          <p:cNvPr id="2654" name="Google Shape;2654;p35"/>
          <p:cNvGrpSpPr/>
          <p:nvPr/>
        </p:nvGrpSpPr>
        <p:grpSpPr>
          <a:xfrm>
            <a:off x="2578811" y="4965666"/>
            <a:ext cx="6866725" cy="1028731"/>
            <a:chOff x="2578811" y="4965666"/>
            <a:chExt cx="6866725" cy="1028731"/>
          </a:xfrm>
        </p:grpSpPr>
        <p:cxnSp>
          <p:nvCxnSpPr>
            <p:cNvPr id="2655" name="Google Shape;2655;p35"/>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grpSp>
          <p:nvGrpSpPr>
            <p:cNvPr id="2656" name="Google Shape;2656;p35"/>
            <p:cNvGrpSpPr/>
            <p:nvPr/>
          </p:nvGrpSpPr>
          <p:grpSpPr>
            <a:xfrm>
              <a:off x="4062521" y="4965666"/>
              <a:ext cx="5383015" cy="1028731"/>
              <a:chOff x="4062521" y="4965666"/>
              <a:chExt cx="5383015" cy="1028731"/>
            </a:xfrm>
          </p:grpSpPr>
          <p:cxnSp>
            <p:nvCxnSpPr>
              <p:cNvPr id="2657" name="Google Shape;2657;p35"/>
              <p:cNvCxnSpPr/>
              <p:nvPr/>
            </p:nvCxnSpPr>
            <p:spPr>
              <a:xfrm flipH="1">
                <a:off x="7972023" y="4973372"/>
                <a:ext cx="1473513" cy="474391"/>
              </a:xfrm>
              <a:prstGeom prst="straightConnector1">
                <a:avLst/>
              </a:prstGeom>
              <a:noFill/>
              <a:ln w="19050" cap="flat" cmpd="sng">
                <a:solidFill>
                  <a:schemeClr val="dk1"/>
                </a:solidFill>
                <a:prstDash val="solid"/>
                <a:miter lim="800000"/>
                <a:headEnd type="none" w="sm" len="sm"/>
                <a:tailEnd type="none" w="sm" len="sm"/>
              </a:ln>
            </p:spPr>
          </p:cxnSp>
          <p:sp>
            <p:nvSpPr>
              <p:cNvPr id="2658" name="Google Shape;2658;p35"/>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2659" name="Google Shape;2659;p35"/>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60" name="Google Shape;2660;p35"/>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661" name="Google Shape;2661;p35"/>
          <p:cNvGrpSpPr/>
          <p:nvPr/>
        </p:nvGrpSpPr>
        <p:grpSpPr>
          <a:xfrm>
            <a:off x="10955688" y="4246759"/>
            <a:ext cx="549832" cy="1070215"/>
            <a:chOff x="4140" y="429"/>
            <a:chExt cx="1425" cy="2396"/>
          </a:xfrm>
        </p:grpSpPr>
        <p:sp>
          <p:nvSpPr>
            <p:cNvPr id="2662" name="Google Shape;2662;p3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63" name="Google Shape;2663;p35"/>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64" name="Google Shape;2664;p3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65" name="Google Shape;2665;p3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66" name="Google Shape;2666;p35"/>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667" name="Google Shape;2667;p35"/>
            <p:cNvGrpSpPr/>
            <p:nvPr/>
          </p:nvGrpSpPr>
          <p:grpSpPr>
            <a:xfrm>
              <a:off x="4751" y="667"/>
              <a:ext cx="580" cy="146"/>
              <a:chOff x="617" y="2567"/>
              <a:chExt cx="724" cy="140"/>
            </a:xfrm>
          </p:grpSpPr>
          <p:sp>
            <p:nvSpPr>
              <p:cNvPr id="2668" name="Google Shape;2668;p35"/>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69" name="Google Shape;2669;p35"/>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670" name="Google Shape;2670;p35"/>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671" name="Google Shape;2671;p35"/>
            <p:cNvGrpSpPr/>
            <p:nvPr/>
          </p:nvGrpSpPr>
          <p:grpSpPr>
            <a:xfrm>
              <a:off x="4745" y="996"/>
              <a:ext cx="580" cy="156"/>
              <a:chOff x="612" y="2570"/>
              <a:chExt cx="724" cy="162"/>
            </a:xfrm>
          </p:grpSpPr>
          <p:sp>
            <p:nvSpPr>
              <p:cNvPr id="2672" name="Google Shape;2672;p35"/>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73" name="Google Shape;2673;p35"/>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674" name="Google Shape;2674;p35"/>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75" name="Google Shape;2675;p35"/>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676" name="Google Shape;2676;p35"/>
            <p:cNvGrpSpPr/>
            <p:nvPr/>
          </p:nvGrpSpPr>
          <p:grpSpPr>
            <a:xfrm>
              <a:off x="4733" y="1627"/>
              <a:ext cx="586" cy="151"/>
              <a:chOff x="611" y="2568"/>
              <a:chExt cx="730" cy="139"/>
            </a:xfrm>
          </p:grpSpPr>
          <p:sp>
            <p:nvSpPr>
              <p:cNvPr id="2677" name="Google Shape;2677;p35"/>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78" name="Google Shape;2678;p35"/>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679" name="Google Shape;2679;p3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680" name="Google Shape;2680;p35"/>
            <p:cNvGrpSpPr/>
            <p:nvPr/>
          </p:nvGrpSpPr>
          <p:grpSpPr>
            <a:xfrm>
              <a:off x="4739" y="1325"/>
              <a:ext cx="580" cy="140"/>
              <a:chOff x="614" y="2566"/>
              <a:chExt cx="723" cy="140"/>
            </a:xfrm>
          </p:grpSpPr>
          <p:sp>
            <p:nvSpPr>
              <p:cNvPr id="2681" name="Google Shape;2681;p35"/>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82" name="Google Shape;2682;p35"/>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683" name="Google Shape;2683;p35"/>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84" name="Google Shape;2684;p3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85" name="Google Shape;2685;p3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86" name="Google Shape;2686;p35"/>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87" name="Google Shape;2687;p3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88" name="Google Shape;2688;p35"/>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89" name="Google Shape;2689;p35"/>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90" name="Google Shape;2690;p35"/>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91" name="Google Shape;2691;p35"/>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2692" name="Google Shape;2692;p35"/>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693" name="Google Shape;2693;p35"/>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694" name="Google Shape;2694;p35"/>
          <p:cNvSpPr txBox="1"/>
          <p:nvPr/>
        </p:nvSpPr>
        <p:spPr>
          <a:xfrm>
            <a:off x="8481037" y="1538123"/>
            <a:ext cx="2066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server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95" name="Google Shape;2695;p35"/>
          <p:cNvSpPr txBox="1"/>
          <p:nvPr/>
        </p:nvSpPr>
        <p:spPr>
          <a:xfrm>
            <a:off x="1935319" y="1662731"/>
            <a:ext cx="195745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696" name="Google Shape;2696;p35"/>
          <p:cNvGrpSpPr/>
          <p:nvPr/>
        </p:nvGrpSpPr>
        <p:grpSpPr>
          <a:xfrm>
            <a:off x="8510352" y="2078288"/>
            <a:ext cx="1946338" cy="2912558"/>
            <a:chOff x="8091785" y="2078288"/>
            <a:chExt cx="2364905" cy="2912558"/>
          </a:xfrm>
        </p:grpSpPr>
        <p:sp>
          <p:nvSpPr>
            <p:cNvPr id="2697" name="Google Shape;2697;p35"/>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98" name="Google Shape;2698;p35"/>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699" name="Google Shape;2699;p35"/>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700" name="Google Shape;2700;p35"/>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(UDP)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701" name="Google Shape;2701;p35"/>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2702" name="Google Shape;2702;p35"/>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03" name="Google Shape;2703;p35"/>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04" name="Google Shape;2704;p35"/>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705" name="Google Shape;2705;p35"/>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706" name="Google Shape;2706;p35"/>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707" name="Google Shape;2707;p35"/>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708" name="Google Shape;2708;p35"/>
          <p:cNvGrpSpPr/>
          <p:nvPr/>
        </p:nvGrpSpPr>
        <p:grpSpPr>
          <a:xfrm>
            <a:off x="1687770" y="2167472"/>
            <a:ext cx="2131701" cy="2912558"/>
            <a:chOff x="8091785" y="2078288"/>
            <a:chExt cx="2364905" cy="2912558"/>
          </a:xfrm>
        </p:grpSpPr>
        <p:sp>
          <p:nvSpPr>
            <p:cNvPr id="2709" name="Google Shape;2709;p35"/>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10" name="Google Shape;2710;p35"/>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711" name="Google Shape;2711;p35"/>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712" name="Google Shape;2712;p35"/>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(UDP)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713" name="Google Shape;2713;p35"/>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2714" name="Google Shape;2714;p35"/>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15" name="Google Shape;2715;p35"/>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16" name="Google Shape;2716;p35"/>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717" name="Google Shape;2717;p35"/>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718" name="Google Shape;2718;p35"/>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719" name="Google Shape;2719;p35"/>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720" name="Google Shape;2720;p35"/>
          <p:cNvGrpSpPr/>
          <p:nvPr/>
        </p:nvGrpSpPr>
        <p:grpSpPr>
          <a:xfrm>
            <a:off x="500734" y="4943580"/>
            <a:ext cx="1026523" cy="597153"/>
            <a:chOff x="7493876" y="2774731"/>
            <a:chExt cx="1481958" cy="894622"/>
          </a:xfrm>
        </p:grpSpPr>
        <p:sp>
          <p:nvSpPr>
            <p:cNvPr id="2721" name="Google Shape;2721;p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22" name="Google Shape;2722;p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723" name="Google Shape;2723;p35"/>
            <p:cNvGrpSpPr/>
            <p:nvPr/>
          </p:nvGrpSpPr>
          <p:grpSpPr>
            <a:xfrm>
              <a:off x="7713663" y="2848339"/>
              <a:ext cx="1042107" cy="425543"/>
              <a:chOff x="7786941" y="2884917"/>
              <a:chExt cx="897649" cy="353919"/>
            </a:xfrm>
          </p:grpSpPr>
          <p:sp>
            <p:nvSpPr>
              <p:cNvPr id="2724" name="Google Shape;2724;p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25" name="Google Shape;2725;p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26" name="Google Shape;2726;p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27" name="Google Shape;2727;p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2728" name="Google Shape;2728;p3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UDP: Transport Layer Actions</a:t>
            </a:r>
            <a:endParaRPr lang="en-US" sz="4400"/>
          </a:p>
        </p:txBody>
      </p:sp>
      <p:grpSp>
        <p:nvGrpSpPr>
          <p:cNvPr id="2729" name="Google Shape;2729;p35"/>
          <p:cNvGrpSpPr/>
          <p:nvPr/>
        </p:nvGrpSpPr>
        <p:grpSpPr>
          <a:xfrm>
            <a:off x="2462207" y="2756023"/>
            <a:ext cx="412750" cy="158750"/>
            <a:chOff x="1287" y="2524"/>
            <a:chExt cx="260" cy="100"/>
          </a:xfrm>
        </p:grpSpPr>
        <p:sp>
          <p:nvSpPr>
            <p:cNvPr id="2730" name="Google Shape;2730;p35"/>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31" name="Google Shape;2731;p35"/>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32" name="Google Shape;2732;p35"/>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33" name="Google Shape;2733;p35"/>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734" name="Google Shape;2734;p35"/>
          <p:cNvGrpSpPr/>
          <p:nvPr/>
        </p:nvGrpSpPr>
        <p:grpSpPr>
          <a:xfrm>
            <a:off x="9681144" y="2673610"/>
            <a:ext cx="412750" cy="158750"/>
            <a:chOff x="1287" y="2524"/>
            <a:chExt cx="260" cy="100"/>
          </a:xfrm>
        </p:grpSpPr>
        <p:sp>
          <p:nvSpPr>
            <p:cNvPr id="2735" name="Google Shape;2735;p35"/>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36" name="Google Shape;2736;p35"/>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37" name="Google Shape;2737;p35"/>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38" name="Google Shape;2738;p35"/>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739" name="Google Shape;2739;p35"/>
          <p:cNvSpPr txBox="1"/>
          <p:nvPr/>
        </p:nvSpPr>
        <p:spPr>
          <a:xfrm>
            <a:off x="4212477" y="1830701"/>
            <a:ext cx="38983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 sender actions: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92075" algn="l" rtl="0">
              <a:lnSpc>
                <a:spcPct val="100000"/>
              </a:lnSpc>
              <a:spcBef>
                <a:spcPts val="0"/>
              </a:spcBef>
              <a:spcAft>
                <a:spcPts val="0"/>
              </a:spcAft>
              <a:buClr>
                <a:srgbClr val="0200A3"/>
              </a:buClr>
              <a:buSzPts val="2000"/>
              <a:buFont typeface="Noto Sans Symbols"/>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0" name="Google Shape;2740;p35"/>
          <p:cNvSpPr/>
          <p:nvPr/>
        </p:nvSpPr>
        <p:spPr>
          <a:xfrm>
            <a:off x="8502120" y="2078245"/>
            <a:ext cx="1986815" cy="2938360"/>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741" name="Google Shape;2741;p35"/>
          <p:cNvGrpSpPr/>
          <p:nvPr/>
        </p:nvGrpSpPr>
        <p:grpSpPr>
          <a:xfrm>
            <a:off x="9130164" y="2303106"/>
            <a:ext cx="1259074" cy="369332"/>
            <a:chOff x="8934916" y="2775692"/>
            <a:chExt cx="1259074" cy="369332"/>
          </a:xfrm>
        </p:grpSpPr>
        <p:sp>
          <p:nvSpPr>
            <p:cNvPr id="2742" name="Google Shape;2742;p35"/>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43" name="Google Shape;2743;p35"/>
            <p:cNvSpPr txBox="1"/>
            <p:nvPr/>
          </p:nvSpPr>
          <p:spPr>
            <a:xfrm>
              <a:off x="8934916" y="2775692"/>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744" name="Google Shape;2744;p35"/>
          <p:cNvSpPr txBox="1"/>
          <p:nvPr/>
        </p:nvSpPr>
        <p:spPr>
          <a:xfrm>
            <a:off x="4391544" y="2325099"/>
            <a:ext cx="3825456" cy="1036887"/>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passed an application-layer message</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5" name="Google Shape;2745;p35"/>
          <p:cNvSpPr txBox="1"/>
          <p:nvPr/>
        </p:nvSpPr>
        <p:spPr>
          <a:xfrm>
            <a:off x="4388186" y="2990916"/>
            <a:ext cx="3825456" cy="1036887"/>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determines UDP segment header fields values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6" name="Google Shape;2746;p35"/>
          <p:cNvSpPr txBox="1"/>
          <p:nvPr/>
        </p:nvSpPr>
        <p:spPr>
          <a:xfrm>
            <a:off x="4376692" y="3592863"/>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creates UDP segment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7" name="Google Shape;2747;p35"/>
          <p:cNvSpPr txBox="1"/>
          <p:nvPr/>
        </p:nvSpPr>
        <p:spPr>
          <a:xfrm>
            <a:off x="4381369" y="4025163"/>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passes segment to IP</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8" name="Google Shape;2748;p35"/>
          <p:cNvSpPr/>
          <p:nvPr/>
        </p:nvSpPr>
        <p:spPr>
          <a:xfrm>
            <a:off x="169333" y="1343378"/>
            <a:ext cx="3723445" cy="4402666"/>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749" name="Google Shape;2749;p35"/>
          <p:cNvGrpSpPr/>
          <p:nvPr/>
        </p:nvGrpSpPr>
        <p:grpSpPr>
          <a:xfrm>
            <a:off x="8473556" y="2992506"/>
            <a:ext cx="1259074" cy="338554"/>
            <a:chOff x="8964789" y="2639236"/>
            <a:chExt cx="1259074" cy="338554"/>
          </a:xfrm>
        </p:grpSpPr>
        <p:sp>
          <p:nvSpPr>
            <p:cNvPr id="2750" name="Google Shape;2750;p35"/>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51" name="Google Shape;2751;p35"/>
            <p:cNvSpPr txBox="1"/>
            <p:nvPr/>
          </p:nvSpPr>
          <p:spPr>
            <a:xfrm>
              <a:off x="8964789" y="2639236"/>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a:t>
              </a:r>
              <a:r>
                <a:rPr lang="en-US"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h</a:t>
              </a:r>
              <a:endParaRPr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52" name="Google Shape;2752;p35"/>
          <p:cNvGrpSpPr/>
          <p:nvPr/>
        </p:nvGrpSpPr>
        <p:grpSpPr>
          <a:xfrm>
            <a:off x="8545052" y="3003638"/>
            <a:ext cx="1818022" cy="369332"/>
            <a:chOff x="7863122" y="5632673"/>
            <a:chExt cx="1818022" cy="369332"/>
          </a:xfrm>
        </p:grpSpPr>
        <p:grpSp>
          <p:nvGrpSpPr>
            <p:cNvPr id="2753" name="Google Shape;2753;p35"/>
            <p:cNvGrpSpPr/>
            <p:nvPr/>
          </p:nvGrpSpPr>
          <p:grpSpPr>
            <a:xfrm>
              <a:off x="7863122" y="5638955"/>
              <a:ext cx="1259074" cy="338554"/>
              <a:chOff x="8964789" y="2648929"/>
              <a:chExt cx="1259074" cy="338554"/>
            </a:xfrm>
          </p:grpSpPr>
          <p:sp>
            <p:nvSpPr>
              <p:cNvPr id="2754" name="Google Shape;2754;p35"/>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55" name="Google Shape;2755;p35"/>
              <p:cNvSpPr txBox="1"/>
              <p:nvPr/>
            </p:nvSpPr>
            <p:spPr>
              <a:xfrm>
                <a:off x="8964789" y="2648929"/>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a:t>
                </a:r>
                <a:r>
                  <a:rPr lang="en-US"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h</a:t>
                </a:r>
                <a:endParaRPr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56" name="Google Shape;2756;p35"/>
            <p:cNvGrpSpPr/>
            <p:nvPr/>
          </p:nvGrpSpPr>
          <p:grpSpPr>
            <a:xfrm>
              <a:off x="8422070" y="5632673"/>
              <a:ext cx="1259074" cy="369332"/>
              <a:chOff x="8934916" y="2778923"/>
              <a:chExt cx="1259074" cy="369332"/>
            </a:xfrm>
          </p:grpSpPr>
          <p:sp>
            <p:nvSpPr>
              <p:cNvPr id="2757" name="Google Shape;2757;p35"/>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58" name="Google Shape;2758;p35"/>
              <p:cNvSpPr txBox="1"/>
              <p:nvPr/>
            </p:nvSpPr>
            <p:spPr>
              <a:xfrm>
                <a:off x="8934916" y="2778923"/>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2759" name="Google Shape;2759;p3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1"/>
                                        </p:tgtEl>
                                        <p:attrNameLst>
                                          <p:attrName>style.visibility</p:attrName>
                                        </p:attrNameLst>
                                      </p:cBhvr>
                                      <p:to>
                                        <p:strVal val="visible"/>
                                      </p:to>
                                    </p:set>
                                    <p:animEffect transition="in" filter="fade">
                                      <p:cBhvr>
                                        <p:cTn id="7" dur="500"/>
                                        <p:tgtEl>
                                          <p:spTgt spid="2741"/>
                                        </p:tgtEl>
                                      </p:cBhvr>
                                    </p:animEffect>
                                  </p:childTnLst>
                                </p:cTn>
                              </p:par>
                              <p:par>
                                <p:cTn id="8" presetID="10" presetClass="entr" presetSubtype="0" fill="hold" nodeType="withEffect">
                                  <p:stCondLst>
                                    <p:cond delay="0"/>
                                  </p:stCondLst>
                                  <p:childTnLst>
                                    <p:set>
                                      <p:cBhvr>
                                        <p:cTn id="9" dur="1" fill="hold">
                                          <p:stCondLst>
                                            <p:cond delay="0"/>
                                          </p:stCondLst>
                                        </p:cTn>
                                        <p:tgtEl>
                                          <p:spTgt spid="2744"/>
                                        </p:tgtEl>
                                        <p:attrNameLst>
                                          <p:attrName>style.visibility</p:attrName>
                                        </p:attrNameLst>
                                      </p:cBhvr>
                                      <p:to>
                                        <p:strVal val="visible"/>
                                      </p:to>
                                    </p:set>
                                    <p:animEffect transition="in" filter="fade">
                                      <p:cBhvr>
                                        <p:cTn id="10" dur="500"/>
                                        <p:tgtEl>
                                          <p:spTgt spid="27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49"/>
                                        </p:tgtEl>
                                        <p:attrNameLst>
                                          <p:attrName>style.visibility</p:attrName>
                                        </p:attrNameLst>
                                      </p:cBhvr>
                                      <p:to>
                                        <p:strVal val="visible"/>
                                      </p:to>
                                    </p:set>
                                    <p:animEffect transition="in" filter="fade">
                                      <p:cBhvr>
                                        <p:cTn id="15" dur="500"/>
                                        <p:tgtEl>
                                          <p:spTgt spid="2749"/>
                                        </p:tgtEl>
                                      </p:cBhvr>
                                    </p:animEffect>
                                  </p:childTnLst>
                                </p:cTn>
                              </p:par>
                              <p:par>
                                <p:cTn id="16" presetID="10" presetClass="entr" presetSubtype="0" fill="hold" nodeType="withEffect">
                                  <p:stCondLst>
                                    <p:cond delay="0"/>
                                  </p:stCondLst>
                                  <p:childTnLst>
                                    <p:set>
                                      <p:cBhvr>
                                        <p:cTn id="17" dur="1" fill="hold">
                                          <p:stCondLst>
                                            <p:cond delay="0"/>
                                          </p:stCondLst>
                                        </p:cTn>
                                        <p:tgtEl>
                                          <p:spTgt spid="2745"/>
                                        </p:tgtEl>
                                        <p:attrNameLst>
                                          <p:attrName>style.visibility</p:attrName>
                                        </p:attrNameLst>
                                      </p:cBhvr>
                                      <p:to>
                                        <p:strVal val="visible"/>
                                      </p:to>
                                    </p:set>
                                    <p:animEffect transition="in" filter="fade">
                                      <p:cBhvr>
                                        <p:cTn id="18" dur="500"/>
                                        <p:tgtEl>
                                          <p:spTgt spid="27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749"/>
                                        </p:tgtEl>
                                      </p:cBhvr>
                                    </p:animEffect>
                                    <p:set>
                                      <p:cBhvr>
                                        <p:cTn id="23" dur="1" fill="hold">
                                          <p:stCondLst>
                                            <p:cond delay="500"/>
                                          </p:stCondLst>
                                        </p:cTn>
                                        <p:tgtEl>
                                          <p:spTgt spid="274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741"/>
                                        </p:tgtEl>
                                      </p:cBhvr>
                                    </p:animEffect>
                                    <p:set>
                                      <p:cBhvr>
                                        <p:cTn id="26" dur="1" fill="hold">
                                          <p:stCondLst>
                                            <p:cond delay="500"/>
                                          </p:stCondLst>
                                        </p:cTn>
                                        <p:tgtEl>
                                          <p:spTgt spid="2741"/>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752"/>
                                        </p:tgtEl>
                                        <p:attrNameLst>
                                          <p:attrName>style.visibility</p:attrName>
                                        </p:attrNameLst>
                                      </p:cBhvr>
                                      <p:to>
                                        <p:strVal val="visible"/>
                                      </p:to>
                                    </p:set>
                                    <p:animEffect transition="in" filter="fade">
                                      <p:cBhvr>
                                        <p:cTn id="30" dur="500"/>
                                        <p:tgtEl>
                                          <p:spTgt spid="2752"/>
                                        </p:tgtEl>
                                      </p:cBhvr>
                                    </p:animEffect>
                                  </p:childTnLst>
                                </p:cTn>
                              </p:par>
                              <p:par>
                                <p:cTn id="31" presetID="10" presetClass="entr" presetSubtype="0" fill="hold" nodeType="withEffect">
                                  <p:stCondLst>
                                    <p:cond delay="0"/>
                                  </p:stCondLst>
                                  <p:childTnLst>
                                    <p:set>
                                      <p:cBhvr>
                                        <p:cTn id="32" dur="1" fill="hold">
                                          <p:stCondLst>
                                            <p:cond delay="0"/>
                                          </p:stCondLst>
                                        </p:cTn>
                                        <p:tgtEl>
                                          <p:spTgt spid="2746"/>
                                        </p:tgtEl>
                                        <p:attrNameLst>
                                          <p:attrName>style.visibility</p:attrName>
                                        </p:attrNameLst>
                                      </p:cBhvr>
                                      <p:to>
                                        <p:strVal val="visible"/>
                                      </p:to>
                                    </p:set>
                                    <p:animEffect transition="in" filter="fade">
                                      <p:cBhvr>
                                        <p:cTn id="33" dur="500"/>
                                        <p:tgtEl>
                                          <p:spTgt spid="27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47"/>
                                        </p:tgtEl>
                                        <p:attrNameLst>
                                          <p:attrName>style.visibility</p:attrName>
                                        </p:attrNameLst>
                                      </p:cBhvr>
                                      <p:to>
                                        <p:strVal val="visible"/>
                                      </p:to>
                                    </p:set>
                                    <p:animEffect transition="in" filter="fade">
                                      <p:cBhvr>
                                        <p:cTn id="38" dur="500"/>
                                        <p:tgtEl>
                                          <p:spTgt spid="2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36"/>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66" name="Google Shape;2766;p36"/>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767" name="Google Shape;2767;p36"/>
          <p:cNvGrpSpPr/>
          <p:nvPr/>
        </p:nvGrpSpPr>
        <p:grpSpPr>
          <a:xfrm>
            <a:off x="10955688" y="4246759"/>
            <a:ext cx="549832" cy="1070215"/>
            <a:chOff x="4140" y="429"/>
            <a:chExt cx="1425" cy="2396"/>
          </a:xfrm>
        </p:grpSpPr>
        <p:sp>
          <p:nvSpPr>
            <p:cNvPr id="2768" name="Google Shape;2768;p3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69" name="Google Shape;2769;p36"/>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70" name="Google Shape;2770;p3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71" name="Google Shape;2771;p3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72" name="Google Shape;2772;p36"/>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773" name="Google Shape;2773;p36"/>
            <p:cNvGrpSpPr/>
            <p:nvPr/>
          </p:nvGrpSpPr>
          <p:grpSpPr>
            <a:xfrm>
              <a:off x="4751" y="667"/>
              <a:ext cx="580" cy="146"/>
              <a:chOff x="617" y="2567"/>
              <a:chExt cx="724" cy="140"/>
            </a:xfrm>
          </p:grpSpPr>
          <p:sp>
            <p:nvSpPr>
              <p:cNvPr id="2774" name="Google Shape;2774;p36"/>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75" name="Google Shape;2775;p36"/>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776" name="Google Shape;2776;p36"/>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777" name="Google Shape;2777;p36"/>
            <p:cNvGrpSpPr/>
            <p:nvPr/>
          </p:nvGrpSpPr>
          <p:grpSpPr>
            <a:xfrm>
              <a:off x="4745" y="996"/>
              <a:ext cx="580" cy="156"/>
              <a:chOff x="612" y="2570"/>
              <a:chExt cx="724" cy="162"/>
            </a:xfrm>
          </p:grpSpPr>
          <p:sp>
            <p:nvSpPr>
              <p:cNvPr id="2778" name="Google Shape;2778;p36"/>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79" name="Google Shape;2779;p36"/>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780" name="Google Shape;2780;p36"/>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81" name="Google Shape;2781;p36"/>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782" name="Google Shape;2782;p36"/>
            <p:cNvGrpSpPr/>
            <p:nvPr/>
          </p:nvGrpSpPr>
          <p:grpSpPr>
            <a:xfrm>
              <a:off x="4733" y="1627"/>
              <a:ext cx="586" cy="151"/>
              <a:chOff x="611" y="2568"/>
              <a:chExt cx="730" cy="139"/>
            </a:xfrm>
          </p:grpSpPr>
          <p:sp>
            <p:nvSpPr>
              <p:cNvPr id="2783" name="Google Shape;2783;p36"/>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84" name="Google Shape;2784;p36"/>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785" name="Google Shape;2785;p3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2786" name="Google Shape;2786;p36"/>
            <p:cNvGrpSpPr/>
            <p:nvPr/>
          </p:nvGrpSpPr>
          <p:grpSpPr>
            <a:xfrm>
              <a:off x="4739" y="1325"/>
              <a:ext cx="580" cy="140"/>
              <a:chOff x="614" y="2566"/>
              <a:chExt cx="723" cy="140"/>
            </a:xfrm>
          </p:grpSpPr>
          <p:sp>
            <p:nvSpPr>
              <p:cNvPr id="2787" name="Google Shape;2787;p36"/>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88" name="Google Shape;2788;p36"/>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789" name="Google Shape;2789;p36"/>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90" name="Google Shape;2790;p3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91" name="Google Shape;2791;p3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92" name="Google Shape;2792;p36"/>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93" name="Google Shape;2793;p3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94" name="Google Shape;2794;p36"/>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95" name="Google Shape;2795;p36"/>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96" name="Google Shape;2796;p36"/>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97" name="Google Shape;2797;p36"/>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2798" name="Google Shape;2798;p36"/>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799" name="Google Shape;2799;p36"/>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800" name="Google Shape;2800;p36"/>
          <p:cNvSpPr txBox="1"/>
          <p:nvPr/>
        </p:nvSpPr>
        <p:spPr>
          <a:xfrm>
            <a:off x="8481037" y="1538123"/>
            <a:ext cx="2066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server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1" name="Google Shape;2801;p36"/>
          <p:cNvSpPr txBox="1"/>
          <p:nvPr/>
        </p:nvSpPr>
        <p:spPr>
          <a:xfrm>
            <a:off x="1935319" y="1662731"/>
            <a:ext cx="195745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client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802" name="Google Shape;2802;p36"/>
          <p:cNvGrpSpPr/>
          <p:nvPr/>
        </p:nvGrpSpPr>
        <p:grpSpPr>
          <a:xfrm>
            <a:off x="8510352" y="2078288"/>
            <a:ext cx="1946338" cy="2912558"/>
            <a:chOff x="8091785" y="2078288"/>
            <a:chExt cx="2364905" cy="2912558"/>
          </a:xfrm>
        </p:grpSpPr>
        <p:sp>
          <p:nvSpPr>
            <p:cNvPr id="2803" name="Google Shape;2803;p36"/>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04" name="Google Shape;2804;p36"/>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805" name="Google Shape;2805;p36"/>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806" name="Google Shape;2806;p36"/>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(UDP)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807" name="Google Shape;2807;p36"/>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2808" name="Google Shape;2808;p36"/>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09" name="Google Shape;2809;p36"/>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10" name="Google Shape;2810;p36"/>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811" name="Google Shape;2811;p36"/>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812" name="Google Shape;2812;p36"/>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813" name="Google Shape;2813;p36"/>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814" name="Google Shape;2814;p36"/>
          <p:cNvGrpSpPr/>
          <p:nvPr/>
        </p:nvGrpSpPr>
        <p:grpSpPr>
          <a:xfrm>
            <a:off x="1687770" y="2167472"/>
            <a:ext cx="2131701" cy="2912558"/>
            <a:chOff x="8091785" y="2078288"/>
            <a:chExt cx="2364905" cy="2912558"/>
          </a:xfrm>
        </p:grpSpPr>
        <p:sp>
          <p:nvSpPr>
            <p:cNvPr id="2815" name="Google Shape;2815;p36"/>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16" name="Google Shape;2816;p36"/>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817" name="Google Shape;2817;p36"/>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sp>
          <p:nvSpPr>
            <p:cNvPr id="2818" name="Google Shape;2818;p36"/>
            <p:cNvSpPr txBox="1"/>
            <p:nvPr/>
          </p:nvSpPr>
          <p:spPr>
            <a:xfrm>
              <a:off x="8376445" y="2832513"/>
              <a:ext cx="1703276"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(UDP)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819" name="Google Shape;2819;p36"/>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2820" name="Google Shape;2820;p36"/>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21" name="Google Shape;2821;p36"/>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22" name="Google Shape;2822;p36"/>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823" name="Google Shape;2823;p36"/>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2824" name="Google Shape;2824;p36"/>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2825" name="Google Shape;2825;p36"/>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826" name="Google Shape;2826;p36"/>
          <p:cNvGrpSpPr/>
          <p:nvPr/>
        </p:nvGrpSpPr>
        <p:grpSpPr>
          <a:xfrm>
            <a:off x="500734" y="4943580"/>
            <a:ext cx="1026523" cy="597153"/>
            <a:chOff x="7493876" y="2774731"/>
            <a:chExt cx="1481958" cy="894622"/>
          </a:xfrm>
        </p:grpSpPr>
        <p:sp>
          <p:nvSpPr>
            <p:cNvPr id="2827" name="Google Shape;2827;p3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28" name="Google Shape;2828;p3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829" name="Google Shape;2829;p36"/>
            <p:cNvGrpSpPr/>
            <p:nvPr/>
          </p:nvGrpSpPr>
          <p:grpSpPr>
            <a:xfrm>
              <a:off x="7713663" y="2848339"/>
              <a:ext cx="1042107" cy="425543"/>
              <a:chOff x="7786941" y="2884917"/>
              <a:chExt cx="897649" cy="353919"/>
            </a:xfrm>
          </p:grpSpPr>
          <p:sp>
            <p:nvSpPr>
              <p:cNvPr id="2830" name="Google Shape;2830;p3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31" name="Google Shape;2831;p3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32" name="Google Shape;2832;p3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33" name="Google Shape;2833;p3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2834" name="Google Shape;2834;p3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UDP: Transport Layer Actions</a:t>
            </a:r>
            <a:endParaRPr lang="en-US" sz="4400"/>
          </a:p>
        </p:txBody>
      </p:sp>
      <p:grpSp>
        <p:nvGrpSpPr>
          <p:cNvPr id="2835" name="Google Shape;2835;p36"/>
          <p:cNvGrpSpPr/>
          <p:nvPr/>
        </p:nvGrpSpPr>
        <p:grpSpPr>
          <a:xfrm>
            <a:off x="2462207" y="2756023"/>
            <a:ext cx="412750" cy="158750"/>
            <a:chOff x="1287" y="2524"/>
            <a:chExt cx="260" cy="100"/>
          </a:xfrm>
        </p:grpSpPr>
        <p:sp>
          <p:nvSpPr>
            <p:cNvPr id="2836" name="Google Shape;2836;p36"/>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37" name="Google Shape;2837;p36"/>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38" name="Google Shape;2838;p36"/>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39" name="Google Shape;2839;p36"/>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2840" name="Google Shape;2840;p36"/>
          <p:cNvGrpSpPr/>
          <p:nvPr/>
        </p:nvGrpSpPr>
        <p:grpSpPr>
          <a:xfrm>
            <a:off x="9681144" y="2673610"/>
            <a:ext cx="412750" cy="158750"/>
            <a:chOff x="1287" y="2524"/>
            <a:chExt cx="260" cy="100"/>
          </a:xfrm>
        </p:grpSpPr>
        <p:sp>
          <p:nvSpPr>
            <p:cNvPr id="2841" name="Google Shape;2841;p36"/>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42" name="Google Shape;2842;p36"/>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43" name="Google Shape;2843;p36"/>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44" name="Google Shape;2844;p36"/>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2845" name="Google Shape;2845;p36"/>
          <p:cNvSpPr txBox="1"/>
          <p:nvPr/>
        </p:nvSpPr>
        <p:spPr>
          <a:xfrm>
            <a:off x="4212477" y="1830701"/>
            <a:ext cx="38983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 receiver actions: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92075" algn="l" rtl="0">
              <a:lnSpc>
                <a:spcPct val="100000"/>
              </a:lnSpc>
              <a:spcBef>
                <a:spcPts val="0"/>
              </a:spcBef>
              <a:spcAft>
                <a:spcPts val="0"/>
              </a:spcAft>
              <a:buClr>
                <a:srgbClr val="0200A3"/>
              </a:buClr>
              <a:buSzPts val="2000"/>
              <a:buFont typeface="Noto Sans Symbols"/>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6" name="Google Shape;2846;p36"/>
          <p:cNvSpPr/>
          <p:nvPr/>
        </p:nvSpPr>
        <p:spPr>
          <a:xfrm>
            <a:off x="1655121" y="2160335"/>
            <a:ext cx="2199790" cy="2938360"/>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847" name="Google Shape;2847;p36"/>
          <p:cNvGrpSpPr/>
          <p:nvPr/>
        </p:nvGrpSpPr>
        <p:grpSpPr>
          <a:xfrm>
            <a:off x="2355694" y="3088859"/>
            <a:ext cx="1259074" cy="369332"/>
            <a:chOff x="8934916" y="2775692"/>
            <a:chExt cx="1259074" cy="369332"/>
          </a:xfrm>
        </p:grpSpPr>
        <p:sp>
          <p:nvSpPr>
            <p:cNvPr id="2848" name="Google Shape;2848;p36"/>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49" name="Google Shape;2849;p36"/>
            <p:cNvSpPr txBox="1"/>
            <p:nvPr/>
          </p:nvSpPr>
          <p:spPr>
            <a:xfrm>
              <a:off x="8934916" y="2775692"/>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850" name="Google Shape;2850;p36"/>
          <p:cNvSpPr txBox="1"/>
          <p:nvPr/>
        </p:nvSpPr>
        <p:spPr>
          <a:xfrm>
            <a:off x="4380155" y="3324883"/>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extracts application-layer message</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1" name="Google Shape;2851;p36"/>
          <p:cNvSpPr txBox="1"/>
          <p:nvPr/>
        </p:nvSpPr>
        <p:spPr>
          <a:xfrm>
            <a:off x="4378217" y="2693557"/>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 UDP checksum header value</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2" name="Google Shape;2852;p36"/>
          <p:cNvSpPr txBox="1"/>
          <p:nvPr/>
        </p:nvSpPr>
        <p:spPr>
          <a:xfrm>
            <a:off x="4388103" y="2278130"/>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receives segment from IP</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853" name="Google Shape;2853;p36"/>
          <p:cNvGrpSpPr/>
          <p:nvPr/>
        </p:nvGrpSpPr>
        <p:grpSpPr>
          <a:xfrm>
            <a:off x="1795827" y="3762839"/>
            <a:ext cx="1818022" cy="369332"/>
            <a:chOff x="7863122" y="5632673"/>
            <a:chExt cx="1818022" cy="369332"/>
          </a:xfrm>
        </p:grpSpPr>
        <p:grpSp>
          <p:nvGrpSpPr>
            <p:cNvPr id="2854" name="Google Shape;2854;p36"/>
            <p:cNvGrpSpPr/>
            <p:nvPr/>
          </p:nvGrpSpPr>
          <p:grpSpPr>
            <a:xfrm>
              <a:off x="7863122" y="5638955"/>
              <a:ext cx="1259074" cy="338554"/>
              <a:chOff x="8964789" y="2648929"/>
              <a:chExt cx="1259074" cy="338554"/>
            </a:xfrm>
          </p:grpSpPr>
          <p:sp>
            <p:nvSpPr>
              <p:cNvPr id="2855" name="Google Shape;2855;p36"/>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56" name="Google Shape;2856;p36"/>
              <p:cNvSpPr txBox="1"/>
              <p:nvPr/>
            </p:nvSpPr>
            <p:spPr>
              <a:xfrm>
                <a:off x="8964789" y="2648929"/>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a:t>
                </a:r>
                <a:r>
                  <a:rPr lang="en-US"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h</a:t>
                </a:r>
                <a:endParaRPr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57" name="Google Shape;2857;p36"/>
            <p:cNvGrpSpPr/>
            <p:nvPr/>
          </p:nvGrpSpPr>
          <p:grpSpPr>
            <a:xfrm>
              <a:off x="8422070" y="5632673"/>
              <a:ext cx="1259074" cy="369332"/>
              <a:chOff x="8934916" y="2778923"/>
              <a:chExt cx="1259074" cy="369332"/>
            </a:xfrm>
          </p:grpSpPr>
          <p:sp>
            <p:nvSpPr>
              <p:cNvPr id="2858" name="Google Shape;2858;p36"/>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59" name="Google Shape;2859;p36"/>
              <p:cNvSpPr txBox="1"/>
              <p:nvPr/>
            </p:nvSpPr>
            <p:spPr>
              <a:xfrm>
                <a:off x="8934916" y="2778923"/>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SNMP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2860" name="Google Shape;2860;p36"/>
          <p:cNvSpPr txBox="1"/>
          <p:nvPr/>
        </p:nvSpPr>
        <p:spPr>
          <a:xfrm>
            <a:off x="4379533" y="3932414"/>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demultiplexes message up to application via socket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1" name="Google Shape;2861;p36"/>
          <p:cNvSpPr/>
          <p:nvPr/>
        </p:nvSpPr>
        <p:spPr>
          <a:xfrm>
            <a:off x="8348341" y="2027305"/>
            <a:ext cx="3416536" cy="3302845"/>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62" name="Google Shape;2862;p36"/>
          <p:cNvSpPr/>
          <p:nvPr/>
        </p:nvSpPr>
        <p:spPr>
          <a:xfrm>
            <a:off x="1741367" y="2989161"/>
            <a:ext cx="763166" cy="541031"/>
          </a:xfrm>
          <a:prstGeom prst="ellipse">
            <a:avLst/>
          </a:prstGeom>
          <a:noFill/>
          <a:ln w="254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2863" name="Google Shape;2863;p36"/>
          <p:cNvCxnSpPr/>
          <p:nvPr/>
        </p:nvCxnSpPr>
        <p:spPr>
          <a:xfrm flipH="1">
            <a:off x="7972023" y="4973372"/>
            <a:ext cx="1473513" cy="474391"/>
          </a:xfrm>
          <a:prstGeom prst="straightConnector1">
            <a:avLst/>
          </a:prstGeom>
          <a:noFill/>
          <a:ln w="19050" cap="flat" cmpd="sng">
            <a:solidFill>
              <a:schemeClr val="dk1"/>
            </a:solidFill>
            <a:prstDash val="solid"/>
            <a:miter lim="800000"/>
            <a:headEnd type="none" w="sm" len="sm"/>
            <a:tailEnd type="none" w="sm" len="sm"/>
          </a:ln>
        </p:spPr>
      </p:cxnSp>
      <p:cxnSp>
        <p:nvCxnSpPr>
          <p:cNvPr id="2864" name="Google Shape;2864;p36"/>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sp>
        <p:nvSpPr>
          <p:cNvPr id="2865" name="Google Shape;2865;p36"/>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6" name="Google Shape;2866;p3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3"/>
                                        </p:tgtEl>
                                        <p:attrNameLst>
                                          <p:attrName>style.visibility</p:attrName>
                                        </p:attrNameLst>
                                      </p:cBhvr>
                                      <p:to>
                                        <p:strVal val="visible"/>
                                      </p:to>
                                    </p:set>
                                    <p:animEffect transition="in" filter="fade">
                                      <p:cBhvr>
                                        <p:cTn id="7" dur="500"/>
                                        <p:tgtEl>
                                          <p:spTgt spid="28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2"/>
                                        </p:tgtEl>
                                        <p:attrNameLst>
                                          <p:attrName>style.visibility</p:attrName>
                                        </p:attrNameLst>
                                      </p:cBhvr>
                                      <p:to>
                                        <p:strVal val="visible"/>
                                      </p:to>
                                    </p:set>
                                    <p:animEffect transition="in" filter="fade">
                                      <p:cBhvr>
                                        <p:cTn id="12" dur="500"/>
                                        <p:tgtEl>
                                          <p:spTgt spid="28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2"/>
                                        </p:tgtEl>
                                        <p:attrNameLst>
                                          <p:attrName>style.visibility</p:attrName>
                                        </p:attrNameLst>
                                      </p:cBhvr>
                                      <p:to>
                                        <p:strVal val="visible"/>
                                      </p:to>
                                    </p:set>
                                    <p:animEffect transition="in" filter="fade">
                                      <p:cBhvr>
                                        <p:cTn id="17" dur="500"/>
                                        <p:tgtEl>
                                          <p:spTgt spid="2862"/>
                                        </p:tgtEl>
                                      </p:cBhvr>
                                    </p:animEffect>
                                  </p:childTnLst>
                                </p:cTn>
                              </p:par>
                              <p:par>
                                <p:cTn id="18" presetID="10" presetClass="entr" presetSubtype="0" fill="hold" nodeType="withEffect">
                                  <p:stCondLst>
                                    <p:cond delay="0"/>
                                  </p:stCondLst>
                                  <p:childTnLst>
                                    <p:set>
                                      <p:cBhvr>
                                        <p:cTn id="19" dur="1" fill="hold">
                                          <p:stCondLst>
                                            <p:cond delay="0"/>
                                          </p:stCondLst>
                                        </p:cTn>
                                        <p:tgtEl>
                                          <p:spTgt spid="2851"/>
                                        </p:tgtEl>
                                        <p:attrNameLst>
                                          <p:attrName>style.visibility</p:attrName>
                                        </p:attrNameLst>
                                      </p:cBhvr>
                                      <p:to>
                                        <p:strVal val="visible"/>
                                      </p:to>
                                    </p:set>
                                    <p:animEffect transition="in" filter="fade">
                                      <p:cBhvr>
                                        <p:cTn id="20" dur="500"/>
                                        <p:tgtEl>
                                          <p:spTgt spid="28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853"/>
                                        </p:tgtEl>
                                      </p:cBhvr>
                                    </p:animEffect>
                                    <p:set>
                                      <p:cBhvr>
                                        <p:cTn id="25" dur="1" fill="hold">
                                          <p:stCondLst>
                                            <p:cond delay="500"/>
                                          </p:stCondLst>
                                        </p:cTn>
                                        <p:tgtEl>
                                          <p:spTgt spid="285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862"/>
                                        </p:tgtEl>
                                      </p:cBhvr>
                                    </p:animEffect>
                                    <p:set>
                                      <p:cBhvr>
                                        <p:cTn id="28" dur="1" fill="hold">
                                          <p:stCondLst>
                                            <p:cond delay="500"/>
                                          </p:stCondLst>
                                        </p:cTn>
                                        <p:tgtEl>
                                          <p:spTgt spid="286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847"/>
                                        </p:tgtEl>
                                        <p:attrNameLst>
                                          <p:attrName>style.visibility</p:attrName>
                                        </p:attrNameLst>
                                      </p:cBhvr>
                                      <p:to>
                                        <p:strVal val="visible"/>
                                      </p:to>
                                    </p:set>
                                    <p:animEffect transition="in" filter="fade">
                                      <p:cBhvr>
                                        <p:cTn id="31" dur="500"/>
                                        <p:tgtEl>
                                          <p:spTgt spid="2847"/>
                                        </p:tgtEl>
                                      </p:cBhvr>
                                    </p:animEffect>
                                  </p:childTnLst>
                                </p:cTn>
                              </p:par>
                              <p:par>
                                <p:cTn id="32" presetID="10" presetClass="entr" presetSubtype="0" fill="hold" nodeType="withEffect">
                                  <p:stCondLst>
                                    <p:cond delay="0"/>
                                  </p:stCondLst>
                                  <p:childTnLst>
                                    <p:set>
                                      <p:cBhvr>
                                        <p:cTn id="33" dur="1" fill="hold">
                                          <p:stCondLst>
                                            <p:cond delay="0"/>
                                          </p:stCondLst>
                                        </p:cTn>
                                        <p:tgtEl>
                                          <p:spTgt spid="2850"/>
                                        </p:tgtEl>
                                        <p:attrNameLst>
                                          <p:attrName>style.visibility</p:attrName>
                                        </p:attrNameLst>
                                      </p:cBhvr>
                                      <p:to>
                                        <p:strVal val="visible"/>
                                      </p:to>
                                    </p:set>
                                    <p:animEffect transition="in" filter="fade">
                                      <p:cBhvr>
                                        <p:cTn id="34" dur="500"/>
                                        <p:tgtEl>
                                          <p:spTgt spid="28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60"/>
                                        </p:tgtEl>
                                        <p:attrNameLst>
                                          <p:attrName>style.visibility</p:attrName>
                                        </p:attrNameLst>
                                      </p:cBhvr>
                                      <p:to>
                                        <p:strVal val="visible"/>
                                      </p:to>
                                    </p:set>
                                    <p:animEffect transition="in" filter="fade">
                                      <p:cBhvr>
                                        <p:cTn id="39" dur="500"/>
                                        <p:tgtEl>
                                          <p:spTgt spid="2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1"/>
        <p:cNvGrpSpPr/>
        <p:nvPr/>
      </p:nvGrpSpPr>
      <p:grpSpPr>
        <a:xfrm>
          <a:off x="0" y="0"/>
          <a:ext cx="0" cy="0"/>
          <a:chOff x="0" y="0"/>
          <a:chExt cx="0" cy="0"/>
        </a:xfrm>
      </p:grpSpPr>
      <p:sp>
        <p:nvSpPr>
          <p:cNvPr id="2872" name="Google Shape;2872;p3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UDP segment </a:t>
            </a:r>
            <a:r>
              <a:rPr lang="en-US"/>
              <a:t>h</a:t>
            </a:r>
            <a:r>
              <a:rPr lang="en-US" sz="4400"/>
              <a:t>eader</a:t>
            </a:r>
            <a:endParaRPr lang="en-US" sz="4400"/>
          </a:p>
        </p:txBody>
      </p:sp>
      <p:sp>
        <p:nvSpPr>
          <p:cNvPr id="2873" name="Google Shape;2873;p37"/>
          <p:cNvSpPr/>
          <p:nvPr/>
        </p:nvSpPr>
        <p:spPr>
          <a:xfrm>
            <a:off x="3902299" y="2017713"/>
            <a:ext cx="3324225" cy="3200400"/>
          </a:xfrm>
          <a:prstGeom prst="rect">
            <a:avLst/>
          </a:prstGeom>
          <a:solidFill>
            <a:srgbClr val="FFFFFF"/>
          </a:solidFill>
          <a:ln w="349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74" name="Google Shape;2874;p37"/>
          <p:cNvSpPr txBox="1"/>
          <p:nvPr/>
        </p:nvSpPr>
        <p:spPr>
          <a:xfrm>
            <a:off x="3941987" y="2030413"/>
            <a:ext cx="1563687"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source port #</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75" name="Google Shape;2875;p37"/>
          <p:cNvSpPr txBox="1"/>
          <p:nvPr/>
        </p:nvSpPr>
        <p:spPr>
          <a:xfrm>
            <a:off x="5727924" y="2030413"/>
            <a:ext cx="1328738"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dest port #</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876" name="Google Shape;2876;p37"/>
          <p:cNvCxnSpPr/>
          <p:nvPr/>
        </p:nvCxnSpPr>
        <p:spPr>
          <a:xfrm>
            <a:off x="3892774" y="2417763"/>
            <a:ext cx="3328988" cy="0"/>
          </a:xfrm>
          <a:prstGeom prst="straightConnector1">
            <a:avLst/>
          </a:prstGeom>
          <a:noFill/>
          <a:ln w="19050" cap="flat" cmpd="sng">
            <a:solidFill>
              <a:srgbClr val="000000"/>
            </a:solidFill>
            <a:prstDash val="solid"/>
            <a:round/>
            <a:headEnd type="none" w="med" len="med"/>
            <a:tailEnd type="none" w="med" len="med"/>
          </a:ln>
        </p:spPr>
      </p:cxnSp>
      <p:cxnSp>
        <p:nvCxnSpPr>
          <p:cNvPr id="2877" name="Google Shape;2877;p37"/>
          <p:cNvCxnSpPr/>
          <p:nvPr/>
        </p:nvCxnSpPr>
        <p:spPr>
          <a:xfrm>
            <a:off x="3883249" y="2817813"/>
            <a:ext cx="3324225" cy="0"/>
          </a:xfrm>
          <a:prstGeom prst="straightConnector1">
            <a:avLst/>
          </a:prstGeom>
          <a:noFill/>
          <a:ln w="19050" cap="flat" cmpd="sng">
            <a:solidFill>
              <a:srgbClr val="000000"/>
            </a:solidFill>
            <a:prstDash val="solid"/>
            <a:round/>
            <a:headEnd type="none" w="med" len="med"/>
            <a:tailEnd type="none" w="med" len="med"/>
          </a:ln>
        </p:spPr>
      </p:cxnSp>
      <p:cxnSp>
        <p:nvCxnSpPr>
          <p:cNvPr id="2878" name="Google Shape;2878;p37"/>
          <p:cNvCxnSpPr/>
          <p:nvPr/>
        </p:nvCxnSpPr>
        <p:spPr>
          <a:xfrm rot="10800000">
            <a:off x="5540599" y="2017713"/>
            <a:ext cx="0" cy="395287"/>
          </a:xfrm>
          <a:prstGeom prst="straightConnector1">
            <a:avLst/>
          </a:prstGeom>
          <a:noFill/>
          <a:ln w="19050" cap="flat" cmpd="sng">
            <a:solidFill>
              <a:srgbClr val="000000"/>
            </a:solidFill>
            <a:prstDash val="solid"/>
            <a:round/>
            <a:headEnd type="none" w="med" len="med"/>
            <a:tailEnd type="none" w="med" len="med"/>
          </a:ln>
        </p:spPr>
      </p:cxnSp>
      <p:sp>
        <p:nvSpPr>
          <p:cNvPr id="2879" name="Google Shape;2879;p37"/>
          <p:cNvSpPr txBox="1"/>
          <p:nvPr/>
        </p:nvSpPr>
        <p:spPr>
          <a:xfrm>
            <a:off x="5048474" y="1552575"/>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32 bits</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880" name="Google Shape;2880;p37"/>
          <p:cNvCxnSpPr/>
          <p:nvPr/>
        </p:nvCxnSpPr>
        <p:spPr>
          <a:xfrm>
            <a:off x="5997799" y="1784350"/>
            <a:ext cx="1200150" cy="4763"/>
          </a:xfrm>
          <a:prstGeom prst="straightConnector1">
            <a:avLst/>
          </a:prstGeom>
          <a:noFill/>
          <a:ln w="19050" cap="flat" cmpd="sng">
            <a:solidFill>
              <a:srgbClr val="000000"/>
            </a:solidFill>
            <a:prstDash val="solid"/>
            <a:round/>
            <a:headEnd type="none" w="med" len="med"/>
            <a:tailEnd type="triangle" w="med" len="med"/>
          </a:ln>
        </p:spPr>
      </p:cxnSp>
      <p:cxnSp>
        <p:nvCxnSpPr>
          <p:cNvPr id="2881" name="Google Shape;2881;p37"/>
          <p:cNvCxnSpPr/>
          <p:nvPr/>
        </p:nvCxnSpPr>
        <p:spPr>
          <a:xfrm rot="10800000">
            <a:off x="3888012" y="1793875"/>
            <a:ext cx="1128712" cy="0"/>
          </a:xfrm>
          <a:prstGeom prst="straightConnector1">
            <a:avLst/>
          </a:prstGeom>
          <a:noFill/>
          <a:ln w="19050" cap="flat" cmpd="sng">
            <a:solidFill>
              <a:srgbClr val="000000"/>
            </a:solidFill>
            <a:prstDash val="solid"/>
            <a:round/>
            <a:headEnd type="none" w="med" len="med"/>
            <a:tailEnd type="triangle" w="med" len="med"/>
          </a:ln>
        </p:spPr>
      </p:cxnSp>
      <p:sp>
        <p:nvSpPr>
          <p:cNvPr id="2882" name="Google Shape;2882;p37"/>
          <p:cNvSpPr txBox="1"/>
          <p:nvPr/>
        </p:nvSpPr>
        <p:spPr>
          <a:xfrm>
            <a:off x="4745262" y="3376613"/>
            <a:ext cx="1389062" cy="10064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data </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(payload)</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83" name="Google Shape;2883;p37"/>
          <p:cNvSpPr txBox="1"/>
          <p:nvPr/>
        </p:nvSpPr>
        <p:spPr>
          <a:xfrm>
            <a:off x="4338862" y="5292725"/>
            <a:ext cx="25241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UDP segment format</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884" name="Google Shape;2884;p37"/>
          <p:cNvCxnSpPr/>
          <p:nvPr/>
        </p:nvCxnSpPr>
        <p:spPr>
          <a:xfrm rot="10800000">
            <a:off x="5540599" y="2427288"/>
            <a:ext cx="0" cy="395287"/>
          </a:xfrm>
          <a:prstGeom prst="straightConnector1">
            <a:avLst/>
          </a:prstGeom>
          <a:noFill/>
          <a:ln w="19050" cap="flat" cmpd="sng">
            <a:solidFill>
              <a:srgbClr val="000000"/>
            </a:solidFill>
            <a:prstDash val="solid"/>
            <a:round/>
            <a:headEnd type="none" w="med" len="med"/>
            <a:tailEnd type="none" w="med" len="med"/>
          </a:ln>
        </p:spPr>
      </p:cxnSp>
      <p:sp>
        <p:nvSpPr>
          <p:cNvPr id="2885" name="Google Shape;2885;p37"/>
          <p:cNvSpPr txBox="1"/>
          <p:nvPr/>
        </p:nvSpPr>
        <p:spPr>
          <a:xfrm>
            <a:off x="4284887" y="2420938"/>
            <a:ext cx="814387"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length</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86" name="Google Shape;2886;p37"/>
          <p:cNvSpPr txBox="1"/>
          <p:nvPr/>
        </p:nvSpPr>
        <p:spPr>
          <a:xfrm>
            <a:off x="5831112" y="2411413"/>
            <a:ext cx="1176337"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checksum</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87" name="Google Shape;2887;p37"/>
          <p:cNvSpPr txBox="1"/>
          <p:nvPr/>
        </p:nvSpPr>
        <p:spPr>
          <a:xfrm>
            <a:off x="7623398" y="3421856"/>
            <a:ext cx="2406650" cy="9159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length, in bytes of UDP segment, including header</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2888" name="Google Shape;2888;p37"/>
          <p:cNvCxnSpPr/>
          <p:nvPr/>
        </p:nvCxnSpPr>
        <p:spPr>
          <a:xfrm rot="10800000">
            <a:off x="5142136" y="2597149"/>
            <a:ext cx="3113157" cy="1285397"/>
          </a:xfrm>
          <a:prstGeom prst="straightConnector1">
            <a:avLst/>
          </a:prstGeom>
          <a:noFill/>
          <a:ln w="19050" cap="flat" cmpd="sng">
            <a:solidFill>
              <a:srgbClr val="000000"/>
            </a:solidFill>
            <a:prstDash val="solid"/>
            <a:round/>
            <a:headEnd type="none" w="med" len="med"/>
            <a:tailEnd type="triangle" w="med" len="med"/>
          </a:ln>
        </p:spPr>
      </p:cxnSp>
      <p:sp>
        <p:nvSpPr>
          <p:cNvPr id="2889" name="Google Shape;2889;p37"/>
          <p:cNvSpPr/>
          <p:nvPr/>
        </p:nvSpPr>
        <p:spPr>
          <a:xfrm>
            <a:off x="3695142" y="1957213"/>
            <a:ext cx="2097870" cy="534469"/>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90" name="Google Shape;2890;p37"/>
          <p:cNvSpPr/>
          <p:nvPr/>
        </p:nvSpPr>
        <p:spPr>
          <a:xfrm>
            <a:off x="5331049" y="1955208"/>
            <a:ext cx="2097870" cy="534469"/>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91" name="Google Shape;2891;p37"/>
          <p:cNvSpPr/>
          <p:nvPr/>
        </p:nvSpPr>
        <p:spPr>
          <a:xfrm>
            <a:off x="3657042" y="2362801"/>
            <a:ext cx="2097870" cy="534469"/>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92" name="Google Shape;2892;p37"/>
          <p:cNvSpPr/>
          <p:nvPr/>
        </p:nvSpPr>
        <p:spPr>
          <a:xfrm>
            <a:off x="5290176" y="2341229"/>
            <a:ext cx="2097870" cy="534469"/>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93" name="Google Shape;2893;p37"/>
          <p:cNvSpPr/>
          <p:nvPr/>
        </p:nvSpPr>
        <p:spPr>
          <a:xfrm>
            <a:off x="4386800" y="3148706"/>
            <a:ext cx="2097870" cy="1560711"/>
          </a:xfrm>
          <a:prstGeom prst="ellipse">
            <a:avLst/>
          </a:prstGeom>
          <a:noFill/>
          <a:ln w="3175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2894" name="Google Shape;2894;p37"/>
          <p:cNvCxnSpPr/>
          <p:nvPr/>
        </p:nvCxnSpPr>
        <p:spPr>
          <a:xfrm rot="10800000">
            <a:off x="5915202" y="3972404"/>
            <a:ext cx="3113157" cy="1285397"/>
          </a:xfrm>
          <a:prstGeom prst="straightConnector1">
            <a:avLst/>
          </a:prstGeom>
          <a:noFill/>
          <a:ln w="19050" cap="flat" cmpd="sng">
            <a:solidFill>
              <a:srgbClr val="000000"/>
            </a:solidFill>
            <a:prstDash val="solid"/>
            <a:round/>
            <a:headEnd type="none" w="med" len="med"/>
            <a:tailEnd type="triangle" w="med" len="med"/>
          </a:ln>
        </p:spPr>
      </p:cxnSp>
      <p:sp>
        <p:nvSpPr>
          <p:cNvPr id="2895" name="Google Shape;2895;p37"/>
          <p:cNvSpPr txBox="1"/>
          <p:nvPr/>
        </p:nvSpPr>
        <p:spPr>
          <a:xfrm>
            <a:off x="8032927" y="4969559"/>
            <a:ext cx="2406650"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data to/from application layer</a:t>
            </a: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896" name="Google Shape;2896;p3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9"/>
                                        </p:tgtEl>
                                        <p:attrNameLst>
                                          <p:attrName>style.visibility</p:attrName>
                                        </p:attrNameLst>
                                      </p:cBhvr>
                                      <p:to>
                                        <p:strVal val="visible"/>
                                      </p:to>
                                    </p:set>
                                    <p:animEffect transition="in" filter="fade">
                                      <p:cBhvr>
                                        <p:cTn id="7" dur="500"/>
                                        <p:tgtEl>
                                          <p:spTgt spid="2889"/>
                                        </p:tgtEl>
                                      </p:cBhvr>
                                    </p:animEffect>
                                  </p:childTnLst>
                                </p:cTn>
                              </p:par>
                              <p:par>
                                <p:cTn id="8" presetID="10" presetClass="entr" presetSubtype="0" fill="hold" nodeType="withEffect">
                                  <p:stCondLst>
                                    <p:cond delay="0"/>
                                  </p:stCondLst>
                                  <p:childTnLst>
                                    <p:set>
                                      <p:cBhvr>
                                        <p:cTn id="9" dur="1" fill="hold">
                                          <p:stCondLst>
                                            <p:cond delay="0"/>
                                          </p:stCondLst>
                                        </p:cTn>
                                        <p:tgtEl>
                                          <p:spTgt spid="2890"/>
                                        </p:tgtEl>
                                        <p:attrNameLst>
                                          <p:attrName>style.visibility</p:attrName>
                                        </p:attrNameLst>
                                      </p:cBhvr>
                                      <p:to>
                                        <p:strVal val="visible"/>
                                      </p:to>
                                    </p:set>
                                    <p:animEffect transition="in" filter="fade">
                                      <p:cBhvr>
                                        <p:cTn id="10" dur="500"/>
                                        <p:tgtEl>
                                          <p:spTgt spid="28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91"/>
                                        </p:tgtEl>
                                        <p:attrNameLst>
                                          <p:attrName>style.visibility</p:attrName>
                                        </p:attrNameLst>
                                      </p:cBhvr>
                                      <p:to>
                                        <p:strVal val="visible"/>
                                      </p:to>
                                    </p:set>
                                    <p:animEffect transition="in" filter="fade">
                                      <p:cBhvr>
                                        <p:cTn id="15" dur="500"/>
                                        <p:tgtEl>
                                          <p:spTgt spid="2891"/>
                                        </p:tgtEl>
                                      </p:cBhvr>
                                    </p:animEffect>
                                  </p:childTnLst>
                                </p:cTn>
                              </p:par>
                              <p:par>
                                <p:cTn id="16" presetID="10" presetClass="entr" presetSubtype="0" fill="hold" nodeType="withEffect">
                                  <p:stCondLst>
                                    <p:cond delay="0"/>
                                  </p:stCondLst>
                                  <p:childTnLst>
                                    <p:set>
                                      <p:cBhvr>
                                        <p:cTn id="17" dur="1" fill="hold">
                                          <p:stCondLst>
                                            <p:cond delay="0"/>
                                          </p:stCondLst>
                                        </p:cTn>
                                        <p:tgtEl>
                                          <p:spTgt spid="2888"/>
                                        </p:tgtEl>
                                        <p:attrNameLst>
                                          <p:attrName>style.visibility</p:attrName>
                                        </p:attrNameLst>
                                      </p:cBhvr>
                                      <p:to>
                                        <p:strVal val="visible"/>
                                      </p:to>
                                    </p:set>
                                    <p:animEffect transition="in" filter="fade">
                                      <p:cBhvr>
                                        <p:cTn id="18" dur="500"/>
                                        <p:tgtEl>
                                          <p:spTgt spid="2888"/>
                                        </p:tgtEl>
                                      </p:cBhvr>
                                    </p:animEffect>
                                  </p:childTnLst>
                                </p:cTn>
                              </p:par>
                              <p:par>
                                <p:cTn id="19" presetID="10" presetClass="entr" presetSubtype="0" fill="hold" nodeType="withEffect">
                                  <p:stCondLst>
                                    <p:cond delay="0"/>
                                  </p:stCondLst>
                                  <p:childTnLst>
                                    <p:set>
                                      <p:cBhvr>
                                        <p:cTn id="20" dur="1" fill="hold">
                                          <p:stCondLst>
                                            <p:cond delay="0"/>
                                          </p:stCondLst>
                                        </p:cTn>
                                        <p:tgtEl>
                                          <p:spTgt spid="2887"/>
                                        </p:tgtEl>
                                        <p:attrNameLst>
                                          <p:attrName>style.visibility</p:attrName>
                                        </p:attrNameLst>
                                      </p:cBhvr>
                                      <p:to>
                                        <p:strVal val="visible"/>
                                      </p:to>
                                    </p:set>
                                    <p:animEffect transition="in" filter="fade">
                                      <p:cBhvr>
                                        <p:cTn id="21" dur="500"/>
                                        <p:tgtEl>
                                          <p:spTgt spid="288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93"/>
                                        </p:tgtEl>
                                        <p:attrNameLst>
                                          <p:attrName>style.visibility</p:attrName>
                                        </p:attrNameLst>
                                      </p:cBhvr>
                                      <p:to>
                                        <p:strVal val="visible"/>
                                      </p:to>
                                    </p:set>
                                    <p:animEffect transition="in" filter="fade">
                                      <p:cBhvr>
                                        <p:cTn id="26" dur="500"/>
                                        <p:tgtEl>
                                          <p:spTgt spid="2893"/>
                                        </p:tgtEl>
                                      </p:cBhvr>
                                    </p:animEffect>
                                  </p:childTnLst>
                                </p:cTn>
                              </p:par>
                              <p:par>
                                <p:cTn id="27" presetID="10" presetClass="entr" presetSubtype="0" fill="hold" nodeType="withEffect">
                                  <p:stCondLst>
                                    <p:cond delay="0"/>
                                  </p:stCondLst>
                                  <p:childTnLst>
                                    <p:set>
                                      <p:cBhvr>
                                        <p:cTn id="28" dur="1" fill="hold">
                                          <p:stCondLst>
                                            <p:cond delay="0"/>
                                          </p:stCondLst>
                                        </p:cTn>
                                        <p:tgtEl>
                                          <p:spTgt spid="2894"/>
                                        </p:tgtEl>
                                        <p:attrNameLst>
                                          <p:attrName>style.visibility</p:attrName>
                                        </p:attrNameLst>
                                      </p:cBhvr>
                                      <p:to>
                                        <p:strVal val="visible"/>
                                      </p:to>
                                    </p:set>
                                    <p:animEffect transition="in" filter="fade">
                                      <p:cBhvr>
                                        <p:cTn id="29" dur="500"/>
                                        <p:tgtEl>
                                          <p:spTgt spid="2894"/>
                                        </p:tgtEl>
                                      </p:cBhvr>
                                    </p:animEffect>
                                  </p:childTnLst>
                                </p:cTn>
                              </p:par>
                              <p:par>
                                <p:cTn id="30" presetID="10" presetClass="entr" presetSubtype="0" fill="hold" nodeType="withEffect">
                                  <p:stCondLst>
                                    <p:cond delay="0"/>
                                  </p:stCondLst>
                                  <p:childTnLst>
                                    <p:set>
                                      <p:cBhvr>
                                        <p:cTn id="31" dur="1" fill="hold">
                                          <p:stCondLst>
                                            <p:cond delay="0"/>
                                          </p:stCondLst>
                                        </p:cTn>
                                        <p:tgtEl>
                                          <p:spTgt spid="2895"/>
                                        </p:tgtEl>
                                        <p:attrNameLst>
                                          <p:attrName>style.visibility</p:attrName>
                                        </p:attrNameLst>
                                      </p:cBhvr>
                                      <p:to>
                                        <p:strVal val="visible"/>
                                      </p:to>
                                    </p:set>
                                    <p:animEffect transition="in" filter="fade">
                                      <p:cBhvr>
                                        <p:cTn id="32" dur="500"/>
                                        <p:tgtEl>
                                          <p:spTgt spid="28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92"/>
                                        </p:tgtEl>
                                        <p:attrNameLst>
                                          <p:attrName>style.visibility</p:attrName>
                                        </p:attrNameLst>
                                      </p:cBhvr>
                                      <p:to>
                                        <p:strVal val="visible"/>
                                      </p:to>
                                    </p:set>
                                    <p:animEffect transition="in" filter="fade">
                                      <p:cBhvr>
                                        <p:cTn id="37" dur="500"/>
                                        <p:tgtEl>
                                          <p:spTgt spid="2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3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UDP checksum</a:t>
            </a:r>
            <a:endParaRPr lang="en-US" sz="4400"/>
          </a:p>
        </p:txBody>
      </p:sp>
      <p:sp>
        <p:nvSpPr>
          <p:cNvPr id="2903" name="Google Shape;2903;p38"/>
          <p:cNvSpPr txBox="1"/>
          <p:nvPr/>
        </p:nvSpPr>
        <p:spPr>
          <a:xfrm>
            <a:off x="1270863" y="2652793"/>
            <a:ext cx="10241312" cy="573438"/>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Transmitted:            5               6                11</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4" name="Google Shape;2904;p38"/>
          <p:cNvSpPr/>
          <p:nvPr/>
        </p:nvSpPr>
        <p:spPr>
          <a:xfrm>
            <a:off x="798690" y="1371219"/>
            <a:ext cx="11100624" cy="847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080"/>
              <a:buFont typeface="Noto Sans Symbols"/>
              <a:buNone/>
            </a:pPr>
            <a:r>
              <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rPr>
              <a:t>Goal:</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detect errors (</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i.e.,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flipped bits) in transmitted segment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2905" name="Google Shape;2905;p38"/>
          <p:cNvSpPr txBox="1"/>
          <p:nvPr/>
        </p:nvSpPr>
        <p:spPr>
          <a:xfrm>
            <a:off x="1717730" y="4429929"/>
            <a:ext cx="10241312" cy="573438"/>
          </a:xfrm>
          <a:prstGeom prst="rect">
            <a:avLst/>
          </a:prstGeom>
          <a:noFill/>
          <a:ln>
            <a:noFill/>
          </a:ln>
        </p:spPr>
        <p:txBody>
          <a:bodyPr spcFirstLastPara="1" wrap="square" lIns="91425" tIns="45700" rIns="91425" bIns="45700" anchor="t" anchorCtr="0">
            <a:normAutofit/>
          </a:bodyPr>
          <a:lstStyle/>
          <a:p>
            <a:pPr marL="1301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Received:            4               6                11</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906" name="Google Shape;2906;p38"/>
          <p:cNvGrpSpPr/>
          <p:nvPr/>
        </p:nvGrpSpPr>
        <p:grpSpPr>
          <a:xfrm>
            <a:off x="3781587" y="2118101"/>
            <a:ext cx="3789990" cy="374499"/>
            <a:chOff x="3781587" y="2118101"/>
            <a:chExt cx="3789990" cy="374499"/>
          </a:xfrm>
        </p:grpSpPr>
        <p:sp>
          <p:nvSpPr>
            <p:cNvPr id="2907" name="Google Shape;2907;p38"/>
            <p:cNvSpPr txBox="1"/>
            <p:nvPr/>
          </p:nvSpPr>
          <p:spPr>
            <a:xfrm>
              <a:off x="3781587" y="2123268"/>
              <a:ext cx="121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1</a:t>
              </a:r>
              <a:r>
                <a:rPr lang="en-US" sz="1800" b="0" i="0" u="none" strike="noStrike" cap="none" baseline="30000">
                  <a:solidFill>
                    <a:srgbClr val="000000"/>
                  </a:solidFill>
                  <a:latin typeface="Calibri" panose="020F0502020204030204"/>
                  <a:ea typeface="Calibri" panose="020F0502020204030204"/>
                  <a:cs typeface="Calibri" panose="020F0502020204030204"/>
                  <a:sym typeface="Calibri" panose="020F0502020204030204"/>
                </a:rPr>
                <a:t>st</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number</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8" name="Google Shape;2908;p38"/>
            <p:cNvSpPr txBox="1"/>
            <p:nvPr/>
          </p:nvSpPr>
          <p:spPr>
            <a:xfrm>
              <a:off x="5173851" y="2120685"/>
              <a:ext cx="126028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2</a:t>
              </a:r>
              <a:r>
                <a:rPr lang="en-US" sz="1800" b="0" i="0" u="none" strike="noStrike" cap="none" baseline="30000">
                  <a:solidFill>
                    <a:srgbClr val="000000"/>
                  </a:solidFill>
                  <a:latin typeface="Calibri" panose="020F0502020204030204"/>
                  <a:ea typeface="Calibri" panose="020F0502020204030204"/>
                  <a:cs typeface="Calibri" panose="020F0502020204030204"/>
                  <a:sym typeface="Calibri" panose="020F0502020204030204"/>
                </a:rPr>
                <a:t>nd</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number</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9" name="Google Shape;2909;p38"/>
            <p:cNvSpPr txBox="1"/>
            <p:nvPr/>
          </p:nvSpPr>
          <p:spPr>
            <a:xfrm>
              <a:off x="6938070" y="2118101"/>
              <a:ext cx="6335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sum</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910" name="Google Shape;2910;p38"/>
          <p:cNvSpPr/>
          <p:nvPr/>
        </p:nvSpPr>
        <p:spPr>
          <a:xfrm>
            <a:off x="5269424" y="3316637"/>
            <a:ext cx="1131376" cy="978408"/>
          </a:xfrm>
          <a:prstGeom prst="downArrow">
            <a:avLst>
              <a:gd name="adj1" fmla="val 50000"/>
              <a:gd name="adj2" fmla="val 50000"/>
            </a:avLst>
          </a:prstGeom>
          <a:gradFill>
            <a:gsLst>
              <a:gs pos="0">
                <a:srgbClr val="F5F7FC"/>
              </a:gs>
              <a:gs pos="55000">
                <a:srgbClr val="E47E9F"/>
              </a:gs>
              <a:gs pos="83000">
                <a:srgbClr val="CD0004"/>
              </a:gs>
              <a:gs pos="100000">
                <a:srgbClr val="C00000"/>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911" name="Google Shape;2911;p38"/>
          <p:cNvGrpSpPr/>
          <p:nvPr/>
        </p:nvGrpSpPr>
        <p:grpSpPr>
          <a:xfrm>
            <a:off x="4005390" y="4866468"/>
            <a:ext cx="2218236" cy="1079841"/>
            <a:chOff x="4005390" y="4866468"/>
            <a:chExt cx="2218236" cy="1079841"/>
          </a:xfrm>
        </p:grpSpPr>
        <p:sp>
          <p:nvSpPr>
            <p:cNvPr id="2912" name="Google Shape;2912;p38"/>
            <p:cNvSpPr txBox="1"/>
            <p:nvPr/>
          </p:nvSpPr>
          <p:spPr>
            <a:xfrm>
              <a:off x="4005390" y="5238423"/>
              <a:ext cx="2218236"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receiver-computed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checksum</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3" name="Google Shape;2913;p38"/>
            <p:cNvSpPr/>
            <p:nvPr/>
          </p:nvSpPr>
          <p:spPr>
            <a:xfrm rot="5400000">
              <a:off x="5005953" y="4107051"/>
              <a:ext cx="302449" cy="1821283"/>
            </a:xfrm>
            <a:prstGeom prst="rightBrace">
              <a:avLst>
                <a:gd name="adj1" fmla="val 8333"/>
                <a:gd name="adj2" fmla="val 50000"/>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14" name="Google Shape;2914;p38"/>
          <p:cNvGrpSpPr/>
          <p:nvPr/>
        </p:nvGrpSpPr>
        <p:grpSpPr>
          <a:xfrm>
            <a:off x="6880470" y="4879385"/>
            <a:ext cx="2604945" cy="1064343"/>
            <a:chOff x="6880470" y="4879385"/>
            <a:chExt cx="2604945" cy="1064343"/>
          </a:xfrm>
        </p:grpSpPr>
        <p:sp>
          <p:nvSpPr>
            <p:cNvPr id="2915" name="Google Shape;2915;p38"/>
            <p:cNvSpPr txBox="1"/>
            <p:nvPr/>
          </p:nvSpPr>
          <p:spPr>
            <a:xfrm>
              <a:off x="6880470" y="5235841"/>
              <a:ext cx="260494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sender-computed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checksum (as received)</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6" name="Google Shape;2916;p38"/>
            <p:cNvSpPr/>
            <p:nvPr/>
          </p:nvSpPr>
          <p:spPr>
            <a:xfrm rot="5400000">
              <a:off x="7219627" y="4631412"/>
              <a:ext cx="266054" cy="761999"/>
            </a:xfrm>
            <a:prstGeom prst="rightBrace">
              <a:avLst>
                <a:gd name="adj1" fmla="val 8333"/>
                <a:gd name="adj2" fmla="val 50000"/>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17" name="Google Shape;2917;p38"/>
          <p:cNvGrpSpPr/>
          <p:nvPr/>
        </p:nvGrpSpPr>
        <p:grpSpPr>
          <a:xfrm>
            <a:off x="6121831" y="5201334"/>
            <a:ext cx="821411" cy="1346699"/>
            <a:chOff x="6121831" y="5201334"/>
            <a:chExt cx="821411" cy="1346699"/>
          </a:xfrm>
        </p:grpSpPr>
        <p:pic>
          <p:nvPicPr>
            <p:cNvPr id="2918" name="Google Shape;2918;p38" descr="Image result for error"/>
            <p:cNvPicPr preferRelativeResize="0"/>
            <p:nvPr/>
          </p:nvPicPr>
          <p:blipFill rotWithShape="1">
            <a:blip r:embed="rId1"/>
            <a:srcRect/>
            <a:stretch>
              <a:fillRect/>
            </a:stretch>
          </p:blipFill>
          <p:spPr>
            <a:xfrm>
              <a:off x="6121831" y="5782776"/>
              <a:ext cx="821411" cy="765257"/>
            </a:xfrm>
            <a:prstGeom prst="rect">
              <a:avLst/>
            </a:prstGeom>
            <a:noFill/>
            <a:ln>
              <a:noFill/>
            </a:ln>
          </p:spPr>
        </p:pic>
        <p:sp>
          <p:nvSpPr>
            <p:cNvPr id="2919" name="Google Shape;2919;p38"/>
            <p:cNvSpPr txBox="1"/>
            <p:nvPr/>
          </p:nvSpPr>
          <p:spPr>
            <a:xfrm>
              <a:off x="6307811" y="5201334"/>
              <a:ext cx="41389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0004"/>
                </a:buClr>
                <a:buSzPts val="3600"/>
                <a:buFont typeface="Calibri" panose="020F0502020204030204"/>
                <a:buNone/>
              </a:pPr>
              <a:r>
                <a:rPr lang="en-US" sz="3600" b="1" i="0" u="none" strike="noStrike" cap="none">
                  <a:solidFill>
                    <a:srgbClr val="CD0004"/>
                  </a:solidFill>
                  <a:latin typeface="Calibri" panose="020F0502020204030204"/>
                  <a:ea typeface="Calibri" panose="020F0502020204030204"/>
                  <a:cs typeface="Calibri" panose="020F0502020204030204"/>
                  <a:sym typeface="Calibri" panose="020F0502020204030204"/>
                </a:rPr>
                <a:t>=</a:t>
              </a:r>
              <a:endParaRPr lang="en-US" sz="3600" b="1" i="0" u="none" strike="noStrike" cap="none">
                <a:solidFill>
                  <a:srgbClr val="CD0004"/>
                </a:solidFill>
                <a:latin typeface="Calibri" panose="020F0502020204030204"/>
                <a:ea typeface="Calibri" panose="020F0502020204030204"/>
                <a:cs typeface="Calibri" panose="020F0502020204030204"/>
                <a:sym typeface="Calibri" panose="020F0502020204030204"/>
              </a:endParaRPr>
            </a:p>
          </p:txBody>
        </p:sp>
        <p:cxnSp>
          <p:nvCxnSpPr>
            <p:cNvPr id="2920" name="Google Shape;2920;p38"/>
            <p:cNvCxnSpPr/>
            <p:nvPr/>
          </p:nvCxnSpPr>
          <p:spPr>
            <a:xfrm flipH="1">
              <a:off x="6460174" y="5418195"/>
              <a:ext cx="108488" cy="247973"/>
            </a:xfrm>
            <a:prstGeom prst="straightConnector1">
              <a:avLst/>
            </a:prstGeom>
            <a:noFill/>
            <a:ln w="31750" cap="flat" cmpd="sng">
              <a:solidFill>
                <a:srgbClr val="CD0004"/>
              </a:solidFill>
              <a:prstDash val="solid"/>
              <a:miter lim="800000"/>
              <a:headEnd type="none" w="sm" len="sm"/>
              <a:tailEnd type="none" w="sm" len="sm"/>
            </a:ln>
          </p:spPr>
        </p:cxnSp>
      </p:grpSp>
      <p:sp>
        <p:nvSpPr>
          <p:cNvPr id="2921" name="Google Shape;2921;p3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6"/>
                                        </p:tgtEl>
                                        <p:attrNameLst>
                                          <p:attrName>style.visibility</p:attrName>
                                        </p:attrNameLst>
                                      </p:cBhvr>
                                      <p:to>
                                        <p:strVal val="visible"/>
                                      </p:to>
                                    </p:set>
                                    <p:animEffect transition="in" filter="fade">
                                      <p:cBhvr>
                                        <p:cTn id="7" dur="500"/>
                                        <p:tgtEl>
                                          <p:spTgt spid="2906"/>
                                        </p:tgtEl>
                                      </p:cBhvr>
                                    </p:animEffect>
                                  </p:childTnLst>
                                </p:cTn>
                              </p:par>
                              <p:par>
                                <p:cTn id="8" presetID="10" presetClass="entr" presetSubtype="0" fill="hold" nodeType="withEffect">
                                  <p:stCondLst>
                                    <p:cond delay="0"/>
                                  </p:stCondLst>
                                  <p:childTnLst>
                                    <p:set>
                                      <p:cBhvr>
                                        <p:cTn id="9" dur="1" fill="hold">
                                          <p:stCondLst>
                                            <p:cond delay="0"/>
                                          </p:stCondLst>
                                        </p:cTn>
                                        <p:tgtEl>
                                          <p:spTgt spid="2903"/>
                                        </p:tgtEl>
                                        <p:attrNameLst>
                                          <p:attrName>style.visibility</p:attrName>
                                        </p:attrNameLst>
                                      </p:cBhvr>
                                      <p:to>
                                        <p:strVal val="visible"/>
                                      </p:to>
                                    </p:set>
                                    <p:animEffect transition="in" filter="fade">
                                      <p:cBhvr>
                                        <p:cTn id="10" dur="500"/>
                                        <p:tgtEl>
                                          <p:spTgt spid="29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10"/>
                                        </p:tgtEl>
                                        <p:attrNameLst>
                                          <p:attrName>style.visibility</p:attrName>
                                        </p:attrNameLst>
                                      </p:cBhvr>
                                      <p:to>
                                        <p:strVal val="visible"/>
                                      </p:to>
                                    </p:set>
                                    <p:animEffect transition="in" filter="fade">
                                      <p:cBhvr>
                                        <p:cTn id="15" dur="500"/>
                                        <p:tgtEl>
                                          <p:spTgt spid="291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905"/>
                                        </p:tgtEl>
                                        <p:attrNameLst>
                                          <p:attrName>style.visibility</p:attrName>
                                        </p:attrNameLst>
                                      </p:cBhvr>
                                      <p:to>
                                        <p:strVal val="visible"/>
                                      </p:to>
                                    </p:set>
                                    <p:animEffect transition="in" filter="fade">
                                      <p:cBhvr>
                                        <p:cTn id="19" dur="500"/>
                                        <p:tgtEl>
                                          <p:spTgt spid="29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11"/>
                                        </p:tgtEl>
                                        <p:attrNameLst>
                                          <p:attrName>style.visibility</p:attrName>
                                        </p:attrNameLst>
                                      </p:cBhvr>
                                      <p:to>
                                        <p:strVal val="visible"/>
                                      </p:to>
                                    </p:set>
                                    <p:animEffect transition="in" filter="fade">
                                      <p:cBhvr>
                                        <p:cTn id="24" dur="1000"/>
                                        <p:tgtEl>
                                          <p:spTgt spid="29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14"/>
                                        </p:tgtEl>
                                        <p:attrNameLst>
                                          <p:attrName>style.visibility</p:attrName>
                                        </p:attrNameLst>
                                      </p:cBhvr>
                                      <p:to>
                                        <p:strVal val="visible"/>
                                      </p:to>
                                    </p:set>
                                    <p:animEffect transition="in" filter="fade">
                                      <p:cBhvr>
                                        <p:cTn id="29" dur="1000"/>
                                        <p:tgtEl>
                                          <p:spTgt spid="29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17"/>
                                        </p:tgtEl>
                                        <p:attrNameLst>
                                          <p:attrName>style.visibility</p:attrName>
                                        </p:attrNameLst>
                                      </p:cBhvr>
                                      <p:to>
                                        <p:strVal val="visible"/>
                                      </p:to>
                                    </p:set>
                                    <p:animEffect transition="in" filter="fade">
                                      <p:cBhvr>
                                        <p:cTn id="34" dur="1000"/>
                                        <p:tgtEl>
                                          <p:spTgt spid="2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6"/>
        <p:cNvGrpSpPr/>
        <p:nvPr/>
      </p:nvGrpSpPr>
      <p:grpSpPr>
        <a:xfrm>
          <a:off x="0" y="0"/>
          <a:ext cx="0" cy="0"/>
          <a:chOff x="0" y="0"/>
          <a:chExt cx="0" cy="0"/>
        </a:xfrm>
      </p:grpSpPr>
      <p:sp>
        <p:nvSpPr>
          <p:cNvPr id="2927" name="Google Shape;2927;p3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Internet checksum</a:t>
            </a:r>
            <a:endParaRPr lang="en-US" sz="4400"/>
          </a:p>
        </p:txBody>
      </p:sp>
      <p:sp>
        <p:nvSpPr>
          <p:cNvPr id="2928" name="Google Shape;2928;p39"/>
          <p:cNvSpPr txBox="1"/>
          <p:nvPr/>
        </p:nvSpPr>
        <p:spPr>
          <a:xfrm>
            <a:off x="990599" y="2218943"/>
            <a:ext cx="4662055" cy="4478069"/>
          </a:xfrm>
          <a:prstGeom prst="rect">
            <a:avLst/>
          </a:prstGeom>
          <a:noFill/>
          <a:ln>
            <a:noFill/>
          </a:ln>
        </p:spPr>
        <p:txBody>
          <a:bodyPr spcFirstLastPara="1" wrap="square" lIns="91425" tIns="45700" rIns="91425" bIns="45700" anchor="t" anchorCtr="0">
            <a:normAutofit/>
          </a:bodyPr>
          <a:lstStyle/>
          <a:p>
            <a:pPr marL="12700" marR="0" lvl="0" indent="0" algn="l" rtl="0">
              <a:lnSpc>
                <a:spcPct val="7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rPr>
              <a:t>sender:</a:t>
            </a:r>
            <a:endPar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treat contents of UDP segment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(including UDP header fields and IP addresses)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as sequence of 16-bit integers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rPr>
              <a:t>checksum: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addition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(one’s complement sum)</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of segment content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checksum value put into UDP checksum field</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7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19050" algn="l" rtl="0">
              <a:lnSpc>
                <a:spcPct val="70000"/>
              </a:lnSpc>
              <a:spcBef>
                <a:spcPts val="1000"/>
              </a:spcBef>
              <a:spcAft>
                <a:spcPts val="0"/>
              </a:spcAft>
              <a:buClr>
                <a:srgbClr val="0000A3"/>
              </a:buClr>
              <a:buSzPts val="3200"/>
              <a:buFont typeface="Noto Sans Symbols"/>
              <a:buNone/>
            </a:pPr>
            <a:endParaRPr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9" name="Google Shape;2929;p39"/>
          <p:cNvSpPr txBox="1"/>
          <p:nvPr/>
        </p:nvSpPr>
        <p:spPr>
          <a:xfrm>
            <a:off x="5767820" y="2132890"/>
            <a:ext cx="5728855" cy="4082476"/>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rPr>
              <a:t>receiver</a:t>
            </a:r>
            <a:r>
              <a:rPr lang="en-US" sz="3500" b="0" i="0" u="none" strike="noStrike" cap="none">
                <a:solidFill>
                  <a:srgbClr val="CC0000"/>
                </a:solidFill>
                <a:latin typeface="Calibri" panose="020F0502020204030204"/>
                <a:ea typeface="Calibri" panose="020F0502020204030204"/>
                <a:cs typeface="Calibri" panose="020F0502020204030204"/>
                <a:sym typeface="Calibri" panose="020F0502020204030204"/>
              </a:rPr>
              <a:t>:</a:t>
            </a:r>
            <a:endParaRPr lang="en-US" sz="35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compute checksum of received segment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 if computed checksum equals checksum field value: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not equal - error detected</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equal - no error detected. </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But maybe errors nonetheless?</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More later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0" name="Google Shape;2930;p39"/>
          <p:cNvSpPr/>
          <p:nvPr/>
        </p:nvSpPr>
        <p:spPr>
          <a:xfrm>
            <a:off x="798690" y="1371219"/>
            <a:ext cx="11100624" cy="847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080"/>
              <a:buFont typeface="Noto Sans Symbols"/>
              <a:buNone/>
            </a:pPr>
            <a:r>
              <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rPr>
              <a:t>Goal:</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detect errors (</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i.e.,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flipped bits) in transmitted segment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2931" name="Google Shape;2931;p3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9"/>
                                        </p:tgtEl>
                                        <p:attrNameLst>
                                          <p:attrName>style.visibility</p:attrName>
                                        </p:attrNameLst>
                                      </p:cBhvr>
                                      <p:to>
                                        <p:strVal val="visible"/>
                                      </p:to>
                                    </p:set>
                                    <p:animEffect transition="in" filter="fade">
                                      <p:cBhvr>
                                        <p:cTn id="7" dur="500"/>
                                        <p:tgtEl>
                                          <p:spTgt spid="2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4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Internet checksum: an example</a:t>
            </a:r>
            <a:endParaRPr lang="en-US" sz="4400"/>
          </a:p>
        </p:txBody>
      </p:sp>
      <p:sp>
        <p:nvSpPr>
          <p:cNvPr id="2938" name="Google Shape;2938;p40"/>
          <p:cNvSpPr txBox="1"/>
          <p:nvPr/>
        </p:nvSpPr>
        <p:spPr>
          <a:xfrm>
            <a:off x="1215441" y="1452111"/>
            <a:ext cx="7772400" cy="2743200"/>
          </a:xfrm>
          <a:prstGeom prst="rect">
            <a:avLst/>
          </a:prstGeom>
          <a:noFill/>
          <a:ln>
            <a:noFill/>
          </a:ln>
        </p:spPr>
        <p:txBody>
          <a:bodyPr spcFirstLastPara="1" wrap="square" lIns="91425" tIns="45700" rIns="91425" bIns="45700" anchor="t" anchorCtr="0">
            <a:normAutofit/>
          </a:bodyPr>
          <a:lstStyle/>
          <a:p>
            <a:pPr marL="233680" marR="0" lvl="0" indent="-233680" algn="l" rtl="0">
              <a:lnSpc>
                <a:spcPct val="13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example: add two 16-bit integers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2939" name="Google Shape;2939;p40"/>
          <p:cNvCxnSpPr/>
          <p:nvPr/>
        </p:nvCxnSpPr>
        <p:spPr>
          <a:xfrm rot="10800000">
            <a:off x="2466391" y="3069774"/>
            <a:ext cx="6477000" cy="0"/>
          </a:xfrm>
          <a:prstGeom prst="straightConnector1">
            <a:avLst/>
          </a:prstGeom>
          <a:noFill/>
          <a:ln w="12700" cap="flat" cmpd="sng">
            <a:solidFill>
              <a:schemeClr val="dk1"/>
            </a:solidFill>
            <a:prstDash val="solid"/>
            <a:round/>
            <a:headEnd type="none" w="sm" len="sm"/>
            <a:tailEnd type="none" w="med" len="med"/>
          </a:ln>
        </p:spPr>
      </p:cxnSp>
      <p:sp>
        <p:nvSpPr>
          <p:cNvPr id="2940" name="Google Shape;2940;p40"/>
          <p:cNvSpPr txBox="1"/>
          <p:nvPr/>
        </p:nvSpPr>
        <p:spPr>
          <a:xfrm>
            <a:off x="1777296" y="3862762"/>
            <a:ext cx="636587"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sum</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1" name="Google Shape;2941;p40"/>
          <p:cNvSpPr txBox="1"/>
          <p:nvPr/>
        </p:nvSpPr>
        <p:spPr>
          <a:xfrm>
            <a:off x="1192843" y="4300504"/>
            <a:ext cx="12210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checksum</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2" name="Google Shape;2942;p40"/>
          <p:cNvSpPr txBox="1"/>
          <p:nvPr/>
        </p:nvSpPr>
        <p:spPr>
          <a:xfrm>
            <a:off x="798690" y="5071610"/>
            <a:ext cx="10367961" cy="107950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99"/>
              </a:buClr>
              <a:buSzPts val="1560"/>
              <a:buFont typeface="Noto Sans Symbols"/>
              <a:buNone/>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Note:</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when adding numbers, a carryout from the most significant bit needs to be added to the result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2400"/>
              <a:buFont typeface="Tahoma" panose="020B060403050404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943" name="Google Shape;2943;p40"/>
          <p:cNvSpPr txBox="1"/>
          <p:nvPr/>
        </p:nvSpPr>
        <p:spPr>
          <a:xfrm>
            <a:off x="850466" y="6260898"/>
            <a:ext cx="98572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Check out the online interactive exercises for more examples: h</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ttp://gaia.cs.umass.edu/kurose_ross/interactive/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44" name="Google Shape;2944;p40"/>
          <p:cNvSpPr txBox="1"/>
          <p:nvPr/>
        </p:nvSpPr>
        <p:spPr>
          <a:xfrm>
            <a:off x="2863959" y="2205031"/>
            <a:ext cx="58993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1 1 1 0 0 1 1 0 0 1 1 0 0 1 1 0</a:t>
            </a:r>
            <a:endParaRPr lang="en-US" sz="2400" b="1" i="0" u="none" strike="noStrike" cap="none">
              <a:solidFill>
                <a:srgbClr val="000000"/>
              </a:solidFill>
              <a:latin typeface="Courier"/>
              <a:ea typeface="Courier"/>
              <a:cs typeface="Courier"/>
              <a:sym typeface="Courier"/>
            </a:endParaRPr>
          </a:p>
        </p:txBody>
      </p:sp>
      <p:sp>
        <p:nvSpPr>
          <p:cNvPr id="2945" name="Google Shape;2945;p40"/>
          <p:cNvSpPr txBox="1"/>
          <p:nvPr/>
        </p:nvSpPr>
        <p:spPr>
          <a:xfrm>
            <a:off x="2868710" y="2580910"/>
            <a:ext cx="58993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1 1 0 1 0 1 0 1 0 1 0 1 0 1 0 1</a:t>
            </a:r>
            <a:endParaRPr lang="en-US" sz="2400" b="1" i="0" u="none" strike="noStrike" cap="none">
              <a:solidFill>
                <a:srgbClr val="000000"/>
              </a:solidFill>
              <a:latin typeface="Courier"/>
              <a:ea typeface="Courier"/>
              <a:cs typeface="Courier"/>
              <a:sym typeface="Courier"/>
            </a:endParaRPr>
          </a:p>
        </p:txBody>
      </p:sp>
      <p:sp>
        <p:nvSpPr>
          <p:cNvPr id="2946" name="Google Shape;2946;p40"/>
          <p:cNvSpPr txBox="1"/>
          <p:nvPr/>
        </p:nvSpPr>
        <p:spPr>
          <a:xfrm>
            <a:off x="2501968" y="3194702"/>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1 1 0 1 1 1 0 1 1 1 0 1 1 1 0 1 1</a:t>
            </a:r>
            <a:endParaRPr lang="en-US" sz="2400" b="1" i="0" u="none" strike="noStrike" cap="none">
              <a:solidFill>
                <a:srgbClr val="000000"/>
              </a:solidFill>
              <a:latin typeface="Courier"/>
              <a:ea typeface="Courier"/>
              <a:cs typeface="Courier"/>
              <a:sym typeface="Courier"/>
            </a:endParaRPr>
          </a:p>
        </p:txBody>
      </p:sp>
      <p:sp>
        <p:nvSpPr>
          <p:cNvPr id="2947" name="Google Shape;2947;p40"/>
          <p:cNvSpPr/>
          <p:nvPr/>
        </p:nvSpPr>
        <p:spPr>
          <a:xfrm>
            <a:off x="2516833" y="3264149"/>
            <a:ext cx="304800" cy="304800"/>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948" name="Google Shape;2948;p40"/>
          <p:cNvSpPr txBox="1"/>
          <p:nvPr/>
        </p:nvSpPr>
        <p:spPr>
          <a:xfrm>
            <a:off x="916633" y="3201536"/>
            <a:ext cx="14577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wraparound</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2949" name="Google Shape;2949;p40"/>
          <p:cNvCxnSpPr/>
          <p:nvPr/>
        </p:nvCxnSpPr>
        <p:spPr>
          <a:xfrm rot="10800000">
            <a:off x="2440633" y="3788911"/>
            <a:ext cx="6477000" cy="0"/>
          </a:xfrm>
          <a:prstGeom prst="straightConnector1">
            <a:avLst/>
          </a:prstGeom>
          <a:noFill/>
          <a:ln w="12700" cap="flat" cmpd="sng">
            <a:solidFill>
              <a:schemeClr val="dk1"/>
            </a:solidFill>
            <a:prstDash val="solid"/>
            <a:round/>
            <a:headEnd type="none" w="sm" len="sm"/>
            <a:tailEnd type="none" w="med" len="med"/>
          </a:ln>
        </p:spPr>
      </p:cxnSp>
      <p:sp>
        <p:nvSpPr>
          <p:cNvPr id="2950" name="Google Shape;2950;p40"/>
          <p:cNvSpPr/>
          <p:nvPr/>
        </p:nvSpPr>
        <p:spPr>
          <a:xfrm>
            <a:off x="2669233" y="3576532"/>
            <a:ext cx="5795540" cy="95077"/>
          </a:xfrm>
          <a:custGeom>
            <a:avLst/>
            <a:gdLst/>
            <a:ahLst/>
            <a:cxnLst/>
            <a:rect l="l" t="t" r="r" b="b"/>
            <a:pathLst>
              <a:path w="3788" h="58" extrusionOk="0">
                <a:moveTo>
                  <a:pt x="0" y="0"/>
                </a:moveTo>
                <a:lnTo>
                  <a:pt x="0" y="58"/>
                </a:lnTo>
                <a:lnTo>
                  <a:pt x="3788" y="58"/>
                </a:lnTo>
              </a:path>
            </a:pathLst>
          </a:custGeom>
          <a:noFill/>
          <a:ln w="9525" cap="flat" cmpd="sng">
            <a:solidFill>
              <a:srgbClr val="FF0000"/>
            </a:solidFill>
            <a:prstDash val="solid"/>
            <a:round/>
            <a:headEnd type="none" w="sm" len="sm"/>
            <a:tailEnd type="stealth"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1" name="Google Shape;2951;p40"/>
          <p:cNvSpPr txBox="1"/>
          <p:nvPr/>
        </p:nvSpPr>
        <p:spPr>
          <a:xfrm>
            <a:off x="2475478" y="3863610"/>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1 0 1 1 1 0 1 1 1 0 1 1 1 1 0 0</a:t>
            </a:r>
            <a:endParaRPr lang="en-US" sz="2400" b="1" i="0" u="none" strike="noStrike" cap="none">
              <a:solidFill>
                <a:srgbClr val="000000"/>
              </a:solidFill>
              <a:latin typeface="Courier"/>
              <a:ea typeface="Courier"/>
              <a:cs typeface="Courier"/>
              <a:sym typeface="Courier"/>
            </a:endParaRPr>
          </a:p>
        </p:txBody>
      </p:sp>
      <p:sp>
        <p:nvSpPr>
          <p:cNvPr id="2952" name="Google Shape;2952;p40"/>
          <p:cNvSpPr txBox="1"/>
          <p:nvPr/>
        </p:nvSpPr>
        <p:spPr>
          <a:xfrm>
            <a:off x="2505831" y="4287924"/>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0 1 0 0 0 1 0 0 0 1 0 0 0 0 1 1</a:t>
            </a:r>
            <a:endParaRPr lang="en-US" sz="2400" b="1" i="0" u="none" strike="noStrike" cap="none">
              <a:solidFill>
                <a:srgbClr val="000000"/>
              </a:solidFill>
              <a:latin typeface="Courier"/>
              <a:ea typeface="Courier"/>
              <a:cs typeface="Courier"/>
              <a:sym typeface="Courier"/>
            </a:endParaRPr>
          </a:p>
        </p:txBody>
      </p:sp>
      <p:sp>
        <p:nvSpPr>
          <p:cNvPr id="2953" name="Google Shape;2953;p4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6"/>
                                        </p:tgtEl>
                                        <p:attrNameLst>
                                          <p:attrName>style.visibility</p:attrName>
                                        </p:attrNameLst>
                                      </p:cBhvr>
                                      <p:to>
                                        <p:strVal val="visible"/>
                                      </p:to>
                                    </p:set>
                                    <p:animEffect transition="in" filter="fade">
                                      <p:cBhvr>
                                        <p:cTn id="7" dur="500"/>
                                        <p:tgtEl>
                                          <p:spTgt spid="29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48"/>
                                        </p:tgtEl>
                                        <p:attrNameLst>
                                          <p:attrName>style.visibility</p:attrName>
                                        </p:attrNameLst>
                                      </p:cBhvr>
                                      <p:to>
                                        <p:strVal val="visible"/>
                                      </p:to>
                                    </p:set>
                                    <p:animEffect transition="in" filter="fade">
                                      <p:cBhvr>
                                        <p:cTn id="12" dur="500"/>
                                        <p:tgtEl>
                                          <p:spTgt spid="2948"/>
                                        </p:tgtEl>
                                      </p:cBhvr>
                                    </p:animEffect>
                                  </p:childTnLst>
                                </p:cTn>
                              </p:par>
                              <p:par>
                                <p:cTn id="13" presetID="10" presetClass="entr" presetSubtype="0" fill="hold" nodeType="withEffect">
                                  <p:stCondLst>
                                    <p:cond delay="0"/>
                                  </p:stCondLst>
                                  <p:childTnLst>
                                    <p:set>
                                      <p:cBhvr>
                                        <p:cTn id="14" dur="1" fill="hold">
                                          <p:stCondLst>
                                            <p:cond delay="0"/>
                                          </p:stCondLst>
                                        </p:cTn>
                                        <p:tgtEl>
                                          <p:spTgt spid="2947"/>
                                        </p:tgtEl>
                                        <p:attrNameLst>
                                          <p:attrName>style.visibility</p:attrName>
                                        </p:attrNameLst>
                                      </p:cBhvr>
                                      <p:to>
                                        <p:strVal val="visible"/>
                                      </p:to>
                                    </p:set>
                                    <p:animEffect transition="in" filter="fade">
                                      <p:cBhvr>
                                        <p:cTn id="15" dur="500"/>
                                        <p:tgtEl>
                                          <p:spTgt spid="2947"/>
                                        </p:tgtEl>
                                      </p:cBhvr>
                                    </p:animEffect>
                                  </p:childTnLst>
                                </p:cTn>
                              </p:par>
                            </p:childTnLst>
                          </p:cTn>
                        </p:par>
                        <p:par>
                          <p:cTn id="16" fill="hold">
                            <p:stCondLst>
                              <p:cond delay="500"/>
                            </p:stCondLst>
                            <p:childTnLst>
                              <p:par>
                                <p:cTn id="17" presetID="10" presetClass="entr" presetSubtype="0" fill="hold" nodeType="afterEffect">
                                  <p:stCondLst>
                                    <p:cond delay="500"/>
                                  </p:stCondLst>
                                  <p:childTnLst>
                                    <p:set>
                                      <p:cBhvr>
                                        <p:cTn id="18" dur="1" fill="hold">
                                          <p:stCondLst>
                                            <p:cond delay="0"/>
                                          </p:stCondLst>
                                        </p:cTn>
                                        <p:tgtEl>
                                          <p:spTgt spid="2950"/>
                                        </p:tgtEl>
                                        <p:attrNameLst>
                                          <p:attrName>style.visibility</p:attrName>
                                        </p:attrNameLst>
                                      </p:cBhvr>
                                      <p:to>
                                        <p:strVal val="visible"/>
                                      </p:to>
                                    </p:set>
                                    <p:animEffect transition="in" filter="fade">
                                      <p:cBhvr>
                                        <p:cTn id="19" dur="500"/>
                                        <p:tgtEl>
                                          <p:spTgt spid="2950"/>
                                        </p:tgtEl>
                                      </p:cBhvr>
                                    </p:animEffect>
                                  </p:childTnLst>
                                </p:cTn>
                              </p:par>
                            </p:childTnLst>
                          </p:cTn>
                        </p:par>
                        <p:par>
                          <p:cTn id="20" fill="hold">
                            <p:stCondLst>
                              <p:cond delay="1500"/>
                            </p:stCondLst>
                            <p:childTnLst>
                              <p:par>
                                <p:cTn id="21" presetID="10" presetClass="entr" presetSubtype="0" fill="hold" nodeType="afterEffect">
                                  <p:stCondLst>
                                    <p:cond delay="500"/>
                                  </p:stCondLst>
                                  <p:childTnLst>
                                    <p:set>
                                      <p:cBhvr>
                                        <p:cTn id="22" dur="1" fill="hold">
                                          <p:stCondLst>
                                            <p:cond delay="0"/>
                                          </p:stCondLst>
                                        </p:cTn>
                                        <p:tgtEl>
                                          <p:spTgt spid="2949"/>
                                        </p:tgtEl>
                                        <p:attrNameLst>
                                          <p:attrName>style.visibility</p:attrName>
                                        </p:attrNameLst>
                                      </p:cBhvr>
                                      <p:to>
                                        <p:strVal val="visible"/>
                                      </p:to>
                                    </p:set>
                                    <p:animEffect transition="in" filter="fade">
                                      <p:cBhvr>
                                        <p:cTn id="23" dur="500"/>
                                        <p:tgtEl>
                                          <p:spTgt spid="2949"/>
                                        </p:tgtEl>
                                      </p:cBhvr>
                                    </p:animEffect>
                                  </p:childTnLst>
                                </p:cTn>
                              </p:par>
                              <p:par>
                                <p:cTn id="24" presetID="10" presetClass="entr" presetSubtype="0" fill="hold" nodeType="withEffect">
                                  <p:stCondLst>
                                    <p:cond delay="0"/>
                                  </p:stCondLst>
                                  <p:childTnLst>
                                    <p:set>
                                      <p:cBhvr>
                                        <p:cTn id="25" dur="1" fill="hold">
                                          <p:stCondLst>
                                            <p:cond delay="0"/>
                                          </p:stCondLst>
                                        </p:cTn>
                                        <p:tgtEl>
                                          <p:spTgt spid="2942"/>
                                        </p:tgtEl>
                                        <p:attrNameLst>
                                          <p:attrName>style.visibility</p:attrName>
                                        </p:attrNameLst>
                                      </p:cBhvr>
                                      <p:to>
                                        <p:strVal val="visible"/>
                                      </p:to>
                                    </p:set>
                                    <p:animEffect transition="in" filter="fade">
                                      <p:cBhvr>
                                        <p:cTn id="26" dur="500"/>
                                        <p:tgtEl>
                                          <p:spTgt spid="29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51"/>
                                        </p:tgtEl>
                                        <p:attrNameLst>
                                          <p:attrName>style.visibility</p:attrName>
                                        </p:attrNameLst>
                                      </p:cBhvr>
                                      <p:to>
                                        <p:strVal val="visible"/>
                                      </p:to>
                                    </p:set>
                                    <p:animEffect transition="in" filter="fade">
                                      <p:cBhvr>
                                        <p:cTn id="31" dur="500"/>
                                        <p:tgtEl>
                                          <p:spTgt spid="2951"/>
                                        </p:tgtEl>
                                      </p:cBhvr>
                                    </p:animEffect>
                                  </p:childTnLst>
                                </p:cTn>
                              </p:par>
                              <p:par>
                                <p:cTn id="32" presetID="10" presetClass="entr" presetSubtype="0" fill="hold" nodeType="withEffect">
                                  <p:stCondLst>
                                    <p:cond delay="0"/>
                                  </p:stCondLst>
                                  <p:childTnLst>
                                    <p:set>
                                      <p:cBhvr>
                                        <p:cTn id="33" dur="1" fill="hold">
                                          <p:stCondLst>
                                            <p:cond delay="0"/>
                                          </p:stCondLst>
                                        </p:cTn>
                                        <p:tgtEl>
                                          <p:spTgt spid="2940"/>
                                        </p:tgtEl>
                                        <p:attrNameLst>
                                          <p:attrName>style.visibility</p:attrName>
                                        </p:attrNameLst>
                                      </p:cBhvr>
                                      <p:to>
                                        <p:strVal val="visible"/>
                                      </p:to>
                                    </p:set>
                                    <p:animEffect transition="in" filter="fade">
                                      <p:cBhvr>
                                        <p:cTn id="34" dur="500"/>
                                        <p:tgtEl>
                                          <p:spTgt spid="29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52"/>
                                        </p:tgtEl>
                                        <p:attrNameLst>
                                          <p:attrName>style.visibility</p:attrName>
                                        </p:attrNameLst>
                                      </p:cBhvr>
                                      <p:to>
                                        <p:strVal val="visible"/>
                                      </p:to>
                                    </p:set>
                                    <p:animEffect transition="in" filter="fade">
                                      <p:cBhvr>
                                        <p:cTn id="39" dur="500"/>
                                        <p:tgtEl>
                                          <p:spTgt spid="2952"/>
                                        </p:tgtEl>
                                      </p:cBhvr>
                                    </p:animEffect>
                                  </p:childTnLst>
                                </p:cTn>
                              </p:par>
                              <p:par>
                                <p:cTn id="40" presetID="10" presetClass="entr" presetSubtype="0" fill="hold" nodeType="withEffect">
                                  <p:stCondLst>
                                    <p:cond delay="0"/>
                                  </p:stCondLst>
                                  <p:childTnLst>
                                    <p:set>
                                      <p:cBhvr>
                                        <p:cTn id="41" dur="1" fill="hold">
                                          <p:stCondLst>
                                            <p:cond delay="0"/>
                                          </p:stCondLst>
                                        </p:cTn>
                                        <p:tgtEl>
                                          <p:spTgt spid="2941"/>
                                        </p:tgtEl>
                                        <p:attrNameLst>
                                          <p:attrName>style.visibility</p:attrName>
                                        </p:attrNameLst>
                                      </p:cBhvr>
                                      <p:to>
                                        <p:strVal val="visible"/>
                                      </p:to>
                                    </p:set>
                                    <p:animEffect transition="in" filter="fade">
                                      <p:cBhvr>
                                        <p:cTn id="42" dur="500"/>
                                        <p:tgtEl>
                                          <p:spTgt spid="2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4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Internet checksum: weak protection!</a:t>
            </a:r>
            <a:endParaRPr lang="en-US" sz="4400"/>
          </a:p>
        </p:txBody>
      </p:sp>
      <p:sp>
        <p:nvSpPr>
          <p:cNvPr id="2960" name="Google Shape;2960;p41"/>
          <p:cNvSpPr txBox="1"/>
          <p:nvPr/>
        </p:nvSpPr>
        <p:spPr>
          <a:xfrm>
            <a:off x="1215441" y="1452111"/>
            <a:ext cx="7772400" cy="2743200"/>
          </a:xfrm>
          <a:prstGeom prst="rect">
            <a:avLst/>
          </a:prstGeom>
          <a:noFill/>
          <a:ln>
            <a:noFill/>
          </a:ln>
        </p:spPr>
        <p:txBody>
          <a:bodyPr spcFirstLastPara="1" wrap="square" lIns="91425" tIns="45700" rIns="91425" bIns="45700" anchor="t" anchorCtr="0">
            <a:normAutofit/>
          </a:bodyPr>
          <a:lstStyle/>
          <a:p>
            <a:pPr marL="233680" marR="0" lvl="0" indent="-233680" algn="l" rtl="0">
              <a:lnSpc>
                <a:spcPct val="13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example: add two 16-bit integers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2961" name="Google Shape;2961;p41"/>
          <p:cNvCxnSpPr/>
          <p:nvPr/>
        </p:nvCxnSpPr>
        <p:spPr>
          <a:xfrm rot="10800000">
            <a:off x="2466391" y="3069774"/>
            <a:ext cx="6477000" cy="0"/>
          </a:xfrm>
          <a:prstGeom prst="straightConnector1">
            <a:avLst/>
          </a:prstGeom>
          <a:noFill/>
          <a:ln w="12700" cap="flat" cmpd="sng">
            <a:solidFill>
              <a:schemeClr val="dk1"/>
            </a:solidFill>
            <a:prstDash val="solid"/>
            <a:round/>
            <a:headEnd type="none" w="sm" len="sm"/>
            <a:tailEnd type="none" w="med" len="med"/>
          </a:ln>
        </p:spPr>
      </p:cxnSp>
      <p:sp>
        <p:nvSpPr>
          <p:cNvPr id="2962" name="Google Shape;2962;p41"/>
          <p:cNvSpPr txBox="1"/>
          <p:nvPr/>
        </p:nvSpPr>
        <p:spPr>
          <a:xfrm>
            <a:off x="1777296" y="3862762"/>
            <a:ext cx="636587"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sum</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3" name="Google Shape;2963;p41"/>
          <p:cNvSpPr txBox="1"/>
          <p:nvPr/>
        </p:nvSpPr>
        <p:spPr>
          <a:xfrm>
            <a:off x="1192843" y="4300504"/>
            <a:ext cx="12210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checksum</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4" name="Google Shape;2964;p41"/>
          <p:cNvSpPr txBox="1"/>
          <p:nvPr/>
        </p:nvSpPr>
        <p:spPr>
          <a:xfrm>
            <a:off x="2863959" y="2205031"/>
            <a:ext cx="58993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1 1 1 0 0 1 1 0 0 1 1 0 0 1 1 0</a:t>
            </a:r>
            <a:endParaRPr lang="en-US" sz="2400" b="1" i="0" u="none" strike="noStrike" cap="none">
              <a:solidFill>
                <a:srgbClr val="000000"/>
              </a:solidFill>
              <a:latin typeface="Courier"/>
              <a:ea typeface="Courier"/>
              <a:cs typeface="Courier"/>
              <a:sym typeface="Courier"/>
            </a:endParaRPr>
          </a:p>
        </p:txBody>
      </p:sp>
      <p:sp>
        <p:nvSpPr>
          <p:cNvPr id="2965" name="Google Shape;2965;p41"/>
          <p:cNvSpPr txBox="1"/>
          <p:nvPr/>
        </p:nvSpPr>
        <p:spPr>
          <a:xfrm>
            <a:off x="2868710" y="2580910"/>
            <a:ext cx="58993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1 1 0 1 0 1 0 1 0 1 0 1 0 1 0 1</a:t>
            </a:r>
            <a:endParaRPr lang="en-US" sz="2400" b="1" i="0" u="none" strike="noStrike" cap="none">
              <a:solidFill>
                <a:srgbClr val="000000"/>
              </a:solidFill>
              <a:latin typeface="Courier"/>
              <a:ea typeface="Courier"/>
              <a:cs typeface="Courier"/>
              <a:sym typeface="Courier"/>
            </a:endParaRPr>
          </a:p>
        </p:txBody>
      </p:sp>
      <p:sp>
        <p:nvSpPr>
          <p:cNvPr id="2966" name="Google Shape;2966;p41"/>
          <p:cNvSpPr txBox="1"/>
          <p:nvPr/>
        </p:nvSpPr>
        <p:spPr>
          <a:xfrm>
            <a:off x="2501968" y="3194702"/>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1 1 0 1 1 1 0 1 1 1 0 1 1 1 0 1 1</a:t>
            </a:r>
            <a:endParaRPr lang="en-US" sz="2400" b="1" i="0" u="none" strike="noStrike" cap="none">
              <a:solidFill>
                <a:srgbClr val="000000"/>
              </a:solidFill>
              <a:latin typeface="Courier"/>
              <a:ea typeface="Courier"/>
              <a:cs typeface="Courier"/>
              <a:sym typeface="Courier"/>
            </a:endParaRPr>
          </a:p>
        </p:txBody>
      </p:sp>
      <p:grpSp>
        <p:nvGrpSpPr>
          <p:cNvPr id="2967" name="Google Shape;2967;p41"/>
          <p:cNvGrpSpPr/>
          <p:nvPr/>
        </p:nvGrpSpPr>
        <p:grpSpPr>
          <a:xfrm>
            <a:off x="942391" y="3201536"/>
            <a:ext cx="8001000" cy="1123739"/>
            <a:chOff x="942391" y="3201536"/>
            <a:chExt cx="8001000" cy="1123739"/>
          </a:xfrm>
        </p:grpSpPr>
        <p:sp>
          <p:nvSpPr>
            <p:cNvPr id="2968" name="Google Shape;2968;p41"/>
            <p:cNvSpPr/>
            <p:nvPr/>
          </p:nvSpPr>
          <p:spPr>
            <a:xfrm>
              <a:off x="2542591" y="3264149"/>
              <a:ext cx="304800" cy="304800"/>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2969" name="Google Shape;2969;p41"/>
            <p:cNvSpPr txBox="1"/>
            <p:nvPr/>
          </p:nvSpPr>
          <p:spPr>
            <a:xfrm>
              <a:off x="942391" y="3201536"/>
              <a:ext cx="14577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wraparound</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2970" name="Google Shape;2970;p41"/>
            <p:cNvCxnSpPr/>
            <p:nvPr/>
          </p:nvCxnSpPr>
          <p:spPr>
            <a:xfrm rot="10800000">
              <a:off x="2466391" y="3788911"/>
              <a:ext cx="6477000" cy="0"/>
            </a:xfrm>
            <a:prstGeom prst="straightConnector1">
              <a:avLst/>
            </a:prstGeom>
            <a:noFill/>
            <a:ln w="12700" cap="flat" cmpd="sng">
              <a:solidFill>
                <a:schemeClr val="dk1"/>
              </a:solidFill>
              <a:prstDash val="solid"/>
              <a:round/>
              <a:headEnd type="none" w="sm" len="sm"/>
              <a:tailEnd type="none" w="med" len="med"/>
            </a:ln>
          </p:spPr>
        </p:cxnSp>
        <p:sp>
          <p:nvSpPr>
            <p:cNvPr id="2971" name="Google Shape;2971;p41"/>
            <p:cNvSpPr/>
            <p:nvPr/>
          </p:nvSpPr>
          <p:spPr>
            <a:xfrm>
              <a:off x="2694991" y="3576532"/>
              <a:ext cx="5795540" cy="95077"/>
            </a:xfrm>
            <a:custGeom>
              <a:avLst/>
              <a:gdLst/>
              <a:ahLst/>
              <a:cxnLst/>
              <a:rect l="l" t="t" r="r" b="b"/>
              <a:pathLst>
                <a:path w="3788" h="58" extrusionOk="0">
                  <a:moveTo>
                    <a:pt x="0" y="0"/>
                  </a:moveTo>
                  <a:lnTo>
                    <a:pt x="0" y="58"/>
                  </a:lnTo>
                  <a:lnTo>
                    <a:pt x="3788" y="58"/>
                  </a:lnTo>
                </a:path>
              </a:pathLst>
            </a:custGeom>
            <a:noFill/>
            <a:ln w="9525" cap="flat" cmpd="sng">
              <a:solidFill>
                <a:srgbClr val="FF0000"/>
              </a:solidFill>
              <a:prstDash val="solid"/>
              <a:round/>
              <a:headEnd type="none" w="sm" len="sm"/>
              <a:tailEnd type="stealth"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2" name="Google Shape;2972;p41"/>
            <p:cNvSpPr txBox="1"/>
            <p:nvPr/>
          </p:nvSpPr>
          <p:spPr>
            <a:xfrm>
              <a:off x="2501236" y="3863610"/>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1 0 1 1 1 0 1 1 1 0 1 1 1 1 0 0</a:t>
              </a:r>
              <a:endParaRPr lang="en-US" sz="2400" b="1" i="0" u="none" strike="noStrike" cap="none">
                <a:solidFill>
                  <a:srgbClr val="000000"/>
                </a:solidFill>
                <a:latin typeface="Courier"/>
                <a:ea typeface="Courier"/>
                <a:cs typeface="Courier"/>
                <a:sym typeface="Courier"/>
              </a:endParaRPr>
            </a:p>
          </p:txBody>
        </p:sp>
      </p:grpSp>
      <p:sp>
        <p:nvSpPr>
          <p:cNvPr id="2973" name="Google Shape;2973;p41"/>
          <p:cNvSpPr txBox="1"/>
          <p:nvPr/>
        </p:nvSpPr>
        <p:spPr>
          <a:xfrm>
            <a:off x="2505831" y="4287924"/>
            <a:ext cx="62680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0 1 0 0 0 1 0 0 0 1 0 0 0 0 1 1</a:t>
            </a:r>
            <a:endParaRPr lang="en-US" sz="2400" b="1" i="0" u="none" strike="noStrike" cap="none">
              <a:solidFill>
                <a:srgbClr val="000000"/>
              </a:solidFill>
              <a:latin typeface="Courier"/>
              <a:ea typeface="Courier"/>
              <a:cs typeface="Courier"/>
              <a:sym typeface="Courier"/>
            </a:endParaRPr>
          </a:p>
        </p:txBody>
      </p:sp>
      <p:grpSp>
        <p:nvGrpSpPr>
          <p:cNvPr id="2974" name="Google Shape;2974;p41"/>
          <p:cNvGrpSpPr/>
          <p:nvPr/>
        </p:nvGrpSpPr>
        <p:grpSpPr>
          <a:xfrm>
            <a:off x="7895417" y="1927511"/>
            <a:ext cx="2249559" cy="712515"/>
            <a:chOff x="9436187" y="4862446"/>
            <a:chExt cx="2249559" cy="712515"/>
          </a:xfrm>
        </p:grpSpPr>
        <p:sp>
          <p:nvSpPr>
            <p:cNvPr id="2975" name="Google Shape;2975;p41"/>
            <p:cNvSpPr/>
            <p:nvPr/>
          </p:nvSpPr>
          <p:spPr>
            <a:xfrm>
              <a:off x="9436187" y="5113295"/>
              <a:ext cx="802095" cy="461666"/>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2976" name="Google Shape;2976;p41"/>
            <p:cNvCxnSpPr/>
            <p:nvPr/>
          </p:nvCxnSpPr>
          <p:spPr>
            <a:xfrm rot="10800000" flipH="1">
              <a:off x="10238282" y="5111429"/>
              <a:ext cx="546739" cy="212682"/>
            </a:xfrm>
            <a:prstGeom prst="straightConnector1">
              <a:avLst/>
            </a:prstGeom>
            <a:noFill/>
            <a:ln w="38100" cap="flat" cmpd="sng">
              <a:solidFill>
                <a:srgbClr val="C00000"/>
              </a:solidFill>
              <a:prstDash val="solid"/>
              <a:miter lim="800000"/>
              <a:headEnd type="none" w="sm" len="sm"/>
              <a:tailEnd type="triangle" w="med" len="med"/>
            </a:ln>
          </p:spPr>
        </p:cxnSp>
        <p:sp>
          <p:nvSpPr>
            <p:cNvPr id="2977" name="Google Shape;2977;p41"/>
            <p:cNvSpPr txBox="1"/>
            <p:nvPr/>
          </p:nvSpPr>
          <p:spPr>
            <a:xfrm>
              <a:off x="10395008" y="4862446"/>
              <a:ext cx="12907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0 1 </a:t>
              </a:r>
              <a:endParaRPr lang="en-US" sz="2400" b="1" i="0" u="none" strike="noStrike" cap="none">
                <a:solidFill>
                  <a:srgbClr val="000000"/>
                </a:solidFill>
                <a:latin typeface="Courier"/>
                <a:ea typeface="Courier"/>
                <a:cs typeface="Courier"/>
                <a:sym typeface="Courier"/>
              </a:endParaRPr>
            </a:p>
          </p:txBody>
        </p:sp>
      </p:grpSp>
      <p:grpSp>
        <p:nvGrpSpPr>
          <p:cNvPr id="2978" name="Google Shape;2978;p41"/>
          <p:cNvGrpSpPr/>
          <p:nvPr/>
        </p:nvGrpSpPr>
        <p:grpSpPr>
          <a:xfrm>
            <a:off x="7910407" y="2289202"/>
            <a:ext cx="2249559" cy="712515"/>
            <a:chOff x="9436187" y="4862446"/>
            <a:chExt cx="2249559" cy="712515"/>
          </a:xfrm>
        </p:grpSpPr>
        <p:sp>
          <p:nvSpPr>
            <p:cNvPr id="2979" name="Google Shape;2979;p41"/>
            <p:cNvSpPr/>
            <p:nvPr/>
          </p:nvSpPr>
          <p:spPr>
            <a:xfrm>
              <a:off x="9436187" y="5113295"/>
              <a:ext cx="802095" cy="461666"/>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2980" name="Google Shape;2980;p41"/>
            <p:cNvCxnSpPr/>
            <p:nvPr/>
          </p:nvCxnSpPr>
          <p:spPr>
            <a:xfrm rot="10800000" flipH="1">
              <a:off x="10238282" y="5111429"/>
              <a:ext cx="546739" cy="212682"/>
            </a:xfrm>
            <a:prstGeom prst="straightConnector1">
              <a:avLst/>
            </a:prstGeom>
            <a:noFill/>
            <a:ln w="38100" cap="flat" cmpd="sng">
              <a:solidFill>
                <a:srgbClr val="C00000"/>
              </a:solidFill>
              <a:prstDash val="solid"/>
              <a:miter lim="800000"/>
              <a:headEnd type="none" w="sm" len="sm"/>
              <a:tailEnd type="triangle" w="med" len="med"/>
            </a:ln>
          </p:spPr>
        </p:cxnSp>
        <p:sp>
          <p:nvSpPr>
            <p:cNvPr id="2981" name="Google Shape;2981;p41"/>
            <p:cNvSpPr txBox="1"/>
            <p:nvPr/>
          </p:nvSpPr>
          <p:spPr>
            <a:xfrm>
              <a:off x="10395008" y="4862446"/>
              <a:ext cx="12907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  1 0 </a:t>
              </a:r>
              <a:endParaRPr lang="en-US" sz="2400" b="1" i="0" u="none" strike="noStrike" cap="none">
                <a:solidFill>
                  <a:srgbClr val="000000"/>
                </a:solidFill>
                <a:latin typeface="Courier"/>
                <a:ea typeface="Courier"/>
                <a:cs typeface="Courier"/>
                <a:sym typeface="Courier"/>
              </a:endParaRPr>
            </a:p>
          </p:txBody>
        </p:sp>
      </p:grpSp>
      <p:grpSp>
        <p:nvGrpSpPr>
          <p:cNvPr id="2982" name="Google Shape;2982;p41"/>
          <p:cNvGrpSpPr/>
          <p:nvPr/>
        </p:nvGrpSpPr>
        <p:grpSpPr>
          <a:xfrm>
            <a:off x="8933167" y="3121843"/>
            <a:ext cx="2729496" cy="1754326"/>
            <a:chOff x="8933167" y="3121843"/>
            <a:chExt cx="2729496" cy="1754326"/>
          </a:xfrm>
        </p:grpSpPr>
        <p:sp>
          <p:nvSpPr>
            <p:cNvPr id="2983" name="Google Shape;2983;p41"/>
            <p:cNvSpPr/>
            <p:nvPr/>
          </p:nvSpPr>
          <p:spPr>
            <a:xfrm>
              <a:off x="8933167" y="3244723"/>
              <a:ext cx="247697" cy="1504855"/>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4" name="Google Shape;2984;p41"/>
            <p:cNvSpPr txBox="1"/>
            <p:nvPr/>
          </p:nvSpPr>
          <p:spPr>
            <a:xfrm>
              <a:off x="9259241" y="3121843"/>
              <a:ext cx="2403422" cy="1754326"/>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Even though numbers have changed (bit flips), </a:t>
              </a:r>
              <a:r>
                <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rPr>
                <a:t>no</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change in checksum!</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985" name="Google Shape;2985;p4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4"/>
                                        </p:tgtEl>
                                        <p:attrNameLst>
                                          <p:attrName>style.visibility</p:attrName>
                                        </p:attrNameLst>
                                      </p:cBhvr>
                                      <p:to>
                                        <p:strVal val="visible"/>
                                      </p:to>
                                    </p:set>
                                    <p:animEffect transition="in" filter="fade">
                                      <p:cBhvr>
                                        <p:cTn id="7" dur="500"/>
                                        <p:tgtEl>
                                          <p:spTgt spid="29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8"/>
                                        </p:tgtEl>
                                        <p:attrNameLst>
                                          <p:attrName>style.visibility</p:attrName>
                                        </p:attrNameLst>
                                      </p:cBhvr>
                                      <p:to>
                                        <p:strVal val="visible"/>
                                      </p:to>
                                    </p:set>
                                    <p:animEffect transition="in" filter="fade">
                                      <p:cBhvr>
                                        <p:cTn id="12" dur="500"/>
                                        <p:tgtEl>
                                          <p:spTgt spid="29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2"/>
                                        </p:tgtEl>
                                        <p:attrNameLst>
                                          <p:attrName>style.visibility</p:attrName>
                                        </p:attrNameLst>
                                      </p:cBhvr>
                                      <p:to>
                                        <p:strVal val="visible"/>
                                      </p:to>
                                    </p:set>
                                    <p:animEffect transition="in" filter="fade">
                                      <p:cBhvr>
                                        <p:cTn id="17" dur="500"/>
                                        <p:tgtEl>
                                          <p:spTgt spid="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p42"/>
          <p:cNvSpPr txBox="1">
            <a:spLocks noGrp="1"/>
          </p:cNvSpPr>
          <p:nvPr>
            <p:ph type="title"/>
          </p:nvPr>
        </p:nvSpPr>
        <p:spPr>
          <a:xfrm>
            <a:off x="662184" y="196879"/>
            <a:ext cx="11100625" cy="12064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panose="020F0502020204030204"/>
              <a:buNone/>
            </a:pPr>
            <a:r>
              <a:rPr lang="en-US" sz="5400" b="0"/>
              <a:t>Summary</a:t>
            </a:r>
            <a:r>
              <a:rPr lang="en-US" sz="4800" b="0"/>
              <a:t>: UDP</a:t>
            </a:r>
            <a:endParaRPr lang="en-US" sz="4800" b="0"/>
          </a:p>
        </p:txBody>
      </p:sp>
      <p:sp>
        <p:nvSpPr>
          <p:cNvPr id="2992" name="Google Shape;2992;p42"/>
          <p:cNvSpPr txBox="1"/>
          <p:nvPr/>
        </p:nvSpPr>
        <p:spPr>
          <a:xfrm>
            <a:off x="525681" y="1403321"/>
            <a:ext cx="11373633" cy="5247933"/>
          </a:xfrm>
          <a:prstGeom prst="rect">
            <a:avLst/>
          </a:prstGeom>
          <a:noFill/>
          <a:ln>
            <a:noFill/>
          </a:ln>
        </p:spPr>
        <p:txBody>
          <a:bodyPr spcFirstLastPara="1" wrap="square" lIns="91425" tIns="45700" rIns="91425" bIns="45700" anchor="t" anchorCtr="0">
            <a:noAutofit/>
          </a:bodyPr>
          <a:lstStyle/>
          <a:p>
            <a:pPr marL="463550" marR="0" lvl="0" indent="-33972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frills” protocol: </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8355" marR="0" lvl="1" indent="-341630" algn="l" rtl="0">
              <a:lnSpc>
                <a:spcPct val="90000"/>
              </a:lnSpc>
              <a:spcBef>
                <a:spcPts val="1000"/>
              </a:spcBef>
              <a:spcAft>
                <a:spcPts val="0"/>
              </a:spcAft>
              <a:buClr>
                <a:srgbClr val="0000A3"/>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segments may be lost, delivered out of order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8355" marR="0" lvl="1" indent="-341630" algn="l" rtl="0">
              <a:lnSpc>
                <a:spcPct val="90000"/>
              </a:lnSpc>
              <a:spcBef>
                <a:spcPts val="1000"/>
              </a:spcBef>
              <a:spcAft>
                <a:spcPts val="0"/>
              </a:spcAft>
              <a:buClr>
                <a:srgbClr val="0000A3"/>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best effort service: “send and hope for the best”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3550" marR="0" lvl="0" indent="-33972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UDP has its plusses: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8355" marR="0" lvl="1" indent="-341630" algn="l" rtl="0">
              <a:lnSpc>
                <a:spcPct val="90000"/>
              </a:lnSpc>
              <a:spcBef>
                <a:spcPts val="1000"/>
              </a:spcBef>
              <a:spcAft>
                <a:spcPts val="0"/>
              </a:spcAft>
              <a:buClr>
                <a:srgbClr val="0000A3"/>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setup/handshaking needed (no RTT incurred)</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8355" marR="0" lvl="1" indent="-341630" algn="l" rtl="0">
              <a:lnSpc>
                <a:spcPct val="90000"/>
              </a:lnSpc>
              <a:spcBef>
                <a:spcPts val="1000"/>
              </a:spcBef>
              <a:spcAft>
                <a:spcPts val="0"/>
              </a:spcAft>
              <a:buClr>
                <a:srgbClr val="0000A3"/>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can function when network service is compromised</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8355" marR="0" lvl="1" indent="-341630" algn="l" rtl="0">
              <a:lnSpc>
                <a:spcPct val="90000"/>
              </a:lnSpc>
              <a:spcBef>
                <a:spcPts val="1000"/>
              </a:spcBef>
              <a:spcAft>
                <a:spcPts val="0"/>
              </a:spcAft>
              <a:buClr>
                <a:srgbClr val="0000A3"/>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helps with reliability (checksum)</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3550" marR="0" lvl="0" indent="-33972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build additional functionality on top of UDP in application layer (e.g., HTTP/3)</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2">
                                            <p:txEl>
                                              <p:pRg st="0" end="0"/>
                                            </p:txEl>
                                          </p:spTgt>
                                        </p:tgtEl>
                                        <p:attrNameLst>
                                          <p:attrName>style.visibility</p:attrName>
                                        </p:attrNameLst>
                                      </p:cBhvr>
                                      <p:to>
                                        <p:strVal val="visible"/>
                                      </p:to>
                                    </p:set>
                                    <p:animEffect transition="in" filter="fade">
                                      <p:cBhvr>
                                        <p:cTn id="7" dur="500"/>
                                        <p:tgtEl>
                                          <p:spTgt spid="29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2">
                                            <p:txEl>
                                              <p:pRg st="1" end="1"/>
                                            </p:txEl>
                                          </p:spTgt>
                                        </p:tgtEl>
                                        <p:attrNameLst>
                                          <p:attrName>style.visibility</p:attrName>
                                        </p:attrNameLst>
                                      </p:cBhvr>
                                      <p:to>
                                        <p:strVal val="visible"/>
                                      </p:to>
                                    </p:set>
                                    <p:animEffect transition="in" filter="fade">
                                      <p:cBhvr>
                                        <p:cTn id="12" dur="500"/>
                                        <p:tgtEl>
                                          <p:spTgt spid="29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92">
                                            <p:txEl>
                                              <p:pRg st="2" end="2"/>
                                            </p:txEl>
                                          </p:spTgt>
                                        </p:tgtEl>
                                        <p:attrNameLst>
                                          <p:attrName>style.visibility</p:attrName>
                                        </p:attrNameLst>
                                      </p:cBhvr>
                                      <p:to>
                                        <p:strVal val="visible"/>
                                      </p:to>
                                    </p:set>
                                    <p:animEffect transition="in" filter="fade">
                                      <p:cBhvr>
                                        <p:cTn id="17" dur="500"/>
                                        <p:tgtEl>
                                          <p:spTgt spid="29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92">
                                            <p:txEl>
                                              <p:pRg st="3" end="3"/>
                                            </p:txEl>
                                          </p:spTgt>
                                        </p:tgtEl>
                                        <p:attrNameLst>
                                          <p:attrName>style.visibility</p:attrName>
                                        </p:attrNameLst>
                                      </p:cBhvr>
                                      <p:to>
                                        <p:strVal val="visible"/>
                                      </p:to>
                                    </p:set>
                                    <p:animEffect transition="in" filter="fade">
                                      <p:cBhvr>
                                        <p:cTn id="22" dur="500"/>
                                        <p:tgtEl>
                                          <p:spTgt spid="29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92">
                                            <p:txEl>
                                              <p:pRg st="4" end="4"/>
                                            </p:txEl>
                                          </p:spTgt>
                                        </p:tgtEl>
                                        <p:attrNameLst>
                                          <p:attrName>style.visibility</p:attrName>
                                        </p:attrNameLst>
                                      </p:cBhvr>
                                      <p:to>
                                        <p:strVal val="visible"/>
                                      </p:to>
                                    </p:set>
                                    <p:animEffect transition="in" filter="fade">
                                      <p:cBhvr>
                                        <p:cTn id="27" dur="500"/>
                                        <p:tgtEl>
                                          <p:spTgt spid="299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92">
                                            <p:txEl>
                                              <p:pRg st="5" end="5"/>
                                            </p:txEl>
                                          </p:spTgt>
                                        </p:tgtEl>
                                        <p:attrNameLst>
                                          <p:attrName>style.visibility</p:attrName>
                                        </p:attrNameLst>
                                      </p:cBhvr>
                                      <p:to>
                                        <p:strVal val="visible"/>
                                      </p:to>
                                    </p:set>
                                    <p:animEffect transition="in" filter="fade">
                                      <p:cBhvr>
                                        <p:cTn id="32" dur="500"/>
                                        <p:tgtEl>
                                          <p:spTgt spid="299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92">
                                            <p:txEl>
                                              <p:pRg st="6" end="6"/>
                                            </p:txEl>
                                          </p:spTgt>
                                        </p:tgtEl>
                                        <p:attrNameLst>
                                          <p:attrName>style.visibility</p:attrName>
                                        </p:attrNameLst>
                                      </p:cBhvr>
                                      <p:to>
                                        <p:strVal val="visible"/>
                                      </p:to>
                                    </p:set>
                                    <p:animEffect transition="in" filter="fade">
                                      <p:cBhvr>
                                        <p:cTn id="37" dur="500"/>
                                        <p:tgtEl>
                                          <p:spTgt spid="299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92">
                                            <p:txEl>
                                              <p:pRg st="7" end="7"/>
                                            </p:txEl>
                                          </p:spTgt>
                                        </p:tgtEl>
                                        <p:attrNameLst>
                                          <p:attrName>style.visibility</p:attrName>
                                        </p:attrNameLst>
                                      </p:cBhvr>
                                      <p:to>
                                        <p:strVal val="visible"/>
                                      </p:to>
                                    </p:set>
                                    <p:animEffect transition="in" filter="fade">
                                      <p:cBhvr>
                                        <p:cTn id="42" dur="500"/>
                                        <p:tgtEl>
                                          <p:spTgt spid="29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sp>
        <p:nvSpPr>
          <p:cNvPr id="2998" name="Google Shape;2998;p43"/>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Chapter 3: roadmap</a:t>
            </a:r>
            <a:endParaRPr lang="en-US"/>
          </a:p>
        </p:txBody>
      </p:sp>
      <p:sp>
        <p:nvSpPr>
          <p:cNvPr id="2999" name="Google Shape;2999;p43"/>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lang="en-US" sz="3200">
              <a:solidFill>
                <a:srgbClr val="BFBFBF"/>
              </a:solidFill>
            </a:endParaRPr>
          </a:p>
          <a:p>
            <a:pPr marL="403225" lvl="0" indent="-285750" algn="l" rtl="0">
              <a:lnSpc>
                <a:spcPct val="90000"/>
              </a:lnSpc>
              <a:spcBef>
                <a:spcPts val="800"/>
              </a:spcBef>
              <a:spcAft>
                <a:spcPts val="0"/>
              </a:spcAft>
              <a:buClr>
                <a:srgbClr val="010086"/>
              </a:buClr>
              <a:buSzPts val="3200"/>
              <a:buChar char="▪"/>
            </a:pPr>
            <a:r>
              <a:rPr lang="en-US" sz="3200"/>
              <a:t>Principles of reliable data transfer </a:t>
            </a:r>
            <a:endParaRPr lang="en-US" sz="3200"/>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Connection-oriented transport: TCP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Evolution of transport-layer functionality</a:t>
            </a:r>
            <a:endParaRPr lang="en-US" sz="3200">
              <a:solidFill>
                <a:srgbClr val="BFBFBF"/>
              </a:solidFill>
            </a:endParaRPr>
          </a:p>
          <a:p>
            <a:pPr marL="352425" lvl="0" indent="-222250" algn="l" rtl="0">
              <a:lnSpc>
                <a:spcPct val="90000"/>
              </a:lnSpc>
              <a:spcBef>
                <a:spcPts val="1000"/>
              </a:spcBef>
              <a:spcAft>
                <a:spcPts val="0"/>
              </a:spcAft>
              <a:buSzPts val="2400"/>
              <a:buFont typeface="Noto Sans Symbols"/>
              <a:buNone/>
            </a:pPr>
            <a:endParaRPr sz="2400"/>
          </a:p>
        </p:txBody>
      </p:sp>
      <p:sp>
        <p:nvSpPr>
          <p:cNvPr id="3000" name="Google Shape;3000;p4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3001" name="Google Shape;3001;p43"/>
          <p:cNvPicPr preferRelativeResize="0"/>
          <p:nvPr/>
        </p:nvPicPr>
        <p:blipFill rotWithShape="1">
          <a:blip r:embed="rId1"/>
          <a:srcRect/>
          <a:stretch>
            <a:fillRect/>
          </a:stretch>
        </p:blipFill>
        <p:spPr>
          <a:xfrm>
            <a:off x="7774329" y="1293471"/>
            <a:ext cx="36576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4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Principles of reliable </a:t>
            </a:r>
            <a:r>
              <a:rPr lang="en-US"/>
              <a:t>d</a:t>
            </a:r>
            <a:r>
              <a:rPr lang="en-US" sz="4400"/>
              <a:t>ata </a:t>
            </a:r>
            <a:r>
              <a:rPr lang="en-US"/>
              <a:t>t</a:t>
            </a:r>
            <a:r>
              <a:rPr lang="en-US" sz="4400"/>
              <a:t>ransfer </a:t>
            </a:r>
            <a:endParaRPr lang="en-US" sz="4400"/>
          </a:p>
        </p:txBody>
      </p:sp>
      <p:grpSp>
        <p:nvGrpSpPr>
          <p:cNvPr id="3008" name="Google Shape;3008;p44"/>
          <p:cNvGrpSpPr/>
          <p:nvPr/>
        </p:nvGrpSpPr>
        <p:grpSpPr>
          <a:xfrm>
            <a:off x="238849" y="1911780"/>
            <a:ext cx="5147343" cy="2073847"/>
            <a:chOff x="737513" y="2398718"/>
            <a:chExt cx="5595549" cy="2073847"/>
          </a:xfrm>
        </p:grpSpPr>
        <p:sp>
          <p:nvSpPr>
            <p:cNvPr id="3009" name="Google Shape;3009;p44"/>
            <p:cNvSpPr/>
            <p:nvPr/>
          </p:nvSpPr>
          <p:spPr>
            <a:xfrm>
              <a:off x="4575391" y="3206649"/>
              <a:ext cx="929535" cy="419742"/>
            </a:xfrm>
            <a:prstGeom prst="bentUpArrow">
              <a:avLst>
                <a:gd name="adj1" fmla="val 7688"/>
                <a:gd name="adj2" fmla="val 18199"/>
                <a:gd name="adj3" fmla="val 2019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010" name="Google Shape;3010;p44"/>
            <p:cNvGrpSpPr/>
            <p:nvPr/>
          </p:nvGrpSpPr>
          <p:grpSpPr>
            <a:xfrm>
              <a:off x="1442223" y="2551892"/>
              <a:ext cx="1245036" cy="593992"/>
              <a:chOff x="9852456" y="608434"/>
              <a:chExt cx="1245036" cy="593992"/>
            </a:xfrm>
          </p:grpSpPr>
          <p:sp>
            <p:nvSpPr>
              <p:cNvPr id="3011" name="Google Shape;3011;p44"/>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2" name="Google Shape;3012;p44"/>
              <p:cNvSpPr txBox="1"/>
              <p:nvPr/>
            </p:nvSpPr>
            <p:spPr>
              <a:xfrm>
                <a:off x="9935581" y="670265"/>
                <a:ext cx="1106492" cy="491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sending process</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13" name="Google Shape;3013;p44"/>
            <p:cNvGrpSpPr/>
            <p:nvPr/>
          </p:nvGrpSpPr>
          <p:grpSpPr>
            <a:xfrm>
              <a:off x="2038693" y="3003923"/>
              <a:ext cx="577241" cy="307777"/>
              <a:chOff x="9950444" y="999755"/>
              <a:chExt cx="577241" cy="307777"/>
            </a:xfrm>
          </p:grpSpPr>
          <p:sp>
            <p:nvSpPr>
              <p:cNvPr id="3014" name="Google Shape;3014;p44"/>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15" name="Google Shape;3015;p44"/>
              <p:cNvSpPr txBox="1"/>
              <p:nvPr/>
            </p:nvSpPr>
            <p:spPr>
              <a:xfrm>
                <a:off x="9950444" y="999755"/>
                <a:ext cx="5772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00"/>
                  <a:buFont typeface="Calibri" panose="020F0502020204030204"/>
                  <a:buNone/>
                </a:pPr>
                <a:r>
                  <a:rPr lang="en-US" sz="14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016" name="Google Shape;3016;p44"/>
            <p:cNvGrpSpPr/>
            <p:nvPr/>
          </p:nvGrpSpPr>
          <p:grpSpPr>
            <a:xfrm>
              <a:off x="1175476" y="2432423"/>
              <a:ext cx="545509" cy="512284"/>
              <a:chOff x="-44" y="1473"/>
              <a:chExt cx="981" cy="1105"/>
            </a:xfrm>
          </p:grpSpPr>
          <p:pic>
            <p:nvPicPr>
              <p:cNvPr id="3017" name="Google Shape;3017;p4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3018" name="Google Shape;3018;p4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019" name="Google Shape;3019;p44"/>
            <p:cNvGrpSpPr/>
            <p:nvPr/>
          </p:nvGrpSpPr>
          <p:grpSpPr>
            <a:xfrm>
              <a:off x="4756576" y="2530702"/>
              <a:ext cx="1245036" cy="593992"/>
              <a:chOff x="9852456" y="608434"/>
              <a:chExt cx="1245036" cy="593992"/>
            </a:xfrm>
          </p:grpSpPr>
          <p:sp>
            <p:nvSpPr>
              <p:cNvPr id="3020" name="Google Shape;3020;p44"/>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1" name="Google Shape;3021;p44"/>
              <p:cNvSpPr txBox="1"/>
              <p:nvPr/>
            </p:nvSpPr>
            <p:spPr>
              <a:xfrm>
                <a:off x="9921965" y="670265"/>
                <a:ext cx="1106492" cy="491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receiving process</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22" name="Google Shape;3022;p44"/>
            <p:cNvGrpSpPr/>
            <p:nvPr/>
          </p:nvGrpSpPr>
          <p:grpSpPr>
            <a:xfrm>
              <a:off x="4815705" y="3003923"/>
              <a:ext cx="577241" cy="307777"/>
              <a:chOff x="9678159" y="981583"/>
              <a:chExt cx="577241" cy="307777"/>
            </a:xfrm>
          </p:grpSpPr>
          <p:sp>
            <p:nvSpPr>
              <p:cNvPr id="3023" name="Google Shape;3023;p44"/>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24" name="Google Shape;3024;p44"/>
              <p:cNvSpPr txBox="1"/>
              <p:nvPr/>
            </p:nvSpPr>
            <p:spPr>
              <a:xfrm>
                <a:off x="9678159" y="981583"/>
                <a:ext cx="5772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00"/>
                  <a:buFont typeface="Calibri" panose="020F0502020204030204"/>
                  <a:buNone/>
                </a:pPr>
                <a:r>
                  <a:rPr lang="en-US" sz="14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025" name="Google Shape;3025;p44"/>
            <p:cNvGrpSpPr/>
            <p:nvPr/>
          </p:nvGrpSpPr>
          <p:grpSpPr>
            <a:xfrm>
              <a:off x="5854223" y="2398718"/>
              <a:ext cx="230514" cy="466725"/>
              <a:chOff x="4140" y="429"/>
              <a:chExt cx="1425" cy="2396"/>
            </a:xfrm>
          </p:grpSpPr>
          <p:sp>
            <p:nvSpPr>
              <p:cNvPr id="3026" name="Google Shape;3026;p4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27" name="Google Shape;3027;p44"/>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28" name="Google Shape;3028;p4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29" name="Google Shape;3029;p4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30" name="Google Shape;3030;p44"/>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031" name="Google Shape;3031;p44"/>
              <p:cNvGrpSpPr/>
              <p:nvPr/>
            </p:nvGrpSpPr>
            <p:grpSpPr>
              <a:xfrm>
                <a:off x="4751" y="667"/>
                <a:ext cx="580" cy="146"/>
                <a:chOff x="617" y="2567"/>
                <a:chExt cx="724" cy="140"/>
              </a:xfrm>
            </p:grpSpPr>
            <p:sp>
              <p:nvSpPr>
                <p:cNvPr id="3032" name="Google Shape;3032;p44"/>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33" name="Google Shape;3033;p44"/>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034" name="Google Shape;3034;p44"/>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035" name="Google Shape;3035;p44"/>
              <p:cNvGrpSpPr/>
              <p:nvPr/>
            </p:nvGrpSpPr>
            <p:grpSpPr>
              <a:xfrm>
                <a:off x="4745" y="996"/>
                <a:ext cx="580" cy="156"/>
                <a:chOff x="612" y="2570"/>
                <a:chExt cx="724" cy="162"/>
              </a:xfrm>
            </p:grpSpPr>
            <p:sp>
              <p:nvSpPr>
                <p:cNvPr id="3036" name="Google Shape;3036;p44"/>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37" name="Google Shape;3037;p44"/>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038" name="Google Shape;3038;p44"/>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39" name="Google Shape;3039;p44"/>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040" name="Google Shape;3040;p44"/>
              <p:cNvGrpSpPr/>
              <p:nvPr/>
            </p:nvGrpSpPr>
            <p:grpSpPr>
              <a:xfrm>
                <a:off x="4733" y="1627"/>
                <a:ext cx="586" cy="151"/>
                <a:chOff x="611" y="2568"/>
                <a:chExt cx="730" cy="139"/>
              </a:xfrm>
            </p:grpSpPr>
            <p:sp>
              <p:nvSpPr>
                <p:cNvPr id="3041" name="Google Shape;3041;p44"/>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42" name="Google Shape;3042;p44"/>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043" name="Google Shape;3043;p4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044" name="Google Shape;3044;p44"/>
              <p:cNvGrpSpPr/>
              <p:nvPr/>
            </p:nvGrpSpPr>
            <p:grpSpPr>
              <a:xfrm>
                <a:off x="4739" y="1325"/>
                <a:ext cx="580" cy="140"/>
                <a:chOff x="614" y="2566"/>
                <a:chExt cx="723" cy="140"/>
              </a:xfrm>
            </p:grpSpPr>
            <p:sp>
              <p:nvSpPr>
                <p:cNvPr id="3045" name="Google Shape;3045;p44"/>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46" name="Google Shape;3046;p44"/>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047" name="Google Shape;3047;p44"/>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48" name="Google Shape;3048;p4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49" name="Google Shape;3049;p4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50" name="Google Shape;3050;p44"/>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51" name="Google Shape;3051;p4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52" name="Google Shape;3052;p44"/>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53" name="Google Shape;3053;p44"/>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54" name="Google Shape;3054;p44"/>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55" name="Google Shape;3055;p44"/>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3056" name="Google Shape;3056;p44"/>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57" name="Google Shape;3057;p44"/>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058" name="Google Shape;3058;p44"/>
            <p:cNvGrpSpPr/>
            <p:nvPr/>
          </p:nvGrpSpPr>
          <p:grpSpPr>
            <a:xfrm>
              <a:off x="2669417" y="3423937"/>
              <a:ext cx="2003932" cy="369332"/>
              <a:chOff x="7504363" y="3141846"/>
              <a:chExt cx="2003932" cy="369332"/>
            </a:xfrm>
          </p:grpSpPr>
          <p:grpSp>
            <p:nvGrpSpPr>
              <p:cNvPr id="3059" name="Google Shape;3059;p44"/>
              <p:cNvGrpSpPr/>
              <p:nvPr/>
            </p:nvGrpSpPr>
            <p:grpSpPr>
              <a:xfrm>
                <a:off x="7504363" y="3183676"/>
                <a:ext cx="2003932" cy="306163"/>
                <a:chOff x="1616358" y="2551230"/>
                <a:chExt cx="2141698" cy="218510"/>
              </a:xfrm>
            </p:grpSpPr>
            <p:sp>
              <p:nvSpPr>
                <p:cNvPr id="3060" name="Google Shape;3060;p44"/>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61" name="Google Shape;3061;p44"/>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62" name="Google Shape;3062;p44"/>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63" name="Google Shape;3063;p44"/>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3064" name="Google Shape;3064;p44"/>
              <p:cNvSpPr txBox="1"/>
              <p:nvPr/>
            </p:nvSpPr>
            <p:spPr>
              <a:xfrm>
                <a:off x="7695752" y="3141846"/>
                <a:ext cx="16788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reliable channel</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cxnSp>
          <p:nvCxnSpPr>
            <p:cNvPr id="3065" name="Google Shape;3065;p44"/>
            <p:cNvCxnSpPr/>
            <p:nvPr/>
          </p:nvCxnSpPr>
          <p:spPr>
            <a:xfrm>
              <a:off x="1082232" y="3325543"/>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066" name="Google Shape;3066;p44"/>
            <p:cNvSpPr/>
            <p:nvPr/>
          </p:nvSpPr>
          <p:spPr>
            <a:xfrm rot="5400000">
              <a:off x="2152182" y="3067004"/>
              <a:ext cx="462111" cy="773811"/>
            </a:xfrm>
            <a:prstGeom prst="bentUpArrow">
              <a:avLst>
                <a:gd name="adj1" fmla="val 7999"/>
                <a:gd name="adj2" fmla="val 16334"/>
                <a:gd name="adj3" fmla="val 2138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3067" name="Google Shape;3067;p44"/>
            <p:cNvCxnSpPr/>
            <p:nvPr/>
          </p:nvCxnSpPr>
          <p:spPr>
            <a:xfrm>
              <a:off x="4645151" y="3325543"/>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068" name="Google Shape;3068;p44"/>
            <p:cNvSpPr txBox="1"/>
            <p:nvPr/>
          </p:nvSpPr>
          <p:spPr>
            <a:xfrm>
              <a:off x="737513" y="3044385"/>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9" name="Google Shape;3069;p44"/>
            <p:cNvSpPr txBox="1"/>
            <p:nvPr/>
          </p:nvSpPr>
          <p:spPr>
            <a:xfrm>
              <a:off x="828116" y="3272133"/>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0" name="Google Shape;3070;p44"/>
            <p:cNvSpPr txBox="1"/>
            <p:nvPr/>
          </p:nvSpPr>
          <p:spPr>
            <a:xfrm flipH="1">
              <a:off x="1817207" y="4010900"/>
              <a:ext cx="402565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service </a:t>
              </a:r>
              <a:r>
                <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rPr>
                <a:t>abstraction</a:t>
              </a:r>
              <a:endPar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grpSp>
      <p:sp>
        <p:nvSpPr>
          <p:cNvPr id="3071" name="Google Shape;3071;p4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Transport services and protocols</a:t>
            </a:r>
            <a:endParaRPr sz="4400"/>
          </a:p>
        </p:txBody>
      </p:sp>
      <p:sp>
        <p:nvSpPr>
          <p:cNvPr id="64" name="Google Shape;64;p9"/>
          <p:cNvSpPr txBox="1"/>
          <p:nvPr/>
        </p:nvSpPr>
        <p:spPr>
          <a:xfrm>
            <a:off x="681218" y="1443831"/>
            <a:ext cx="5815703" cy="1621947"/>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provide</a:t>
            </a:r>
            <a:r>
              <a:rPr lang="en-US" sz="2800" b="0" i="1" u="none" strike="noStrike" cap="none">
                <a:solidFill>
                  <a:srgbClr val="FF0000"/>
                </a:solidFill>
                <a:latin typeface="Calibri" panose="020F0502020204030204"/>
                <a:ea typeface="Calibri" panose="020F0502020204030204"/>
                <a:cs typeface="Calibri" panose="020F0502020204030204"/>
                <a:sym typeface="Calibri" panose="020F0502020204030204"/>
              </a:rPr>
              <a:t> </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logical communication</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between application processes running on different hosts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9"/>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 name="Google Shape;66;p9"/>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7" name="Google Shape;67;p9"/>
          <p:cNvGrpSpPr/>
          <p:nvPr/>
        </p:nvGrpSpPr>
        <p:grpSpPr>
          <a:xfrm>
            <a:off x="7205350" y="3289251"/>
            <a:ext cx="1458912" cy="933450"/>
            <a:chOff x="2889" y="1631"/>
            <a:chExt cx="980" cy="743"/>
          </a:xfrm>
        </p:grpSpPr>
        <p:sp>
          <p:nvSpPr>
            <p:cNvPr id="68" name="Google Shape;68;p9"/>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69;p9"/>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panose="020B0604020202020204"/>
                <a:ea typeface="Arial" panose="020B0604020202020204"/>
                <a:cs typeface="Arial" panose="020B0604020202020204"/>
                <a:sym typeface="Arial" panose="020B0604020202020204"/>
              </a:endParaRPr>
            </a:p>
          </p:txBody>
        </p:sp>
      </p:grpSp>
      <p:sp>
        <p:nvSpPr>
          <p:cNvPr id="70" name="Google Shape;70;p9"/>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71;p9"/>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mobile network</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72;p9"/>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home network</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73;p9"/>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enterprise</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network</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74;p9"/>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5" name="Google Shape;75;p9"/>
          <p:cNvGrpSpPr/>
          <p:nvPr/>
        </p:nvGrpSpPr>
        <p:grpSpPr>
          <a:xfrm>
            <a:off x="10837700" y="3928050"/>
            <a:ext cx="687393" cy="721548"/>
            <a:chOff x="5203089" y="1751190"/>
            <a:chExt cx="858331" cy="662414"/>
          </a:xfrm>
        </p:grpSpPr>
        <p:sp>
          <p:nvSpPr>
            <p:cNvPr id="76" name="Google Shape;76;p9"/>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 name="Google Shape;77;p9"/>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78" name="Google Shape;78;p9"/>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79" name="Google Shape;79;p9"/>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0" name="Google Shape;80;p9"/>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 name="Google Shape;81;p9"/>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2" name="Google Shape;82;p9"/>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3" name="Google Shape;83;p9"/>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4" name="Google Shape;84;p9"/>
          <p:cNvGrpSpPr/>
          <p:nvPr/>
        </p:nvGrpSpPr>
        <p:grpSpPr>
          <a:xfrm>
            <a:off x="10771171" y="3194171"/>
            <a:ext cx="594613" cy="648336"/>
            <a:chOff x="5203089" y="1751190"/>
            <a:chExt cx="858331" cy="662414"/>
          </a:xfrm>
        </p:grpSpPr>
        <p:sp>
          <p:nvSpPr>
            <p:cNvPr id="85" name="Google Shape;85;p9"/>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6" name="Google Shape;86;p9"/>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87" name="Google Shape;87;p9"/>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8" name="Google Shape;88;p9"/>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9" name="Google Shape;89;p9"/>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90" name="Google Shape;90;p9"/>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91" name="Google Shape;91;p9"/>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92" name="Google Shape;92;p9"/>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93" name="Google Shape;93;p9"/>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 name="Google Shape;94;p9"/>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national or global ISP</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 name="Google Shape;95;p9"/>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 name="Google Shape;96;p9"/>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local or regional ISP</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97;p9"/>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panose="020F0502020204030204"/>
              <a:buNone/>
            </a:pPr>
            <a:r>
              <a:rPr lang="en-US" sz="1050" b="0" i="0" u="none" strike="noStrike" cap="none">
                <a:solidFill>
                  <a:srgbClr val="000000"/>
                </a:solidFill>
                <a:latin typeface="Calibri" panose="020F0502020204030204"/>
                <a:ea typeface="Calibri" panose="020F0502020204030204"/>
                <a:cs typeface="Calibri" panose="020F0502020204030204"/>
                <a:sym typeface="Calibri" panose="020F0502020204030204"/>
              </a:rPr>
              <a:t>datacenter </a:t>
            </a:r>
            <a:endParaRPr lang="en-US" sz="10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1050"/>
              <a:buFont typeface="Calibri" panose="020F0502020204030204"/>
              <a:buNone/>
            </a:pPr>
            <a:r>
              <a:rPr lang="en-US" sz="105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a:t>
            </a:r>
            <a:endParaRPr lang="en-US" sz="10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 name="Google Shape;98;p9"/>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content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provider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a:t>
            </a:r>
            <a:endParaRPr sz="1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99" name="Google Shape;99;p9"/>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100" name="Google Shape;100;p9"/>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101" name="Google Shape;101;p9"/>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102" name="Google Shape;102;p9"/>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103" name="Google Shape;103;p9"/>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9"/>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05" name="Google Shape;105;p9"/>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06" name="Google Shape;106;p9"/>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107" name="Google Shape;107;p9"/>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108" name="Google Shape;108;p9"/>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109" name="Google Shape;109;p9"/>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110" name="Google Shape;110;p9"/>
          <p:cNvGrpSpPr/>
          <p:nvPr/>
        </p:nvGrpSpPr>
        <p:grpSpPr>
          <a:xfrm>
            <a:off x="7562238" y="2127325"/>
            <a:ext cx="3578867" cy="3640284"/>
            <a:chOff x="7562238" y="2127325"/>
            <a:chExt cx="3578867" cy="3640284"/>
          </a:xfrm>
        </p:grpSpPr>
        <p:grpSp>
          <p:nvGrpSpPr>
            <p:cNvPr id="111" name="Google Shape;111;p9"/>
            <p:cNvGrpSpPr/>
            <p:nvPr/>
          </p:nvGrpSpPr>
          <p:grpSpPr>
            <a:xfrm>
              <a:off x="7857253" y="2127325"/>
              <a:ext cx="3283852" cy="3640284"/>
              <a:chOff x="7881336" y="2104198"/>
              <a:chExt cx="3283852" cy="3640284"/>
            </a:xfrm>
          </p:grpSpPr>
          <p:cxnSp>
            <p:nvCxnSpPr>
              <p:cNvPr id="112" name="Google Shape;112;p9"/>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113" name="Google Shape;113;p9"/>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114" name="Google Shape;114;p9"/>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9"/>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9"/>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9"/>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118" name="Google Shape;118;p9"/>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9"/>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9"/>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9"/>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122" name="Google Shape;122;p9"/>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9"/>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124" name="Google Shape;124;p9"/>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125" name="Google Shape;125;p9"/>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126" name="Google Shape;126;p9"/>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127" name="Google Shape;127;p9"/>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128" name="Google Shape;128;p9"/>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129" name="Google Shape;129;p9"/>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130" name="Google Shape;130;p9"/>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131" name="Google Shape;131;p9"/>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132" name="Google Shape;132;p9"/>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133" name="Google Shape;133;p9"/>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134" name="Google Shape;134;p9"/>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135" name="Google Shape;135;p9"/>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136" name="Google Shape;136;p9" descr="antenna_radiation_stylized"/>
            <p:cNvPicPr preferRelativeResize="0"/>
            <p:nvPr/>
          </p:nvPicPr>
          <p:blipFill rotWithShape="1">
            <a:blip r:embed="rId1"/>
            <a:srcRect/>
            <a:stretch>
              <a:fillRect/>
            </a:stretch>
          </p:blipFill>
          <p:spPr>
            <a:xfrm>
              <a:off x="7562238" y="3813930"/>
              <a:ext cx="506412" cy="106009"/>
            </a:xfrm>
            <a:prstGeom prst="rect">
              <a:avLst/>
            </a:prstGeom>
            <a:noFill/>
            <a:ln>
              <a:noFill/>
            </a:ln>
          </p:spPr>
        </p:pic>
        <p:pic>
          <p:nvPicPr>
            <p:cNvPr id="137" name="Google Shape;137;p9" descr="antenna_radiation_stylized"/>
            <p:cNvPicPr preferRelativeResize="0"/>
            <p:nvPr/>
          </p:nvPicPr>
          <p:blipFill rotWithShape="1">
            <a:blip r:embed="rId2"/>
            <a:srcRect/>
            <a:stretch>
              <a:fillRect/>
            </a:stretch>
          </p:blipFill>
          <p:spPr>
            <a:xfrm>
              <a:off x="9242073" y="5480938"/>
              <a:ext cx="452014" cy="95159"/>
            </a:xfrm>
            <a:prstGeom prst="rect">
              <a:avLst/>
            </a:prstGeom>
            <a:noFill/>
            <a:ln>
              <a:noFill/>
            </a:ln>
          </p:spPr>
        </p:pic>
        <p:pic>
          <p:nvPicPr>
            <p:cNvPr id="138" name="Google Shape;138;p9" descr="cell_tower_radiation copy"/>
            <p:cNvPicPr preferRelativeResize="0"/>
            <p:nvPr/>
          </p:nvPicPr>
          <p:blipFill rotWithShape="1">
            <a:blip r:embed="rId3"/>
            <a:srcRect/>
            <a:stretch>
              <a:fillRect/>
            </a:stretch>
          </p:blipFill>
          <p:spPr>
            <a:xfrm>
              <a:off x="7980866" y="2158167"/>
              <a:ext cx="457200" cy="332766"/>
            </a:xfrm>
            <a:prstGeom prst="rect">
              <a:avLst/>
            </a:prstGeom>
            <a:noFill/>
            <a:ln>
              <a:noFill/>
            </a:ln>
          </p:spPr>
        </p:pic>
        <p:sp>
          <p:nvSpPr>
            <p:cNvPr id="139" name="Google Shape;139;p9"/>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40" name="Google Shape;140;p9"/>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141" name="Google Shape;141;p9"/>
          <p:cNvGrpSpPr/>
          <p:nvPr/>
        </p:nvGrpSpPr>
        <p:grpSpPr>
          <a:xfrm>
            <a:off x="8050698" y="2309376"/>
            <a:ext cx="298450" cy="464008"/>
            <a:chOff x="3130" y="3288"/>
            <a:chExt cx="410" cy="742"/>
          </a:xfrm>
        </p:grpSpPr>
        <p:cxnSp>
          <p:nvCxnSpPr>
            <p:cNvPr id="142" name="Google Shape;142;p9"/>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43" name="Google Shape;143;p9"/>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44" name="Google Shape;144;p9"/>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45" name="Google Shape;145;p9"/>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46" name="Google Shape;146;p9"/>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47" name="Google Shape;147;p9"/>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48" name="Google Shape;148;p9"/>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49" name="Google Shape;149;p9"/>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9"/>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51" name="Google Shape;151;p9"/>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52" name="Google Shape;152;p9"/>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53" name="Google Shape;153;p9"/>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54" name="Google Shape;154;p9"/>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55" name="Google Shape;155;p9"/>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56" name="Google Shape;156;p9"/>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57" name="Google Shape;157;p9" descr="access_point_stylized_small"/>
          <p:cNvPicPr preferRelativeResize="0"/>
          <p:nvPr/>
        </p:nvPicPr>
        <p:blipFill rotWithShape="1">
          <a:blip r:embed="rId4"/>
          <a:srcRect/>
          <a:stretch>
            <a:fillRect/>
          </a:stretch>
        </p:blipFill>
        <p:spPr>
          <a:xfrm>
            <a:off x="7613882" y="3861899"/>
            <a:ext cx="370169" cy="306751"/>
          </a:xfrm>
          <a:prstGeom prst="rect">
            <a:avLst/>
          </a:prstGeom>
          <a:noFill/>
          <a:ln>
            <a:noFill/>
          </a:ln>
        </p:spPr>
      </p:pic>
      <p:pic>
        <p:nvPicPr>
          <p:cNvPr id="158" name="Google Shape;158;p9" descr="access_point_stylized_small"/>
          <p:cNvPicPr preferRelativeResize="0"/>
          <p:nvPr/>
        </p:nvPicPr>
        <p:blipFill rotWithShape="1">
          <a:blip r:embed="rId4"/>
          <a:srcRect/>
          <a:stretch>
            <a:fillRect/>
          </a:stretch>
        </p:blipFill>
        <p:spPr>
          <a:xfrm>
            <a:off x="9290610" y="5524232"/>
            <a:ext cx="380935" cy="317464"/>
          </a:xfrm>
          <a:prstGeom prst="rect">
            <a:avLst/>
          </a:prstGeom>
          <a:noFill/>
          <a:ln>
            <a:noFill/>
          </a:ln>
        </p:spPr>
      </p:pic>
      <p:grpSp>
        <p:nvGrpSpPr>
          <p:cNvPr id="159" name="Google Shape;159;p9"/>
          <p:cNvGrpSpPr/>
          <p:nvPr/>
        </p:nvGrpSpPr>
        <p:grpSpPr>
          <a:xfrm>
            <a:off x="9783558" y="4989983"/>
            <a:ext cx="393760" cy="218578"/>
            <a:chOff x="7493876" y="2774731"/>
            <a:chExt cx="1481958" cy="894622"/>
          </a:xfrm>
        </p:grpSpPr>
        <p:sp>
          <p:nvSpPr>
            <p:cNvPr id="160" name="Google Shape;160;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1" name="Google Shape;161;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62" name="Google Shape;162;p9"/>
            <p:cNvGrpSpPr/>
            <p:nvPr/>
          </p:nvGrpSpPr>
          <p:grpSpPr>
            <a:xfrm>
              <a:off x="7713663" y="2848339"/>
              <a:ext cx="1042107" cy="425543"/>
              <a:chOff x="7786941" y="2884917"/>
              <a:chExt cx="897649" cy="353919"/>
            </a:xfrm>
          </p:grpSpPr>
          <p:sp>
            <p:nvSpPr>
              <p:cNvPr id="163" name="Google Shape;163;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4" name="Google Shape;164;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5" name="Google Shape;165;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6" name="Google Shape;166;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67" name="Google Shape;167;p9"/>
          <p:cNvGrpSpPr/>
          <p:nvPr/>
        </p:nvGrpSpPr>
        <p:grpSpPr>
          <a:xfrm>
            <a:off x="9849365" y="5339037"/>
            <a:ext cx="309740" cy="190838"/>
            <a:chOff x="3668110" y="2448910"/>
            <a:chExt cx="3794234" cy="2165130"/>
          </a:xfrm>
        </p:grpSpPr>
        <p:sp>
          <p:nvSpPr>
            <p:cNvPr id="168" name="Google Shape;168;p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9" name="Google Shape;169;p9"/>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70" name="Google Shape;170;p9"/>
            <p:cNvGrpSpPr/>
            <p:nvPr/>
          </p:nvGrpSpPr>
          <p:grpSpPr>
            <a:xfrm>
              <a:off x="3941378" y="2603243"/>
              <a:ext cx="3202061" cy="1066110"/>
              <a:chOff x="7939341" y="3037317"/>
              <a:chExt cx="897649" cy="353919"/>
            </a:xfrm>
          </p:grpSpPr>
          <p:sp>
            <p:nvSpPr>
              <p:cNvPr id="171" name="Google Shape;171;p9"/>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 name="Google Shape;172;p9"/>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 name="Google Shape;173;p9"/>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4" name="Google Shape;174;p9"/>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75" name="Google Shape;175;p9"/>
          <p:cNvGrpSpPr/>
          <p:nvPr/>
        </p:nvGrpSpPr>
        <p:grpSpPr>
          <a:xfrm>
            <a:off x="8676619" y="4967420"/>
            <a:ext cx="393760" cy="218578"/>
            <a:chOff x="7493876" y="2774731"/>
            <a:chExt cx="1481958" cy="894622"/>
          </a:xfrm>
        </p:grpSpPr>
        <p:sp>
          <p:nvSpPr>
            <p:cNvPr id="176" name="Google Shape;176;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 name="Google Shape;177;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78" name="Google Shape;178;p9"/>
            <p:cNvGrpSpPr/>
            <p:nvPr/>
          </p:nvGrpSpPr>
          <p:grpSpPr>
            <a:xfrm>
              <a:off x="7713663" y="2848339"/>
              <a:ext cx="1042107" cy="425543"/>
              <a:chOff x="7786941" y="2884917"/>
              <a:chExt cx="897649" cy="353919"/>
            </a:xfrm>
          </p:grpSpPr>
          <p:sp>
            <p:nvSpPr>
              <p:cNvPr id="179" name="Google Shape;179;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0" name="Google Shape;180;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1" name="Google Shape;181;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2" name="Google Shape;182;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83" name="Google Shape;183;p9"/>
          <p:cNvGrpSpPr/>
          <p:nvPr/>
        </p:nvGrpSpPr>
        <p:grpSpPr>
          <a:xfrm>
            <a:off x="8311520" y="5194433"/>
            <a:ext cx="309740" cy="190838"/>
            <a:chOff x="3668110" y="2448910"/>
            <a:chExt cx="3794234" cy="2165130"/>
          </a:xfrm>
        </p:grpSpPr>
        <p:sp>
          <p:nvSpPr>
            <p:cNvPr id="184" name="Google Shape;184;p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5" name="Google Shape;185;p9"/>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86" name="Google Shape;186;p9"/>
            <p:cNvGrpSpPr/>
            <p:nvPr/>
          </p:nvGrpSpPr>
          <p:grpSpPr>
            <a:xfrm>
              <a:off x="3941378" y="2603243"/>
              <a:ext cx="3202061" cy="1066110"/>
              <a:chOff x="7939341" y="3037317"/>
              <a:chExt cx="897649" cy="353919"/>
            </a:xfrm>
          </p:grpSpPr>
          <p:sp>
            <p:nvSpPr>
              <p:cNvPr id="187" name="Google Shape;187;p9"/>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8" name="Google Shape;188;p9"/>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9" name="Google Shape;189;p9"/>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 name="Google Shape;190;p9"/>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91" name="Google Shape;191;p9"/>
          <p:cNvGrpSpPr/>
          <p:nvPr/>
        </p:nvGrpSpPr>
        <p:grpSpPr>
          <a:xfrm>
            <a:off x="8439827" y="2812309"/>
            <a:ext cx="353678" cy="168275"/>
            <a:chOff x="7493876" y="2774731"/>
            <a:chExt cx="1481958" cy="894622"/>
          </a:xfrm>
        </p:grpSpPr>
        <p:sp>
          <p:nvSpPr>
            <p:cNvPr id="192" name="Google Shape;192;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3" name="Google Shape;193;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94" name="Google Shape;194;p9"/>
            <p:cNvGrpSpPr/>
            <p:nvPr/>
          </p:nvGrpSpPr>
          <p:grpSpPr>
            <a:xfrm>
              <a:off x="7713663" y="2848339"/>
              <a:ext cx="1042107" cy="425543"/>
              <a:chOff x="7786941" y="2884917"/>
              <a:chExt cx="897649" cy="353919"/>
            </a:xfrm>
          </p:grpSpPr>
          <p:sp>
            <p:nvSpPr>
              <p:cNvPr id="195" name="Google Shape;195;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6" name="Google Shape;196;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7" name="Google Shape;197;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8" name="Google Shape;198;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99" name="Google Shape;199;p9"/>
          <p:cNvGrpSpPr/>
          <p:nvPr/>
        </p:nvGrpSpPr>
        <p:grpSpPr>
          <a:xfrm>
            <a:off x="8050070" y="3965994"/>
            <a:ext cx="354986" cy="175668"/>
            <a:chOff x="7493876" y="2774731"/>
            <a:chExt cx="1481958" cy="894622"/>
          </a:xfrm>
        </p:grpSpPr>
        <p:sp>
          <p:nvSpPr>
            <p:cNvPr id="200" name="Google Shape;200;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1" name="Google Shape;201;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02" name="Google Shape;202;p9"/>
            <p:cNvGrpSpPr/>
            <p:nvPr/>
          </p:nvGrpSpPr>
          <p:grpSpPr>
            <a:xfrm>
              <a:off x="7713663" y="2848339"/>
              <a:ext cx="1042107" cy="425543"/>
              <a:chOff x="7786941" y="2884917"/>
              <a:chExt cx="897649" cy="353919"/>
            </a:xfrm>
          </p:grpSpPr>
          <p:sp>
            <p:nvSpPr>
              <p:cNvPr id="203" name="Google Shape;203;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4" name="Google Shape;204;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5" name="Google Shape;205;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6" name="Google Shape;206;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07" name="Google Shape;207;p9"/>
          <p:cNvGrpSpPr/>
          <p:nvPr/>
        </p:nvGrpSpPr>
        <p:grpSpPr>
          <a:xfrm>
            <a:off x="10884085" y="3601365"/>
            <a:ext cx="170989" cy="97052"/>
            <a:chOff x="7493876" y="2774731"/>
            <a:chExt cx="1481958" cy="894622"/>
          </a:xfrm>
        </p:grpSpPr>
        <p:sp>
          <p:nvSpPr>
            <p:cNvPr id="208" name="Google Shape;208;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9" name="Google Shape;209;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0" name="Google Shape;210;p9"/>
            <p:cNvGrpSpPr/>
            <p:nvPr/>
          </p:nvGrpSpPr>
          <p:grpSpPr>
            <a:xfrm>
              <a:off x="7713663" y="2848339"/>
              <a:ext cx="1042107" cy="425543"/>
              <a:chOff x="7786941" y="2884917"/>
              <a:chExt cx="897649" cy="353919"/>
            </a:xfrm>
          </p:grpSpPr>
          <p:sp>
            <p:nvSpPr>
              <p:cNvPr id="211" name="Google Shape;211;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2" name="Google Shape;212;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3" name="Google Shape;213;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4" name="Google Shape;214;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15" name="Google Shape;215;p9"/>
          <p:cNvGrpSpPr/>
          <p:nvPr/>
        </p:nvGrpSpPr>
        <p:grpSpPr>
          <a:xfrm>
            <a:off x="10410609" y="3496138"/>
            <a:ext cx="353678" cy="198344"/>
            <a:chOff x="7493876" y="2774731"/>
            <a:chExt cx="1481958" cy="894622"/>
          </a:xfrm>
        </p:grpSpPr>
        <p:sp>
          <p:nvSpPr>
            <p:cNvPr id="216" name="Google Shape;216;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7" name="Google Shape;217;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8" name="Google Shape;218;p9"/>
            <p:cNvGrpSpPr/>
            <p:nvPr/>
          </p:nvGrpSpPr>
          <p:grpSpPr>
            <a:xfrm>
              <a:off x="7713663" y="2848339"/>
              <a:ext cx="1042107" cy="425543"/>
              <a:chOff x="7786941" y="2884917"/>
              <a:chExt cx="897649" cy="353919"/>
            </a:xfrm>
          </p:grpSpPr>
          <p:sp>
            <p:nvSpPr>
              <p:cNvPr id="219" name="Google Shape;219;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0" name="Google Shape;220;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1" name="Google Shape;221;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2" name="Google Shape;222;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23" name="Google Shape;223;p9"/>
          <p:cNvGrpSpPr/>
          <p:nvPr/>
        </p:nvGrpSpPr>
        <p:grpSpPr>
          <a:xfrm>
            <a:off x="9948724" y="2202292"/>
            <a:ext cx="353678" cy="198344"/>
            <a:chOff x="7493876" y="2774731"/>
            <a:chExt cx="1481958" cy="894622"/>
          </a:xfrm>
        </p:grpSpPr>
        <p:sp>
          <p:nvSpPr>
            <p:cNvPr id="224" name="Google Shape;224;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5" name="Google Shape;225;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26" name="Google Shape;226;p9"/>
            <p:cNvGrpSpPr/>
            <p:nvPr/>
          </p:nvGrpSpPr>
          <p:grpSpPr>
            <a:xfrm>
              <a:off x="7713663" y="2848339"/>
              <a:ext cx="1042107" cy="425543"/>
              <a:chOff x="7786941" y="2884917"/>
              <a:chExt cx="897649" cy="353919"/>
            </a:xfrm>
          </p:grpSpPr>
          <p:sp>
            <p:nvSpPr>
              <p:cNvPr id="227" name="Google Shape;227;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8" name="Google Shape;228;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9" name="Google Shape;229;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0" name="Google Shape;230;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31" name="Google Shape;231;p9"/>
          <p:cNvGrpSpPr/>
          <p:nvPr/>
        </p:nvGrpSpPr>
        <p:grpSpPr>
          <a:xfrm>
            <a:off x="10527214" y="2613367"/>
            <a:ext cx="353678" cy="198344"/>
            <a:chOff x="7493876" y="2774731"/>
            <a:chExt cx="1481958" cy="894622"/>
          </a:xfrm>
        </p:grpSpPr>
        <p:sp>
          <p:nvSpPr>
            <p:cNvPr id="232" name="Google Shape;232;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3" name="Google Shape;233;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34" name="Google Shape;234;p9"/>
            <p:cNvGrpSpPr/>
            <p:nvPr/>
          </p:nvGrpSpPr>
          <p:grpSpPr>
            <a:xfrm>
              <a:off x="7713663" y="2848339"/>
              <a:ext cx="1042107" cy="425543"/>
              <a:chOff x="7786941" y="2884917"/>
              <a:chExt cx="897649" cy="353919"/>
            </a:xfrm>
          </p:grpSpPr>
          <p:sp>
            <p:nvSpPr>
              <p:cNvPr id="235" name="Google Shape;235;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6" name="Google Shape;236;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7" name="Google Shape;237;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8" name="Google Shape;238;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39" name="Google Shape;239;p9"/>
          <p:cNvGrpSpPr/>
          <p:nvPr/>
        </p:nvGrpSpPr>
        <p:grpSpPr>
          <a:xfrm>
            <a:off x="10643825" y="2107963"/>
            <a:ext cx="353678" cy="198344"/>
            <a:chOff x="7493876" y="2774731"/>
            <a:chExt cx="1481958" cy="894622"/>
          </a:xfrm>
        </p:grpSpPr>
        <p:sp>
          <p:nvSpPr>
            <p:cNvPr id="240" name="Google Shape;240;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1" name="Google Shape;241;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42" name="Google Shape;242;p9"/>
            <p:cNvGrpSpPr/>
            <p:nvPr/>
          </p:nvGrpSpPr>
          <p:grpSpPr>
            <a:xfrm>
              <a:off x="7713663" y="2848339"/>
              <a:ext cx="1042107" cy="425543"/>
              <a:chOff x="7786941" y="2884917"/>
              <a:chExt cx="897649" cy="353919"/>
            </a:xfrm>
          </p:grpSpPr>
          <p:sp>
            <p:nvSpPr>
              <p:cNvPr id="243" name="Google Shape;243;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4" name="Google Shape;244;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5" name="Google Shape;245;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6" name="Google Shape;246;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47" name="Google Shape;247;p9"/>
          <p:cNvGrpSpPr/>
          <p:nvPr/>
        </p:nvGrpSpPr>
        <p:grpSpPr>
          <a:xfrm>
            <a:off x="9098788" y="3956624"/>
            <a:ext cx="367224" cy="240304"/>
            <a:chOff x="7493876" y="2774731"/>
            <a:chExt cx="1481958" cy="894622"/>
          </a:xfrm>
        </p:grpSpPr>
        <p:sp>
          <p:nvSpPr>
            <p:cNvPr id="248" name="Google Shape;248;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9" name="Google Shape;249;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50" name="Google Shape;250;p9"/>
            <p:cNvGrpSpPr/>
            <p:nvPr/>
          </p:nvGrpSpPr>
          <p:grpSpPr>
            <a:xfrm>
              <a:off x="7713663" y="2848339"/>
              <a:ext cx="1042107" cy="425543"/>
              <a:chOff x="7786941" y="2884917"/>
              <a:chExt cx="897649" cy="353919"/>
            </a:xfrm>
          </p:grpSpPr>
          <p:sp>
            <p:nvSpPr>
              <p:cNvPr id="251" name="Google Shape;251;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2" name="Google Shape;252;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3" name="Google Shape;253;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4" name="Google Shape;254;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55" name="Google Shape;255;p9"/>
          <p:cNvGrpSpPr/>
          <p:nvPr/>
        </p:nvGrpSpPr>
        <p:grpSpPr>
          <a:xfrm>
            <a:off x="9980126" y="2661565"/>
            <a:ext cx="353678" cy="198344"/>
            <a:chOff x="7493876" y="2774731"/>
            <a:chExt cx="1481958" cy="894622"/>
          </a:xfrm>
        </p:grpSpPr>
        <p:sp>
          <p:nvSpPr>
            <p:cNvPr id="256" name="Google Shape;256;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57" name="Google Shape;257;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58" name="Google Shape;258;p9"/>
            <p:cNvGrpSpPr/>
            <p:nvPr/>
          </p:nvGrpSpPr>
          <p:grpSpPr>
            <a:xfrm>
              <a:off x="7713663" y="2848339"/>
              <a:ext cx="1042107" cy="425543"/>
              <a:chOff x="7786941" y="2884917"/>
              <a:chExt cx="897649" cy="353919"/>
            </a:xfrm>
          </p:grpSpPr>
          <p:sp>
            <p:nvSpPr>
              <p:cNvPr id="259" name="Google Shape;259;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0" name="Google Shape;260;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1" name="Google Shape;261;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2" name="Google Shape;262;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63" name="Google Shape;263;p9"/>
          <p:cNvGrpSpPr/>
          <p:nvPr/>
        </p:nvGrpSpPr>
        <p:grpSpPr>
          <a:xfrm>
            <a:off x="9497138" y="3394032"/>
            <a:ext cx="367224" cy="240304"/>
            <a:chOff x="7493876" y="2774731"/>
            <a:chExt cx="1481958" cy="894622"/>
          </a:xfrm>
        </p:grpSpPr>
        <p:sp>
          <p:nvSpPr>
            <p:cNvPr id="264" name="Google Shape;264;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5" name="Google Shape;265;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66" name="Google Shape;266;p9"/>
            <p:cNvGrpSpPr/>
            <p:nvPr/>
          </p:nvGrpSpPr>
          <p:grpSpPr>
            <a:xfrm>
              <a:off x="7713663" y="2848339"/>
              <a:ext cx="1042107" cy="425543"/>
              <a:chOff x="7786941" y="2884917"/>
              <a:chExt cx="897649" cy="353919"/>
            </a:xfrm>
          </p:grpSpPr>
          <p:sp>
            <p:nvSpPr>
              <p:cNvPr id="267" name="Google Shape;267;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8" name="Google Shape;268;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9" name="Google Shape;269;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0" name="Google Shape;270;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71" name="Google Shape;271;p9"/>
          <p:cNvGrpSpPr/>
          <p:nvPr/>
        </p:nvGrpSpPr>
        <p:grpSpPr>
          <a:xfrm>
            <a:off x="9601554" y="3999763"/>
            <a:ext cx="367224" cy="240304"/>
            <a:chOff x="7493876" y="2774731"/>
            <a:chExt cx="1481958" cy="894622"/>
          </a:xfrm>
        </p:grpSpPr>
        <p:sp>
          <p:nvSpPr>
            <p:cNvPr id="272" name="Google Shape;272;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3" name="Google Shape;273;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74" name="Google Shape;274;p9"/>
            <p:cNvGrpSpPr/>
            <p:nvPr/>
          </p:nvGrpSpPr>
          <p:grpSpPr>
            <a:xfrm>
              <a:off x="7713663" y="2848339"/>
              <a:ext cx="1042107" cy="425543"/>
              <a:chOff x="7786941" y="2884917"/>
              <a:chExt cx="897649" cy="353919"/>
            </a:xfrm>
          </p:grpSpPr>
          <p:sp>
            <p:nvSpPr>
              <p:cNvPr id="275" name="Google Shape;275;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6" name="Google Shape;276;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7" name="Google Shape;277;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8" name="Google Shape;278;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79" name="Google Shape;279;p9"/>
          <p:cNvGrpSpPr/>
          <p:nvPr/>
        </p:nvGrpSpPr>
        <p:grpSpPr>
          <a:xfrm>
            <a:off x="10375259" y="3992325"/>
            <a:ext cx="353678" cy="198344"/>
            <a:chOff x="7493876" y="2774731"/>
            <a:chExt cx="1481958" cy="894622"/>
          </a:xfrm>
        </p:grpSpPr>
        <p:sp>
          <p:nvSpPr>
            <p:cNvPr id="280" name="Google Shape;280;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1" name="Google Shape;281;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82" name="Google Shape;282;p9"/>
            <p:cNvGrpSpPr/>
            <p:nvPr/>
          </p:nvGrpSpPr>
          <p:grpSpPr>
            <a:xfrm>
              <a:off x="7713663" y="2848339"/>
              <a:ext cx="1042107" cy="425543"/>
              <a:chOff x="7786941" y="2884917"/>
              <a:chExt cx="897649" cy="353919"/>
            </a:xfrm>
          </p:grpSpPr>
          <p:sp>
            <p:nvSpPr>
              <p:cNvPr id="283" name="Google Shape;283;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4" name="Google Shape;284;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5" name="Google Shape;285;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6" name="Google Shape;286;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87" name="Google Shape;287;p9"/>
          <p:cNvGrpSpPr/>
          <p:nvPr/>
        </p:nvGrpSpPr>
        <p:grpSpPr>
          <a:xfrm>
            <a:off x="9247893" y="4775686"/>
            <a:ext cx="393760" cy="218578"/>
            <a:chOff x="7493876" y="2774731"/>
            <a:chExt cx="1481958" cy="894622"/>
          </a:xfrm>
        </p:grpSpPr>
        <p:sp>
          <p:nvSpPr>
            <p:cNvPr id="288" name="Google Shape;288;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89" name="Google Shape;289;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90" name="Google Shape;290;p9"/>
            <p:cNvGrpSpPr/>
            <p:nvPr/>
          </p:nvGrpSpPr>
          <p:grpSpPr>
            <a:xfrm>
              <a:off x="7713663" y="2848339"/>
              <a:ext cx="1042107" cy="425543"/>
              <a:chOff x="7786941" y="2884917"/>
              <a:chExt cx="897649" cy="353919"/>
            </a:xfrm>
          </p:grpSpPr>
          <p:sp>
            <p:nvSpPr>
              <p:cNvPr id="291" name="Google Shape;291;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2" name="Google Shape;292;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3" name="Google Shape;293;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4" name="Google Shape;294;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295" name="Google Shape;295;p9"/>
          <p:cNvGrpSpPr/>
          <p:nvPr/>
        </p:nvGrpSpPr>
        <p:grpSpPr>
          <a:xfrm>
            <a:off x="10925982" y="4369125"/>
            <a:ext cx="228295" cy="120400"/>
            <a:chOff x="7493876" y="2774731"/>
            <a:chExt cx="1481958" cy="894622"/>
          </a:xfrm>
        </p:grpSpPr>
        <p:sp>
          <p:nvSpPr>
            <p:cNvPr id="296" name="Google Shape;296;p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7" name="Google Shape;297;p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98" name="Google Shape;298;p9"/>
            <p:cNvGrpSpPr/>
            <p:nvPr/>
          </p:nvGrpSpPr>
          <p:grpSpPr>
            <a:xfrm>
              <a:off x="7713663" y="2848339"/>
              <a:ext cx="1042107" cy="425543"/>
              <a:chOff x="7786941" y="2884917"/>
              <a:chExt cx="897649" cy="353919"/>
            </a:xfrm>
          </p:grpSpPr>
          <p:sp>
            <p:nvSpPr>
              <p:cNvPr id="299" name="Google Shape;299;p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0" name="Google Shape;300;p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1" name="Google Shape;301;p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2" name="Google Shape;302;p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303" name="Google Shape;303;p9"/>
          <p:cNvGrpSpPr/>
          <p:nvPr/>
        </p:nvGrpSpPr>
        <p:grpSpPr>
          <a:xfrm>
            <a:off x="7439074" y="2356613"/>
            <a:ext cx="534987" cy="414882"/>
            <a:chOff x="7432700" y="2327293"/>
            <a:chExt cx="534987" cy="414882"/>
          </a:xfrm>
        </p:grpSpPr>
        <p:pic>
          <p:nvPicPr>
            <p:cNvPr id="304" name="Google Shape;304;p9" descr="antenna_stylized"/>
            <p:cNvPicPr preferRelativeResize="0"/>
            <p:nvPr/>
          </p:nvPicPr>
          <p:blipFill rotWithShape="1">
            <a:blip r:embed="rId5"/>
            <a:srcRect/>
            <a:stretch>
              <a:fillRect/>
            </a:stretch>
          </p:blipFill>
          <p:spPr>
            <a:xfrm>
              <a:off x="7432700" y="2327293"/>
              <a:ext cx="530702" cy="223756"/>
            </a:xfrm>
            <a:prstGeom prst="rect">
              <a:avLst/>
            </a:prstGeom>
            <a:noFill/>
            <a:ln>
              <a:noFill/>
            </a:ln>
          </p:spPr>
        </p:pic>
        <p:pic>
          <p:nvPicPr>
            <p:cNvPr id="305" name="Google Shape;305;p9" descr="laptop_keyboard"/>
            <p:cNvPicPr preferRelativeResize="0"/>
            <p:nvPr/>
          </p:nvPicPr>
          <p:blipFill rotWithShape="1">
            <a:blip r:embed="rId6"/>
            <a:srcRect/>
            <a:stretch>
              <a:fillRect/>
            </a:stretch>
          </p:blipFill>
          <p:spPr>
            <a:xfrm rot="109064" flipH="1">
              <a:off x="7458407" y="2575770"/>
              <a:ext cx="437221" cy="159511"/>
            </a:xfrm>
            <a:prstGeom prst="rect">
              <a:avLst/>
            </a:prstGeom>
            <a:noFill/>
            <a:ln>
              <a:noFill/>
            </a:ln>
          </p:spPr>
        </p:pic>
        <p:sp>
          <p:nvSpPr>
            <p:cNvPr id="306" name="Google Shape;306;p9"/>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07" name="Google Shape;307;p9" descr="screen"/>
            <p:cNvPicPr preferRelativeResize="0"/>
            <p:nvPr/>
          </p:nvPicPr>
          <p:blipFill rotWithShape="1">
            <a:blip r:embed="rId7"/>
            <a:srcRect/>
            <a:stretch>
              <a:fillRect/>
            </a:stretch>
          </p:blipFill>
          <p:spPr>
            <a:xfrm>
              <a:off x="7620637" y="2426338"/>
              <a:ext cx="319785" cy="189429"/>
            </a:xfrm>
            <a:prstGeom prst="rect">
              <a:avLst/>
            </a:prstGeom>
            <a:noFill/>
            <a:ln>
              <a:noFill/>
            </a:ln>
          </p:spPr>
        </p:pic>
        <p:sp>
          <p:nvSpPr>
            <p:cNvPr id="308" name="Google Shape;308;p9"/>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9"/>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9"/>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9"/>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9"/>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9"/>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14" name="Google Shape;314;p9"/>
            <p:cNvGrpSpPr/>
            <p:nvPr/>
          </p:nvGrpSpPr>
          <p:grpSpPr>
            <a:xfrm>
              <a:off x="7594735" y="2642220"/>
              <a:ext cx="98740" cy="36846"/>
              <a:chOff x="1740" y="2642"/>
              <a:chExt cx="752" cy="327"/>
            </a:xfrm>
          </p:grpSpPr>
          <p:sp>
            <p:nvSpPr>
              <p:cNvPr id="315" name="Google Shape;315;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0" name="Google Shape;320;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21" name="Google Shape;321;p9"/>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2" name="Google Shape;322;p9"/>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3" name="Google Shape;323;p9"/>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4" name="Google Shape;324;p9"/>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5" name="Google Shape;325;p9"/>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6" name="Google Shape;326;p9"/>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7" name="Google Shape;327;p9"/>
          <p:cNvGrpSpPr/>
          <p:nvPr/>
        </p:nvGrpSpPr>
        <p:grpSpPr>
          <a:xfrm>
            <a:off x="8637781" y="2319727"/>
            <a:ext cx="530702" cy="478009"/>
            <a:chOff x="8631407" y="2290407"/>
            <a:chExt cx="530702" cy="478009"/>
          </a:xfrm>
        </p:grpSpPr>
        <p:pic>
          <p:nvPicPr>
            <p:cNvPr id="328" name="Google Shape;328;p9" descr="light2.png"/>
            <p:cNvPicPr preferRelativeResize="0"/>
            <p:nvPr/>
          </p:nvPicPr>
          <p:blipFill rotWithShape="1">
            <a:blip r:embed="rId8"/>
            <a:srcRect/>
            <a:stretch>
              <a:fillRect/>
            </a:stretch>
          </p:blipFill>
          <p:spPr>
            <a:xfrm flipH="1">
              <a:off x="8825293" y="2362969"/>
              <a:ext cx="92772" cy="405447"/>
            </a:xfrm>
            <a:prstGeom prst="rect">
              <a:avLst/>
            </a:prstGeom>
            <a:noFill/>
            <a:ln>
              <a:noFill/>
            </a:ln>
          </p:spPr>
        </p:pic>
        <p:pic>
          <p:nvPicPr>
            <p:cNvPr id="329" name="Google Shape;329;p9" descr="antenna_stylized"/>
            <p:cNvPicPr preferRelativeResize="0"/>
            <p:nvPr/>
          </p:nvPicPr>
          <p:blipFill rotWithShape="1">
            <a:blip r:embed="rId5"/>
            <a:srcRect/>
            <a:stretch>
              <a:fillRect/>
            </a:stretch>
          </p:blipFill>
          <p:spPr>
            <a:xfrm>
              <a:off x="8631407" y="2290407"/>
              <a:ext cx="530702" cy="223756"/>
            </a:xfrm>
            <a:prstGeom prst="rect">
              <a:avLst/>
            </a:prstGeom>
            <a:noFill/>
            <a:ln>
              <a:noFill/>
            </a:ln>
          </p:spPr>
        </p:pic>
      </p:grpSp>
      <p:grpSp>
        <p:nvGrpSpPr>
          <p:cNvPr id="330" name="Google Shape;330;p9"/>
          <p:cNvGrpSpPr/>
          <p:nvPr/>
        </p:nvGrpSpPr>
        <p:grpSpPr>
          <a:xfrm>
            <a:off x="8499539" y="2059124"/>
            <a:ext cx="849312" cy="226109"/>
            <a:chOff x="8493165" y="2029804"/>
            <a:chExt cx="849312" cy="226109"/>
          </a:xfrm>
        </p:grpSpPr>
        <p:pic>
          <p:nvPicPr>
            <p:cNvPr id="331" name="Google Shape;331;p9" descr="car_icon_small"/>
            <p:cNvPicPr preferRelativeResize="0"/>
            <p:nvPr/>
          </p:nvPicPr>
          <p:blipFill rotWithShape="1">
            <a:blip r:embed="rId9"/>
            <a:srcRect/>
            <a:stretch>
              <a:fillRect/>
            </a:stretch>
          </p:blipFill>
          <p:spPr>
            <a:xfrm>
              <a:off x="8493165" y="2087638"/>
              <a:ext cx="849312" cy="168275"/>
            </a:xfrm>
            <a:prstGeom prst="rect">
              <a:avLst/>
            </a:prstGeom>
            <a:noFill/>
            <a:ln>
              <a:noFill/>
            </a:ln>
          </p:spPr>
        </p:pic>
        <p:pic>
          <p:nvPicPr>
            <p:cNvPr id="332" name="Google Shape;332;p9" descr="antenna_stylized"/>
            <p:cNvPicPr preferRelativeResize="0"/>
            <p:nvPr/>
          </p:nvPicPr>
          <p:blipFill rotWithShape="1">
            <a:blip r:embed="rId5"/>
            <a:srcRect/>
            <a:stretch>
              <a:fillRect/>
            </a:stretch>
          </p:blipFill>
          <p:spPr>
            <a:xfrm>
              <a:off x="8704645" y="2029804"/>
              <a:ext cx="530702" cy="223756"/>
            </a:xfrm>
            <a:prstGeom prst="rect">
              <a:avLst/>
            </a:prstGeom>
            <a:noFill/>
            <a:ln>
              <a:noFill/>
            </a:ln>
          </p:spPr>
        </p:pic>
      </p:grpSp>
      <p:grpSp>
        <p:nvGrpSpPr>
          <p:cNvPr id="333" name="Google Shape;333;p9"/>
          <p:cNvGrpSpPr/>
          <p:nvPr/>
        </p:nvGrpSpPr>
        <p:grpSpPr>
          <a:xfrm>
            <a:off x="7493518" y="3325424"/>
            <a:ext cx="857739" cy="583764"/>
            <a:chOff x="7487144" y="3296104"/>
            <a:chExt cx="857739" cy="583764"/>
          </a:xfrm>
        </p:grpSpPr>
        <p:grpSp>
          <p:nvGrpSpPr>
            <p:cNvPr id="334" name="Google Shape;334;p9"/>
            <p:cNvGrpSpPr/>
            <p:nvPr/>
          </p:nvGrpSpPr>
          <p:grpSpPr>
            <a:xfrm>
              <a:off x="7487144" y="3389820"/>
              <a:ext cx="350807" cy="310034"/>
              <a:chOff x="7487144" y="3389820"/>
              <a:chExt cx="350807" cy="310034"/>
            </a:xfrm>
          </p:grpSpPr>
          <p:pic>
            <p:nvPicPr>
              <p:cNvPr id="335" name="Google Shape;335;p9" descr="antenna_stylized"/>
              <p:cNvPicPr preferRelativeResize="0"/>
              <p:nvPr/>
            </p:nvPicPr>
            <p:blipFill rotWithShape="1">
              <a:blip r:embed="rId10"/>
              <a:srcRect/>
              <a:stretch>
                <a:fillRect/>
              </a:stretch>
            </p:blipFill>
            <p:spPr>
              <a:xfrm>
                <a:off x="7487144" y="3389820"/>
                <a:ext cx="347997" cy="167557"/>
              </a:xfrm>
              <a:prstGeom prst="rect">
                <a:avLst/>
              </a:prstGeom>
              <a:noFill/>
              <a:ln>
                <a:noFill/>
              </a:ln>
            </p:spPr>
          </p:pic>
          <p:pic>
            <p:nvPicPr>
              <p:cNvPr id="336" name="Google Shape;336;p9" descr="laptop_keyboard"/>
              <p:cNvPicPr preferRelativeResize="0"/>
              <p:nvPr/>
            </p:nvPicPr>
            <p:blipFill rotWithShape="1">
              <a:blip r:embed="rId11"/>
              <a:srcRect/>
              <a:stretch>
                <a:fillRect/>
              </a:stretch>
            </p:blipFill>
            <p:spPr>
              <a:xfrm rot="109064" flipH="1">
                <a:off x="7504001" y="3575889"/>
                <a:ext cx="286699" cy="119448"/>
              </a:xfrm>
              <a:prstGeom prst="rect">
                <a:avLst/>
              </a:prstGeom>
              <a:noFill/>
              <a:ln>
                <a:noFill/>
              </a:ln>
            </p:spPr>
          </p:pic>
          <p:sp>
            <p:nvSpPr>
              <p:cNvPr id="337" name="Google Shape;337;p9"/>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38" name="Google Shape;338;p9" descr="screen"/>
              <p:cNvPicPr preferRelativeResize="0"/>
              <p:nvPr/>
            </p:nvPicPr>
            <p:blipFill rotWithShape="1">
              <a:blip r:embed="rId12"/>
              <a:srcRect/>
              <a:stretch>
                <a:fillRect/>
              </a:stretch>
            </p:blipFill>
            <p:spPr>
              <a:xfrm>
                <a:off x="7610380" y="3463988"/>
                <a:ext cx="209692" cy="141851"/>
              </a:xfrm>
              <a:prstGeom prst="rect">
                <a:avLst/>
              </a:prstGeom>
              <a:noFill/>
              <a:ln>
                <a:noFill/>
              </a:ln>
            </p:spPr>
          </p:pic>
          <p:sp>
            <p:nvSpPr>
              <p:cNvPr id="339" name="Google Shape;339;p9"/>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0" name="Google Shape;340;p9"/>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1" name="Google Shape;341;p9"/>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2" name="Google Shape;342;p9"/>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3" name="Google Shape;343;p9"/>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4" name="Google Shape;344;p9"/>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45" name="Google Shape;345;p9"/>
              <p:cNvGrpSpPr/>
              <p:nvPr/>
            </p:nvGrpSpPr>
            <p:grpSpPr>
              <a:xfrm>
                <a:off x="7593395" y="3625649"/>
                <a:ext cx="64747" cy="27592"/>
                <a:chOff x="1740" y="2642"/>
                <a:chExt cx="752" cy="327"/>
              </a:xfrm>
            </p:grpSpPr>
            <p:sp>
              <p:nvSpPr>
                <p:cNvPr id="346" name="Google Shape;346;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7" name="Google Shape;347;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8" name="Google Shape;348;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9" name="Google Shape;349;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0" name="Google Shape;350;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1" name="Google Shape;351;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52" name="Google Shape;352;p9"/>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3" name="Google Shape;353;p9"/>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4" name="Google Shape;354;p9"/>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5" name="Google Shape;355;p9"/>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6" name="Google Shape;356;p9"/>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7" name="Google Shape;357;p9"/>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58" name="Google Shape;358;p9"/>
            <p:cNvGrpSpPr/>
            <p:nvPr/>
          </p:nvGrpSpPr>
          <p:grpSpPr>
            <a:xfrm flipH="1">
              <a:off x="7985622" y="3537823"/>
              <a:ext cx="359261" cy="342045"/>
              <a:chOff x="2839" y="3501"/>
              <a:chExt cx="755" cy="803"/>
            </a:xfrm>
          </p:grpSpPr>
          <p:pic>
            <p:nvPicPr>
              <p:cNvPr id="359" name="Google Shape;359;p9" descr="desktop_computer_stylized_medium"/>
              <p:cNvPicPr preferRelativeResize="0"/>
              <p:nvPr/>
            </p:nvPicPr>
            <p:blipFill rotWithShape="1">
              <a:blip r:embed="rId13"/>
              <a:srcRect/>
              <a:stretch>
                <a:fillRect/>
              </a:stretch>
            </p:blipFill>
            <p:spPr>
              <a:xfrm>
                <a:off x="2839" y="3501"/>
                <a:ext cx="755" cy="803"/>
              </a:xfrm>
              <a:prstGeom prst="rect">
                <a:avLst/>
              </a:prstGeom>
              <a:noFill/>
              <a:ln>
                <a:noFill/>
              </a:ln>
            </p:spPr>
          </p:pic>
          <p:sp>
            <p:nvSpPr>
              <p:cNvPr id="360" name="Google Shape;360;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61" name="Google Shape;361;p9"/>
            <p:cNvGrpSpPr/>
            <p:nvPr/>
          </p:nvGrpSpPr>
          <p:grpSpPr>
            <a:xfrm>
              <a:off x="7797061" y="3296104"/>
              <a:ext cx="347997" cy="396620"/>
              <a:chOff x="7797061" y="3296104"/>
              <a:chExt cx="347997" cy="396620"/>
            </a:xfrm>
          </p:grpSpPr>
          <p:pic>
            <p:nvPicPr>
              <p:cNvPr id="362" name="Google Shape;362;p9" descr="fridge2.png"/>
              <p:cNvPicPr preferRelativeResize="0"/>
              <p:nvPr/>
            </p:nvPicPr>
            <p:blipFill rotWithShape="1">
              <a:blip r:embed="rId14"/>
              <a:srcRect/>
              <a:stretch>
                <a:fillRect/>
              </a:stretch>
            </p:blipFill>
            <p:spPr>
              <a:xfrm>
                <a:off x="7896825" y="3355697"/>
                <a:ext cx="189578" cy="337027"/>
              </a:xfrm>
              <a:prstGeom prst="rect">
                <a:avLst/>
              </a:prstGeom>
              <a:noFill/>
              <a:ln>
                <a:noFill/>
              </a:ln>
            </p:spPr>
          </p:pic>
          <p:pic>
            <p:nvPicPr>
              <p:cNvPr id="363" name="Google Shape;363;p9" descr="antenna_stylized"/>
              <p:cNvPicPr preferRelativeResize="0"/>
              <p:nvPr/>
            </p:nvPicPr>
            <p:blipFill rotWithShape="1">
              <a:blip r:embed="rId10"/>
              <a:srcRect/>
              <a:stretch>
                <a:fillRect/>
              </a:stretch>
            </p:blipFill>
            <p:spPr>
              <a:xfrm>
                <a:off x="7797061" y="3296104"/>
                <a:ext cx="347997" cy="167557"/>
              </a:xfrm>
              <a:prstGeom prst="rect">
                <a:avLst/>
              </a:prstGeom>
              <a:noFill/>
              <a:ln>
                <a:noFill/>
              </a:ln>
            </p:spPr>
          </p:pic>
        </p:grpSp>
      </p:grpSp>
      <p:grpSp>
        <p:nvGrpSpPr>
          <p:cNvPr id="364" name="Google Shape;364;p9"/>
          <p:cNvGrpSpPr/>
          <p:nvPr/>
        </p:nvGrpSpPr>
        <p:grpSpPr>
          <a:xfrm>
            <a:off x="11064947" y="3428485"/>
            <a:ext cx="518448" cy="1212242"/>
            <a:chOff x="11058573" y="3399165"/>
            <a:chExt cx="518448" cy="1212242"/>
          </a:xfrm>
        </p:grpSpPr>
        <p:grpSp>
          <p:nvGrpSpPr>
            <p:cNvPr id="365" name="Google Shape;365;p9"/>
            <p:cNvGrpSpPr/>
            <p:nvPr/>
          </p:nvGrpSpPr>
          <p:grpSpPr>
            <a:xfrm>
              <a:off x="11087182" y="4159591"/>
              <a:ext cx="489839" cy="451816"/>
              <a:chOff x="5103720" y="2693365"/>
              <a:chExt cx="611650" cy="414788"/>
            </a:xfrm>
          </p:grpSpPr>
          <p:cxnSp>
            <p:nvCxnSpPr>
              <p:cNvPr id="366" name="Google Shape;366;p9"/>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67" name="Google Shape;367;p9"/>
              <p:cNvGrpSpPr/>
              <p:nvPr/>
            </p:nvGrpSpPr>
            <p:grpSpPr>
              <a:xfrm>
                <a:off x="5275406" y="2693365"/>
                <a:ext cx="439964" cy="414788"/>
                <a:chOff x="5275406" y="2711455"/>
                <a:chExt cx="452949" cy="405518"/>
              </a:xfrm>
            </p:grpSpPr>
            <p:pic>
              <p:nvPicPr>
                <p:cNvPr id="368" name="Google Shape;368;p9" descr="server_rack.png"/>
                <p:cNvPicPr preferRelativeResize="0"/>
                <p:nvPr/>
              </p:nvPicPr>
              <p:blipFill rotWithShape="1">
                <a:blip r:embed="rId15"/>
                <a:srcRect/>
                <a:stretch>
                  <a:fillRect/>
                </a:stretch>
              </p:blipFill>
              <p:spPr>
                <a:xfrm>
                  <a:off x="5537367" y="2770786"/>
                  <a:ext cx="190988" cy="313366"/>
                </a:xfrm>
                <a:prstGeom prst="rect">
                  <a:avLst/>
                </a:prstGeom>
                <a:noFill/>
                <a:ln>
                  <a:noFill/>
                </a:ln>
              </p:spPr>
            </p:pic>
            <p:pic>
              <p:nvPicPr>
                <p:cNvPr id="369" name="Google Shape;369;p9" descr="server_rack.png"/>
                <p:cNvPicPr preferRelativeResize="0"/>
                <p:nvPr/>
              </p:nvPicPr>
              <p:blipFill rotWithShape="1">
                <a:blip r:embed="rId15"/>
                <a:srcRect/>
                <a:stretch>
                  <a:fillRect/>
                </a:stretch>
              </p:blipFill>
              <p:spPr>
                <a:xfrm>
                  <a:off x="5275406" y="2764002"/>
                  <a:ext cx="190988" cy="313366"/>
                </a:xfrm>
                <a:prstGeom prst="rect">
                  <a:avLst/>
                </a:prstGeom>
                <a:noFill/>
                <a:ln>
                  <a:noFill/>
                </a:ln>
              </p:spPr>
            </p:pic>
            <p:pic>
              <p:nvPicPr>
                <p:cNvPr id="370" name="Google Shape;370;p9" descr="server_rack.png"/>
                <p:cNvPicPr preferRelativeResize="0"/>
                <p:nvPr/>
              </p:nvPicPr>
              <p:blipFill rotWithShape="1">
                <a:blip r:embed="rId15"/>
                <a:srcRect/>
                <a:stretch>
                  <a:fillRect/>
                </a:stretch>
              </p:blipFill>
              <p:spPr>
                <a:xfrm>
                  <a:off x="5385676" y="2711455"/>
                  <a:ext cx="247152" cy="405518"/>
                </a:xfrm>
                <a:prstGeom prst="rect">
                  <a:avLst/>
                </a:prstGeom>
                <a:noFill/>
                <a:ln>
                  <a:noFill/>
                </a:ln>
              </p:spPr>
            </p:pic>
          </p:grpSp>
        </p:grpSp>
        <p:grpSp>
          <p:nvGrpSpPr>
            <p:cNvPr id="371" name="Google Shape;371;p9"/>
            <p:cNvGrpSpPr/>
            <p:nvPr/>
          </p:nvGrpSpPr>
          <p:grpSpPr>
            <a:xfrm>
              <a:off x="11058573" y="3399165"/>
              <a:ext cx="423724" cy="405973"/>
              <a:chOff x="5103720" y="2693365"/>
              <a:chExt cx="611650" cy="414788"/>
            </a:xfrm>
          </p:grpSpPr>
          <p:cxnSp>
            <p:nvCxnSpPr>
              <p:cNvPr id="372" name="Google Shape;372;p9"/>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73" name="Google Shape;373;p9"/>
              <p:cNvGrpSpPr/>
              <p:nvPr/>
            </p:nvGrpSpPr>
            <p:grpSpPr>
              <a:xfrm>
                <a:off x="5275406" y="2693365"/>
                <a:ext cx="439964" cy="414788"/>
                <a:chOff x="5275406" y="2711455"/>
                <a:chExt cx="452949" cy="405518"/>
              </a:xfrm>
            </p:grpSpPr>
            <p:pic>
              <p:nvPicPr>
                <p:cNvPr id="374" name="Google Shape;374;p9" descr="server_rack.png"/>
                <p:cNvPicPr preferRelativeResize="0"/>
                <p:nvPr/>
              </p:nvPicPr>
              <p:blipFill rotWithShape="1">
                <a:blip r:embed="rId15"/>
                <a:srcRect/>
                <a:stretch>
                  <a:fillRect/>
                </a:stretch>
              </p:blipFill>
              <p:spPr>
                <a:xfrm>
                  <a:off x="5537367" y="2770786"/>
                  <a:ext cx="190988" cy="313366"/>
                </a:xfrm>
                <a:prstGeom prst="rect">
                  <a:avLst/>
                </a:prstGeom>
                <a:noFill/>
                <a:ln>
                  <a:noFill/>
                </a:ln>
              </p:spPr>
            </p:pic>
            <p:pic>
              <p:nvPicPr>
                <p:cNvPr id="375" name="Google Shape;375;p9" descr="server_rack.png"/>
                <p:cNvPicPr preferRelativeResize="0"/>
                <p:nvPr/>
              </p:nvPicPr>
              <p:blipFill rotWithShape="1">
                <a:blip r:embed="rId15"/>
                <a:srcRect/>
                <a:stretch>
                  <a:fillRect/>
                </a:stretch>
              </p:blipFill>
              <p:spPr>
                <a:xfrm>
                  <a:off x="5275406" y="2764002"/>
                  <a:ext cx="190988" cy="313366"/>
                </a:xfrm>
                <a:prstGeom prst="rect">
                  <a:avLst/>
                </a:prstGeom>
                <a:noFill/>
                <a:ln>
                  <a:noFill/>
                </a:ln>
              </p:spPr>
            </p:pic>
            <p:pic>
              <p:nvPicPr>
                <p:cNvPr id="376" name="Google Shape;376;p9" descr="server_rack.png"/>
                <p:cNvPicPr preferRelativeResize="0"/>
                <p:nvPr/>
              </p:nvPicPr>
              <p:blipFill rotWithShape="1">
                <a:blip r:embed="rId15"/>
                <a:srcRect/>
                <a:stretch>
                  <a:fillRect/>
                </a:stretch>
              </p:blipFill>
              <p:spPr>
                <a:xfrm>
                  <a:off x="5385676" y="2711455"/>
                  <a:ext cx="247152" cy="405518"/>
                </a:xfrm>
                <a:prstGeom prst="rect">
                  <a:avLst/>
                </a:prstGeom>
                <a:noFill/>
                <a:ln>
                  <a:noFill/>
                </a:ln>
              </p:spPr>
            </p:pic>
          </p:grpSp>
        </p:grpSp>
      </p:grpSp>
      <p:grpSp>
        <p:nvGrpSpPr>
          <p:cNvPr id="377" name="Google Shape;377;p9"/>
          <p:cNvGrpSpPr/>
          <p:nvPr/>
        </p:nvGrpSpPr>
        <p:grpSpPr>
          <a:xfrm flipH="1">
            <a:off x="7980855" y="4900161"/>
            <a:ext cx="345630" cy="320302"/>
            <a:chOff x="2839" y="3501"/>
            <a:chExt cx="755" cy="803"/>
          </a:xfrm>
        </p:grpSpPr>
        <p:pic>
          <p:nvPicPr>
            <p:cNvPr id="378" name="Google Shape;378;p9" descr="desktop_computer_stylized_medium"/>
            <p:cNvPicPr preferRelativeResize="0"/>
            <p:nvPr/>
          </p:nvPicPr>
          <p:blipFill rotWithShape="1">
            <a:blip r:embed="rId16"/>
            <a:srcRect/>
            <a:stretch>
              <a:fillRect/>
            </a:stretch>
          </p:blipFill>
          <p:spPr>
            <a:xfrm>
              <a:off x="2839" y="3501"/>
              <a:ext cx="755" cy="803"/>
            </a:xfrm>
            <a:prstGeom prst="rect">
              <a:avLst/>
            </a:prstGeom>
            <a:noFill/>
            <a:ln>
              <a:noFill/>
            </a:ln>
          </p:spPr>
        </p:pic>
        <p:sp>
          <p:nvSpPr>
            <p:cNvPr id="379" name="Google Shape;379;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80" name="Google Shape;380;p9"/>
          <p:cNvGrpSpPr/>
          <p:nvPr/>
        </p:nvGrpSpPr>
        <p:grpSpPr>
          <a:xfrm>
            <a:off x="9201681" y="5852809"/>
            <a:ext cx="310186" cy="312008"/>
            <a:chOff x="877" y="1008"/>
            <a:chExt cx="2747" cy="2626"/>
          </a:xfrm>
        </p:grpSpPr>
        <p:pic>
          <p:nvPicPr>
            <p:cNvPr id="381" name="Google Shape;381;p9" descr="antenna_stylized"/>
            <p:cNvPicPr preferRelativeResize="0"/>
            <p:nvPr/>
          </p:nvPicPr>
          <p:blipFill rotWithShape="1">
            <a:blip r:embed="rId17"/>
            <a:srcRect/>
            <a:stretch>
              <a:fillRect/>
            </a:stretch>
          </p:blipFill>
          <p:spPr>
            <a:xfrm>
              <a:off x="877" y="1008"/>
              <a:ext cx="2725" cy="1421"/>
            </a:xfrm>
            <a:prstGeom prst="rect">
              <a:avLst/>
            </a:prstGeom>
            <a:noFill/>
            <a:ln>
              <a:noFill/>
            </a:ln>
          </p:spPr>
        </p:pic>
        <p:pic>
          <p:nvPicPr>
            <p:cNvPr id="382" name="Google Shape;382;p9" descr="laptop_keyboard"/>
            <p:cNvPicPr preferRelativeResize="0"/>
            <p:nvPr/>
          </p:nvPicPr>
          <p:blipFill rotWithShape="1">
            <a:blip r:embed="rId18"/>
            <a:srcRect/>
            <a:stretch>
              <a:fillRect/>
            </a:stretch>
          </p:blipFill>
          <p:spPr>
            <a:xfrm rot="109064" flipH="1">
              <a:off x="1009" y="2586"/>
              <a:ext cx="2245" cy="1013"/>
            </a:xfrm>
            <a:prstGeom prst="rect">
              <a:avLst/>
            </a:prstGeom>
            <a:noFill/>
            <a:ln>
              <a:noFill/>
            </a:ln>
          </p:spPr>
        </p:pic>
        <p:sp>
          <p:nvSpPr>
            <p:cNvPr id="383" name="Google Shape;383;p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84" name="Google Shape;384;p9" descr="screen"/>
            <p:cNvPicPr preferRelativeResize="0"/>
            <p:nvPr/>
          </p:nvPicPr>
          <p:blipFill rotWithShape="1">
            <a:blip r:embed="rId19"/>
            <a:srcRect/>
            <a:stretch>
              <a:fillRect/>
            </a:stretch>
          </p:blipFill>
          <p:spPr>
            <a:xfrm>
              <a:off x="1842" y="1637"/>
              <a:ext cx="1642" cy="1203"/>
            </a:xfrm>
            <a:prstGeom prst="rect">
              <a:avLst/>
            </a:prstGeom>
            <a:noFill/>
            <a:ln>
              <a:noFill/>
            </a:ln>
          </p:spPr>
        </p:pic>
        <p:sp>
          <p:nvSpPr>
            <p:cNvPr id="385" name="Google Shape;385;p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 name="Google Shape;386;p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 name="Google Shape;387;p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 name="Google Shape;388;p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 name="Google Shape;389;p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 name="Google Shape;390;p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9"/>
            <p:cNvGrpSpPr/>
            <p:nvPr/>
          </p:nvGrpSpPr>
          <p:grpSpPr>
            <a:xfrm>
              <a:off x="1709" y="3008"/>
              <a:ext cx="507" cy="234"/>
              <a:chOff x="1740" y="2642"/>
              <a:chExt cx="752" cy="327"/>
            </a:xfrm>
          </p:grpSpPr>
          <p:sp>
            <p:nvSpPr>
              <p:cNvPr id="392" name="Google Shape;392;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3" name="Google Shape;393;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 name="Google Shape;394;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 name="Google Shape;395;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6" name="Google Shape;396;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7" name="Google Shape;397;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98" name="Google Shape;398;p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9" name="Google Shape;399;p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0" name="Google Shape;400;p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1" name="Google Shape;401;p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2" name="Google Shape;402;p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3" name="Google Shape;403;p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04" name="Google Shape;404;p9"/>
          <p:cNvGrpSpPr/>
          <p:nvPr/>
        </p:nvGrpSpPr>
        <p:grpSpPr>
          <a:xfrm flipH="1">
            <a:off x="8153909" y="5504657"/>
            <a:ext cx="345630" cy="320302"/>
            <a:chOff x="2839" y="3501"/>
            <a:chExt cx="755" cy="803"/>
          </a:xfrm>
        </p:grpSpPr>
        <p:pic>
          <p:nvPicPr>
            <p:cNvPr id="405" name="Google Shape;405;p9" descr="desktop_computer_stylized_medium"/>
            <p:cNvPicPr preferRelativeResize="0"/>
            <p:nvPr/>
          </p:nvPicPr>
          <p:blipFill rotWithShape="1">
            <a:blip r:embed="rId16"/>
            <a:srcRect/>
            <a:stretch>
              <a:fillRect/>
            </a:stretch>
          </p:blipFill>
          <p:spPr>
            <a:xfrm>
              <a:off x="2839" y="3501"/>
              <a:ext cx="755" cy="803"/>
            </a:xfrm>
            <a:prstGeom prst="rect">
              <a:avLst/>
            </a:prstGeom>
            <a:noFill/>
            <a:ln>
              <a:noFill/>
            </a:ln>
          </p:spPr>
        </p:pic>
        <p:sp>
          <p:nvSpPr>
            <p:cNvPr id="406" name="Google Shape;406;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07" name="Google Shape;407;p9"/>
          <p:cNvGrpSpPr/>
          <p:nvPr/>
        </p:nvGrpSpPr>
        <p:grpSpPr>
          <a:xfrm flipH="1">
            <a:off x="8552134" y="5526130"/>
            <a:ext cx="345630" cy="320302"/>
            <a:chOff x="2839" y="3501"/>
            <a:chExt cx="755" cy="803"/>
          </a:xfrm>
        </p:grpSpPr>
        <p:pic>
          <p:nvPicPr>
            <p:cNvPr id="408" name="Google Shape;408;p9" descr="desktop_computer_stylized_medium"/>
            <p:cNvPicPr preferRelativeResize="0"/>
            <p:nvPr/>
          </p:nvPicPr>
          <p:blipFill rotWithShape="1">
            <a:blip r:embed="rId16"/>
            <a:srcRect/>
            <a:stretch>
              <a:fillRect/>
            </a:stretch>
          </p:blipFill>
          <p:spPr>
            <a:xfrm>
              <a:off x="2839" y="3501"/>
              <a:ext cx="755" cy="803"/>
            </a:xfrm>
            <a:prstGeom prst="rect">
              <a:avLst/>
            </a:prstGeom>
            <a:noFill/>
            <a:ln>
              <a:noFill/>
            </a:ln>
          </p:spPr>
        </p:pic>
        <p:sp>
          <p:nvSpPr>
            <p:cNvPr id="409" name="Google Shape;409;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10" name="Google Shape;410;p9"/>
          <p:cNvGrpSpPr/>
          <p:nvPr/>
        </p:nvGrpSpPr>
        <p:grpSpPr>
          <a:xfrm>
            <a:off x="9534746" y="5795138"/>
            <a:ext cx="319264" cy="256836"/>
            <a:chOff x="877" y="1008"/>
            <a:chExt cx="2747" cy="2626"/>
          </a:xfrm>
        </p:grpSpPr>
        <p:pic>
          <p:nvPicPr>
            <p:cNvPr id="411" name="Google Shape;411;p9" descr="antenna_stylized"/>
            <p:cNvPicPr preferRelativeResize="0"/>
            <p:nvPr/>
          </p:nvPicPr>
          <p:blipFill rotWithShape="1">
            <a:blip r:embed="rId17"/>
            <a:srcRect/>
            <a:stretch>
              <a:fillRect/>
            </a:stretch>
          </p:blipFill>
          <p:spPr>
            <a:xfrm>
              <a:off x="877" y="1008"/>
              <a:ext cx="2725" cy="1421"/>
            </a:xfrm>
            <a:prstGeom prst="rect">
              <a:avLst/>
            </a:prstGeom>
            <a:noFill/>
            <a:ln>
              <a:noFill/>
            </a:ln>
          </p:spPr>
        </p:pic>
        <p:pic>
          <p:nvPicPr>
            <p:cNvPr id="412" name="Google Shape;412;p9" descr="laptop_keyboard"/>
            <p:cNvPicPr preferRelativeResize="0"/>
            <p:nvPr/>
          </p:nvPicPr>
          <p:blipFill rotWithShape="1">
            <a:blip r:embed="rId18"/>
            <a:srcRect/>
            <a:stretch>
              <a:fillRect/>
            </a:stretch>
          </p:blipFill>
          <p:spPr>
            <a:xfrm rot="109064" flipH="1">
              <a:off x="1009" y="2586"/>
              <a:ext cx="2245" cy="1013"/>
            </a:xfrm>
            <a:prstGeom prst="rect">
              <a:avLst/>
            </a:prstGeom>
            <a:noFill/>
            <a:ln>
              <a:noFill/>
            </a:ln>
          </p:spPr>
        </p:pic>
        <p:sp>
          <p:nvSpPr>
            <p:cNvPr id="413" name="Google Shape;413;p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414" name="Google Shape;414;p9" descr="screen"/>
            <p:cNvPicPr preferRelativeResize="0"/>
            <p:nvPr/>
          </p:nvPicPr>
          <p:blipFill rotWithShape="1">
            <a:blip r:embed="rId19"/>
            <a:srcRect/>
            <a:stretch>
              <a:fillRect/>
            </a:stretch>
          </p:blipFill>
          <p:spPr>
            <a:xfrm>
              <a:off x="1842" y="1637"/>
              <a:ext cx="1642" cy="1203"/>
            </a:xfrm>
            <a:prstGeom prst="rect">
              <a:avLst/>
            </a:prstGeom>
            <a:noFill/>
            <a:ln>
              <a:noFill/>
            </a:ln>
          </p:spPr>
        </p:pic>
        <p:sp>
          <p:nvSpPr>
            <p:cNvPr id="415" name="Google Shape;415;p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21" name="Google Shape;421;p9"/>
            <p:cNvGrpSpPr/>
            <p:nvPr/>
          </p:nvGrpSpPr>
          <p:grpSpPr>
            <a:xfrm>
              <a:off x="1709" y="3008"/>
              <a:ext cx="507" cy="234"/>
              <a:chOff x="1740" y="2642"/>
              <a:chExt cx="752" cy="327"/>
            </a:xfrm>
          </p:grpSpPr>
          <p:sp>
            <p:nvSpPr>
              <p:cNvPr id="422" name="Google Shape;422;p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6" name="Google Shape;426;p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7" name="Google Shape;427;p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28" name="Google Shape;428;p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0" name="Google Shape;430;p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1" name="Google Shape;431;p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3" name="Google Shape;433;p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34" name="Google Shape;434;p9"/>
          <p:cNvSpPr/>
          <p:nvPr/>
        </p:nvSpPr>
        <p:spPr>
          <a:xfrm>
            <a:off x="10153593" y="5636971"/>
            <a:ext cx="34049" cy="332924"/>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 name="Google Shape;435;p9"/>
          <p:cNvSpPr/>
          <p:nvPr/>
        </p:nvSpPr>
        <p:spPr>
          <a:xfrm>
            <a:off x="10159970" y="5656923"/>
            <a:ext cx="20333" cy="308020"/>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 name="Google Shape;436;p9"/>
          <p:cNvSpPr/>
          <p:nvPr/>
        </p:nvSpPr>
        <p:spPr>
          <a:xfrm>
            <a:off x="10155518" y="5812753"/>
            <a:ext cx="31643" cy="27525"/>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9"/>
          <p:cNvSpPr/>
          <p:nvPr/>
        </p:nvSpPr>
        <p:spPr>
          <a:xfrm>
            <a:off x="10026299" y="5674399"/>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38" name="Google Shape;438;p9"/>
          <p:cNvGrpSpPr/>
          <p:nvPr/>
        </p:nvGrpSpPr>
        <p:grpSpPr>
          <a:xfrm>
            <a:off x="10091053" y="5670891"/>
            <a:ext cx="69517" cy="21877"/>
            <a:chOff x="613" y="2566"/>
            <a:chExt cx="721" cy="144"/>
          </a:xfrm>
        </p:grpSpPr>
        <p:sp>
          <p:nvSpPr>
            <p:cNvPr id="439" name="Google Shape;439;p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0" name="Google Shape;440;p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41" name="Google Shape;441;p9"/>
          <p:cNvSpPr/>
          <p:nvPr/>
        </p:nvSpPr>
        <p:spPr>
          <a:xfrm>
            <a:off x="10027502" y="5722750"/>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42" name="Google Shape;442;p9"/>
          <p:cNvGrpSpPr/>
          <p:nvPr/>
        </p:nvGrpSpPr>
        <p:grpSpPr>
          <a:xfrm>
            <a:off x="10091005" y="5718110"/>
            <a:ext cx="69517" cy="19515"/>
            <a:chOff x="615" y="2564"/>
            <a:chExt cx="721" cy="139"/>
          </a:xfrm>
        </p:grpSpPr>
        <p:sp>
          <p:nvSpPr>
            <p:cNvPr id="443" name="Google Shape;443;p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4" name="Google Shape;444;p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45" name="Google Shape;445;p9"/>
          <p:cNvSpPr/>
          <p:nvPr/>
        </p:nvSpPr>
        <p:spPr>
          <a:xfrm>
            <a:off x="10027502" y="5771101"/>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6" name="Google Shape;446;p9"/>
          <p:cNvSpPr/>
          <p:nvPr/>
        </p:nvSpPr>
        <p:spPr>
          <a:xfrm>
            <a:off x="10028705" y="5814938"/>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47" name="Google Shape;447;p9"/>
          <p:cNvGrpSpPr/>
          <p:nvPr/>
        </p:nvGrpSpPr>
        <p:grpSpPr>
          <a:xfrm>
            <a:off x="10089851" y="5813708"/>
            <a:ext cx="69541" cy="19618"/>
            <a:chOff x="618" y="2586"/>
            <a:chExt cx="720" cy="124"/>
          </a:xfrm>
        </p:grpSpPr>
        <p:sp>
          <p:nvSpPr>
            <p:cNvPr id="448" name="Google Shape;448;p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9" name="Google Shape;449;p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50" name="Google Shape;450;p9"/>
          <p:cNvSpPr/>
          <p:nvPr/>
        </p:nvSpPr>
        <p:spPr>
          <a:xfrm>
            <a:off x="10156000" y="5771101"/>
            <a:ext cx="31643" cy="27380"/>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51" name="Google Shape;451;p9"/>
          <p:cNvGrpSpPr/>
          <p:nvPr/>
        </p:nvGrpSpPr>
        <p:grpSpPr>
          <a:xfrm>
            <a:off x="10089849" y="5767606"/>
            <a:ext cx="70700" cy="19515"/>
            <a:chOff x="613" y="2571"/>
            <a:chExt cx="732" cy="134"/>
          </a:xfrm>
        </p:grpSpPr>
        <p:sp>
          <p:nvSpPr>
            <p:cNvPr id="452" name="Google Shape;452;p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3" name="Google Shape;453;p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54" name="Google Shape;454;p9"/>
          <p:cNvSpPr/>
          <p:nvPr/>
        </p:nvSpPr>
        <p:spPr>
          <a:xfrm>
            <a:off x="10150946" y="5636388"/>
            <a:ext cx="8422" cy="332778"/>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5" name="Google Shape;455;p9"/>
          <p:cNvSpPr/>
          <p:nvPr/>
        </p:nvSpPr>
        <p:spPr>
          <a:xfrm>
            <a:off x="10158887" y="5720566"/>
            <a:ext cx="28515" cy="31020"/>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9"/>
          <p:cNvSpPr/>
          <p:nvPr/>
        </p:nvSpPr>
        <p:spPr>
          <a:xfrm>
            <a:off x="10159248" y="5672943"/>
            <a:ext cx="29357" cy="34953"/>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9"/>
          <p:cNvSpPr/>
          <p:nvPr/>
        </p:nvSpPr>
        <p:spPr>
          <a:xfrm>
            <a:off x="10183311" y="5954166"/>
            <a:ext cx="6016" cy="1383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8" name="Google Shape;458;p9"/>
          <p:cNvSpPr/>
          <p:nvPr/>
        </p:nvSpPr>
        <p:spPr>
          <a:xfrm>
            <a:off x="10157684" y="5954603"/>
            <a:ext cx="29477" cy="29127"/>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 name="Google Shape;459;p9"/>
          <p:cNvSpPr/>
          <p:nvPr/>
        </p:nvSpPr>
        <p:spPr>
          <a:xfrm>
            <a:off x="10017877" y="5963487"/>
            <a:ext cx="143898" cy="21845"/>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0" name="Google Shape;460;p9"/>
          <p:cNvSpPr/>
          <p:nvPr/>
        </p:nvSpPr>
        <p:spPr>
          <a:xfrm>
            <a:off x="10026299" y="5969166"/>
            <a:ext cx="128257" cy="11505"/>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1" name="Google Shape;461;p9"/>
          <p:cNvSpPr/>
          <p:nvPr/>
        </p:nvSpPr>
        <p:spPr>
          <a:xfrm>
            <a:off x="10038210" y="5920815"/>
            <a:ext cx="19130" cy="2068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2" name="Google Shape;462;p9"/>
          <p:cNvSpPr/>
          <p:nvPr/>
        </p:nvSpPr>
        <p:spPr>
          <a:xfrm>
            <a:off x="10059867" y="5920815"/>
            <a:ext cx="19130" cy="2068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463" name="Google Shape;463;p9"/>
          <p:cNvSpPr/>
          <p:nvPr/>
        </p:nvSpPr>
        <p:spPr>
          <a:xfrm>
            <a:off x="10080201" y="5920815"/>
            <a:ext cx="19130" cy="2068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4" name="Google Shape;464;p9"/>
          <p:cNvSpPr/>
          <p:nvPr/>
        </p:nvSpPr>
        <p:spPr>
          <a:xfrm>
            <a:off x="10129410" y="5841444"/>
            <a:ext cx="9625" cy="110538"/>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65" name="Google Shape;465;p9"/>
          <p:cNvGrpSpPr/>
          <p:nvPr/>
        </p:nvGrpSpPr>
        <p:grpSpPr>
          <a:xfrm flipH="1">
            <a:off x="7773981" y="5281060"/>
            <a:ext cx="345630" cy="320302"/>
            <a:chOff x="2839" y="3501"/>
            <a:chExt cx="755" cy="803"/>
          </a:xfrm>
        </p:grpSpPr>
        <p:pic>
          <p:nvPicPr>
            <p:cNvPr id="466" name="Google Shape;466;p9" descr="desktop_computer_stylized_medium"/>
            <p:cNvPicPr preferRelativeResize="0"/>
            <p:nvPr/>
          </p:nvPicPr>
          <p:blipFill rotWithShape="1">
            <a:blip r:embed="rId16"/>
            <a:srcRect/>
            <a:stretch>
              <a:fillRect/>
            </a:stretch>
          </p:blipFill>
          <p:spPr>
            <a:xfrm>
              <a:off x="2839" y="3501"/>
              <a:ext cx="755" cy="803"/>
            </a:xfrm>
            <a:prstGeom prst="rect">
              <a:avLst/>
            </a:prstGeom>
            <a:noFill/>
            <a:ln>
              <a:noFill/>
            </a:ln>
          </p:spPr>
        </p:pic>
        <p:sp>
          <p:nvSpPr>
            <p:cNvPr id="467" name="Google Shape;467;p9"/>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68" name="Google Shape;468;p9"/>
          <p:cNvSpPr/>
          <p:nvPr/>
        </p:nvSpPr>
        <p:spPr>
          <a:xfrm>
            <a:off x="6406266" y="1372497"/>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469" name="Google Shape;469;p9"/>
          <p:cNvGrpSpPr/>
          <p:nvPr/>
        </p:nvGrpSpPr>
        <p:grpSpPr>
          <a:xfrm>
            <a:off x="7750224" y="1859725"/>
            <a:ext cx="415925" cy="385763"/>
            <a:chOff x="2751" y="1851"/>
            <a:chExt cx="462" cy="478"/>
          </a:xfrm>
        </p:grpSpPr>
        <p:pic>
          <p:nvPicPr>
            <p:cNvPr id="470" name="Google Shape;470;p9" descr="iphone_stylized_small"/>
            <p:cNvPicPr preferRelativeResize="0"/>
            <p:nvPr/>
          </p:nvPicPr>
          <p:blipFill rotWithShape="1">
            <a:blip r:embed="rId20"/>
            <a:srcRect/>
            <a:stretch>
              <a:fillRect/>
            </a:stretch>
          </p:blipFill>
          <p:spPr>
            <a:xfrm>
              <a:off x="2928" y="1922"/>
              <a:ext cx="152" cy="407"/>
            </a:xfrm>
            <a:prstGeom prst="rect">
              <a:avLst/>
            </a:prstGeom>
            <a:noFill/>
            <a:ln>
              <a:noFill/>
            </a:ln>
          </p:spPr>
        </p:pic>
        <p:pic>
          <p:nvPicPr>
            <p:cNvPr id="471" name="Google Shape;471;p9" descr="antenna_radiation_stylized"/>
            <p:cNvPicPr preferRelativeResize="0"/>
            <p:nvPr/>
          </p:nvPicPr>
          <p:blipFill rotWithShape="1">
            <a:blip r:embed="rId21"/>
            <a:srcRect/>
            <a:stretch>
              <a:fillRect/>
            </a:stretch>
          </p:blipFill>
          <p:spPr>
            <a:xfrm>
              <a:off x="2751" y="1851"/>
              <a:ext cx="462" cy="110"/>
            </a:xfrm>
            <a:prstGeom prst="rect">
              <a:avLst/>
            </a:prstGeom>
            <a:noFill/>
            <a:ln>
              <a:noFill/>
            </a:ln>
          </p:spPr>
        </p:pic>
      </p:grpSp>
      <p:grpSp>
        <p:nvGrpSpPr>
          <p:cNvPr id="472" name="Google Shape;472;p9"/>
          <p:cNvGrpSpPr/>
          <p:nvPr/>
        </p:nvGrpSpPr>
        <p:grpSpPr>
          <a:xfrm>
            <a:off x="10002508" y="5616400"/>
            <a:ext cx="214974" cy="403920"/>
            <a:chOff x="4140" y="429"/>
            <a:chExt cx="1425" cy="2396"/>
          </a:xfrm>
        </p:grpSpPr>
        <p:sp>
          <p:nvSpPr>
            <p:cNvPr id="473" name="Google Shape;473;p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4" name="Google Shape;474;p9"/>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5" name="Google Shape;475;p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9"/>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78" name="Google Shape;478;p9"/>
            <p:cNvGrpSpPr/>
            <p:nvPr/>
          </p:nvGrpSpPr>
          <p:grpSpPr>
            <a:xfrm>
              <a:off x="4748" y="666"/>
              <a:ext cx="578" cy="150"/>
              <a:chOff x="613" y="2566"/>
              <a:chExt cx="721" cy="144"/>
            </a:xfrm>
          </p:grpSpPr>
          <p:sp>
            <p:nvSpPr>
              <p:cNvPr id="479" name="Google Shape;479;p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0" name="Google Shape;480;p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81" name="Google Shape;481;p9"/>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82" name="Google Shape;482;p9"/>
            <p:cNvGrpSpPr/>
            <p:nvPr/>
          </p:nvGrpSpPr>
          <p:grpSpPr>
            <a:xfrm>
              <a:off x="4748" y="990"/>
              <a:ext cx="578" cy="134"/>
              <a:chOff x="615" y="2564"/>
              <a:chExt cx="721" cy="139"/>
            </a:xfrm>
          </p:grpSpPr>
          <p:sp>
            <p:nvSpPr>
              <p:cNvPr id="483" name="Google Shape;483;p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4" name="Google Shape;484;p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85" name="Google Shape;485;p9"/>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6" name="Google Shape;486;p9"/>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87" name="Google Shape;487;p9"/>
            <p:cNvGrpSpPr/>
            <p:nvPr/>
          </p:nvGrpSpPr>
          <p:grpSpPr>
            <a:xfrm>
              <a:off x="4738" y="1647"/>
              <a:ext cx="578" cy="135"/>
              <a:chOff x="618" y="2586"/>
              <a:chExt cx="720" cy="124"/>
            </a:xfrm>
          </p:grpSpPr>
          <p:sp>
            <p:nvSpPr>
              <p:cNvPr id="488" name="Google Shape;488;p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90" name="Google Shape;490;p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91" name="Google Shape;491;p9"/>
            <p:cNvGrpSpPr/>
            <p:nvPr/>
          </p:nvGrpSpPr>
          <p:grpSpPr>
            <a:xfrm>
              <a:off x="4738" y="1330"/>
              <a:ext cx="588" cy="134"/>
              <a:chOff x="613" y="2571"/>
              <a:chExt cx="732" cy="134"/>
            </a:xfrm>
          </p:grpSpPr>
          <p:sp>
            <p:nvSpPr>
              <p:cNvPr id="492" name="Google Shape;492;p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3" name="Google Shape;493;p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94" name="Google Shape;494;p9"/>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5" name="Google Shape;495;p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9"/>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8" name="Google Shape;498;p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9" name="Google Shape;499;p9"/>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0" name="Google Shape;500;p9"/>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1" name="Google Shape;501;p9"/>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2" name="Google Shape;502;p9"/>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503" name="Google Shape;503;p9"/>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9"/>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05" name="Google Shape;505;p9"/>
          <p:cNvGrpSpPr/>
          <p:nvPr/>
        </p:nvGrpSpPr>
        <p:grpSpPr>
          <a:xfrm>
            <a:off x="7680324" y="1137866"/>
            <a:ext cx="3489213" cy="4926975"/>
            <a:chOff x="7680324" y="1137866"/>
            <a:chExt cx="3489213" cy="4926975"/>
          </a:xfrm>
        </p:grpSpPr>
        <p:sp>
          <p:nvSpPr>
            <p:cNvPr id="506" name="Google Shape;506;p9"/>
            <p:cNvSpPr/>
            <p:nvPr/>
          </p:nvSpPr>
          <p:spPr>
            <a:xfrm>
              <a:off x="8005845" y="1190714"/>
              <a:ext cx="304800" cy="942975"/>
            </a:xfrm>
            <a:custGeom>
              <a:avLst/>
              <a:gdLst/>
              <a:ahLst/>
              <a:cxnLst/>
              <a:rect l="l" t="t" r="r" b="b"/>
              <a:pathLst>
                <a:path w="192" h="594" extrusionOk="0">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7" name="Google Shape;507;p9"/>
            <p:cNvSpPr/>
            <p:nvPr/>
          </p:nvSpPr>
          <p:spPr>
            <a:xfrm>
              <a:off x="10104523" y="4775289"/>
              <a:ext cx="304800" cy="942975"/>
            </a:xfrm>
            <a:custGeom>
              <a:avLst/>
              <a:gdLst/>
              <a:ahLst/>
              <a:cxnLst/>
              <a:rect l="l" t="t" r="r" b="b"/>
              <a:pathLst>
                <a:path w="192" h="594" extrusionOk="0">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08" name="Google Shape;508;p9"/>
            <p:cNvGrpSpPr/>
            <p:nvPr/>
          </p:nvGrpSpPr>
          <p:grpSpPr>
            <a:xfrm>
              <a:off x="7680324" y="1137866"/>
              <a:ext cx="3489213" cy="4926975"/>
              <a:chOff x="7680324" y="1137866"/>
              <a:chExt cx="3489213" cy="4926975"/>
            </a:xfrm>
          </p:grpSpPr>
          <p:sp>
            <p:nvSpPr>
              <p:cNvPr id="509" name="Google Shape;509;p9"/>
              <p:cNvSpPr/>
              <p:nvPr/>
            </p:nvSpPr>
            <p:spPr>
              <a:xfrm>
                <a:off x="7680324" y="1814171"/>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10" name="Google Shape;510;p9"/>
              <p:cNvSpPr/>
              <p:nvPr/>
            </p:nvSpPr>
            <p:spPr>
              <a:xfrm>
                <a:off x="9823450" y="5554772"/>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511" name="Google Shape;511;p9"/>
              <p:cNvGrpSpPr/>
              <p:nvPr/>
            </p:nvGrpSpPr>
            <p:grpSpPr>
              <a:xfrm>
                <a:off x="10288915" y="4742972"/>
                <a:ext cx="880622" cy="861812"/>
                <a:chOff x="10288915" y="4742972"/>
                <a:chExt cx="880622" cy="861812"/>
              </a:xfrm>
            </p:grpSpPr>
            <p:grpSp>
              <p:nvGrpSpPr>
                <p:cNvPr id="512" name="Google Shape;512;p9"/>
                <p:cNvGrpSpPr/>
                <p:nvPr/>
              </p:nvGrpSpPr>
              <p:grpSpPr>
                <a:xfrm>
                  <a:off x="10288915" y="5273951"/>
                  <a:ext cx="177192" cy="330833"/>
                  <a:chOff x="4140" y="429"/>
                  <a:chExt cx="1425" cy="2396"/>
                </a:xfrm>
              </p:grpSpPr>
              <p:sp>
                <p:nvSpPr>
                  <p:cNvPr id="513" name="Google Shape;513;p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 name="Google Shape;514;p9"/>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5" name="Google Shape;515;p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6" name="Google Shape;516;p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7" name="Google Shape;517;p9"/>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18" name="Google Shape;518;p9"/>
                  <p:cNvGrpSpPr/>
                  <p:nvPr/>
                </p:nvGrpSpPr>
                <p:grpSpPr>
                  <a:xfrm>
                    <a:off x="4748" y="666"/>
                    <a:ext cx="578" cy="150"/>
                    <a:chOff x="613" y="2566"/>
                    <a:chExt cx="721" cy="144"/>
                  </a:xfrm>
                </p:grpSpPr>
                <p:sp>
                  <p:nvSpPr>
                    <p:cNvPr id="519" name="Google Shape;519;p9"/>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0" name="Google Shape;520;p9"/>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21" name="Google Shape;521;p9"/>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22" name="Google Shape;522;p9"/>
                  <p:cNvGrpSpPr/>
                  <p:nvPr/>
                </p:nvGrpSpPr>
                <p:grpSpPr>
                  <a:xfrm>
                    <a:off x="4748" y="990"/>
                    <a:ext cx="578" cy="134"/>
                    <a:chOff x="615" y="2564"/>
                    <a:chExt cx="721" cy="139"/>
                  </a:xfrm>
                </p:grpSpPr>
                <p:sp>
                  <p:nvSpPr>
                    <p:cNvPr id="523" name="Google Shape;523;p9"/>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4" name="Google Shape;524;p9"/>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25" name="Google Shape;525;p9"/>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6" name="Google Shape;526;p9"/>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27" name="Google Shape;527;p9"/>
                  <p:cNvGrpSpPr/>
                  <p:nvPr/>
                </p:nvGrpSpPr>
                <p:grpSpPr>
                  <a:xfrm>
                    <a:off x="4738" y="1647"/>
                    <a:ext cx="578" cy="135"/>
                    <a:chOff x="618" y="2586"/>
                    <a:chExt cx="720" cy="124"/>
                  </a:xfrm>
                </p:grpSpPr>
                <p:sp>
                  <p:nvSpPr>
                    <p:cNvPr id="528" name="Google Shape;528;p9"/>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9" name="Google Shape;529;p9"/>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30" name="Google Shape;530;p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31" name="Google Shape;531;p9"/>
                  <p:cNvGrpSpPr/>
                  <p:nvPr/>
                </p:nvGrpSpPr>
                <p:grpSpPr>
                  <a:xfrm>
                    <a:off x="4738" y="1330"/>
                    <a:ext cx="588" cy="134"/>
                    <a:chOff x="613" y="2571"/>
                    <a:chExt cx="732" cy="134"/>
                  </a:xfrm>
                </p:grpSpPr>
                <p:sp>
                  <p:nvSpPr>
                    <p:cNvPr id="532" name="Google Shape;532;p9"/>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3" name="Google Shape;533;p9"/>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34" name="Google Shape;534;p9"/>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5" name="Google Shape;535;p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6" name="Google Shape;536;p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 name="Google Shape;537;p9"/>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8" name="Google Shape;538;p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9" name="Google Shape;539;p9"/>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0" name="Google Shape;540;p9"/>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1" name="Google Shape;541;p9"/>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2" name="Google Shape;542;p9"/>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543" name="Google Shape;543;p9"/>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4" name="Google Shape;544;p9"/>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45" name="Google Shape;545;p9"/>
                <p:cNvSpPr/>
                <p:nvPr/>
              </p:nvSpPr>
              <p:spPr>
                <a:xfrm>
                  <a:off x="10452186" y="4753064"/>
                  <a:ext cx="676276" cy="776288"/>
                </a:xfrm>
                <a:prstGeom prst="rect">
                  <a:avLst/>
                </a:prstGeom>
                <a:solidFill>
                  <a:srgbClr val="0000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6" name="Google Shape;546;p9"/>
                <p:cNvSpPr/>
                <p:nvPr/>
              </p:nvSpPr>
              <p:spPr>
                <a:xfrm>
                  <a:off x="10418848" y="4776877"/>
                  <a:ext cx="690563" cy="800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7" name="Google Shape;547;p9"/>
                <p:cNvSpPr/>
                <p:nvPr/>
              </p:nvSpPr>
              <p:spPr>
                <a:xfrm>
                  <a:off x="10425991" y="4930726"/>
                  <a:ext cx="676276" cy="186668"/>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8" name="Google Shape;548;p9"/>
                <p:cNvSpPr txBox="1"/>
                <p:nvPr/>
              </p:nvSpPr>
              <p:spPr>
                <a:xfrm>
                  <a:off x="10355149" y="4742972"/>
                  <a:ext cx="814388" cy="854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application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transport</a:t>
                  </a:r>
                  <a:endPar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network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data link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physical</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49" name="Google Shape;549;p9"/>
                <p:cNvCxnSpPr/>
                <p:nvPr/>
              </p:nvCxnSpPr>
              <p:spPr>
                <a:xfrm>
                  <a:off x="10418848" y="5119777"/>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550" name="Google Shape;550;p9"/>
                <p:cNvCxnSpPr/>
                <p:nvPr/>
              </p:nvCxnSpPr>
              <p:spPr>
                <a:xfrm>
                  <a:off x="10428373" y="5257889"/>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551" name="Google Shape;551;p9"/>
                <p:cNvCxnSpPr/>
                <p:nvPr/>
              </p:nvCxnSpPr>
              <p:spPr>
                <a:xfrm>
                  <a:off x="10428373" y="5396002"/>
                  <a:ext cx="690563" cy="4763"/>
                </a:xfrm>
                <a:prstGeom prst="straightConnector1">
                  <a:avLst/>
                </a:prstGeom>
                <a:noFill/>
                <a:ln w="12700" cap="flat" cmpd="sng">
                  <a:solidFill>
                    <a:schemeClr val="dk1"/>
                  </a:solidFill>
                  <a:prstDash val="solid"/>
                  <a:round/>
                  <a:headEnd type="none" w="med" len="med"/>
                  <a:tailEnd type="none" w="med" len="med"/>
                </a:ln>
              </p:spPr>
            </p:cxnSp>
          </p:grpSp>
          <p:grpSp>
            <p:nvGrpSpPr>
              <p:cNvPr id="552" name="Google Shape;552;p9"/>
              <p:cNvGrpSpPr/>
              <p:nvPr/>
            </p:nvGrpSpPr>
            <p:grpSpPr>
              <a:xfrm>
                <a:off x="8252702" y="1137866"/>
                <a:ext cx="814388" cy="854075"/>
                <a:chOff x="9791027" y="656358"/>
                <a:chExt cx="814388" cy="854075"/>
              </a:xfrm>
            </p:grpSpPr>
            <p:sp>
              <p:nvSpPr>
                <p:cNvPr id="553" name="Google Shape;553;p9"/>
                <p:cNvSpPr/>
                <p:nvPr/>
              </p:nvSpPr>
              <p:spPr>
                <a:xfrm>
                  <a:off x="9888064" y="666450"/>
                  <a:ext cx="676276" cy="776288"/>
                </a:xfrm>
                <a:prstGeom prst="rect">
                  <a:avLst/>
                </a:prstGeom>
                <a:solidFill>
                  <a:srgbClr val="0000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4" name="Google Shape;554;p9"/>
                <p:cNvSpPr/>
                <p:nvPr/>
              </p:nvSpPr>
              <p:spPr>
                <a:xfrm>
                  <a:off x="9854726" y="690263"/>
                  <a:ext cx="690563" cy="800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5" name="Google Shape;555;p9"/>
                <p:cNvSpPr/>
                <p:nvPr/>
              </p:nvSpPr>
              <p:spPr>
                <a:xfrm>
                  <a:off x="9861869" y="844112"/>
                  <a:ext cx="676276" cy="186668"/>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6" name="Google Shape;556;p9"/>
                <p:cNvSpPr txBox="1"/>
                <p:nvPr/>
              </p:nvSpPr>
              <p:spPr>
                <a:xfrm>
                  <a:off x="9791027" y="656358"/>
                  <a:ext cx="814388" cy="854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application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transport</a:t>
                  </a:r>
                  <a:endPar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network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data link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physical</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57" name="Google Shape;557;p9"/>
                <p:cNvCxnSpPr/>
                <p:nvPr/>
              </p:nvCxnSpPr>
              <p:spPr>
                <a:xfrm>
                  <a:off x="9854726" y="1033163"/>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558" name="Google Shape;558;p9"/>
                <p:cNvCxnSpPr/>
                <p:nvPr/>
              </p:nvCxnSpPr>
              <p:spPr>
                <a:xfrm>
                  <a:off x="9864251" y="1171275"/>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559" name="Google Shape;559;p9"/>
                <p:cNvCxnSpPr/>
                <p:nvPr/>
              </p:nvCxnSpPr>
              <p:spPr>
                <a:xfrm>
                  <a:off x="9864251" y="1309388"/>
                  <a:ext cx="690563" cy="4763"/>
                </a:xfrm>
                <a:prstGeom prst="straightConnector1">
                  <a:avLst/>
                </a:prstGeom>
                <a:noFill/>
                <a:ln w="12700" cap="flat" cmpd="sng">
                  <a:solidFill>
                    <a:schemeClr val="dk1"/>
                  </a:solidFill>
                  <a:prstDash val="solid"/>
                  <a:round/>
                  <a:headEnd type="none" w="med" len="med"/>
                  <a:tailEnd type="none" w="med" len="med"/>
                </a:ln>
              </p:spPr>
            </p:cxnSp>
          </p:grpSp>
          <p:sp>
            <p:nvSpPr>
              <p:cNvPr id="560" name="Google Shape;560;p9"/>
              <p:cNvSpPr/>
              <p:nvPr/>
            </p:nvSpPr>
            <p:spPr>
              <a:xfrm rot="-1710802">
                <a:off x="9544123" y="1270072"/>
                <a:ext cx="626354" cy="3838406"/>
              </a:xfrm>
              <a:prstGeom prst="up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1" name="Google Shape;561;p9"/>
              <p:cNvSpPr txBox="1"/>
              <p:nvPr/>
            </p:nvSpPr>
            <p:spPr>
              <a:xfrm rot="3706861">
                <a:off x="8640694" y="3103268"/>
                <a:ext cx="25504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logical end-end transport</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562" name="Google Shape;562;p9"/>
          <p:cNvSpPr txBox="1"/>
          <p:nvPr/>
        </p:nvSpPr>
        <p:spPr>
          <a:xfrm>
            <a:off x="684691" y="2787535"/>
            <a:ext cx="5815703" cy="232775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 protocols actions in end systems: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breaks application messages into </a:t>
            </a:r>
            <a:r>
              <a:rPr lang="en-US" sz="2400" b="0" i="1" u="none" strike="noStrike" cap="none">
                <a:solidFill>
                  <a:srgbClr val="CC0000"/>
                </a:solidFill>
                <a:latin typeface="Calibri" panose="020F0502020204030204"/>
                <a:ea typeface="Calibri" panose="020F0502020204030204"/>
                <a:cs typeface="Calibri" panose="020F0502020204030204"/>
                <a:sym typeface="Calibri" panose="020F0502020204030204"/>
              </a:rPr>
              <a:t>segments</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passes to  network layer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 reassembles segments into messages, passes to application layer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3" name="Google Shape;563;p9"/>
          <p:cNvSpPr txBox="1"/>
          <p:nvPr/>
        </p:nvSpPr>
        <p:spPr>
          <a:xfrm>
            <a:off x="681217" y="5165099"/>
            <a:ext cx="5815703" cy="1448546"/>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two transport protocols available to Internet applications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UDP</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4" name="Google Shape;564;p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500"/>
                                        <p:tgtEl>
                                          <p:spTgt spid="505"/>
                                        </p:tgtEl>
                                      </p:cBhvr>
                                    </p:animEffect>
                                  </p:childTnLst>
                                </p:cTn>
                              </p:par>
                              <p:par>
                                <p:cTn id="8" presetID="10" presetClass="entr" presetSubtype="0" fill="hold" nodeType="withEffect">
                                  <p:stCondLst>
                                    <p:cond delay="0"/>
                                  </p:stCondLst>
                                  <p:childTnLst>
                                    <p:set>
                                      <p:cBhvr>
                                        <p:cTn id="9" dur="1" fill="hold">
                                          <p:stCondLst>
                                            <p:cond delay="0"/>
                                          </p:stCondLst>
                                        </p:cTn>
                                        <p:tgtEl>
                                          <p:spTgt spid="468"/>
                                        </p:tgtEl>
                                        <p:attrNameLst>
                                          <p:attrName>style.visibility</p:attrName>
                                        </p:attrNameLst>
                                      </p:cBhvr>
                                      <p:to>
                                        <p:strVal val="visible"/>
                                      </p:to>
                                    </p:set>
                                    <p:animEffect transition="in" filter="fade">
                                      <p:cBhvr>
                                        <p:cTn id="10" dur="500"/>
                                        <p:tgtEl>
                                          <p:spTgt spid="4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2"/>
                                        </p:tgtEl>
                                        <p:attrNameLst>
                                          <p:attrName>style.visibility</p:attrName>
                                        </p:attrNameLst>
                                      </p:cBhvr>
                                      <p:to>
                                        <p:strVal val="visible"/>
                                      </p:to>
                                    </p:set>
                                    <p:animEffect transition="in" filter="fade">
                                      <p:cBhvr>
                                        <p:cTn id="15" dur="500"/>
                                        <p:tgtEl>
                                          <p:spTgt spid="5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3"/>
                                        </p:tgtEl>
                                        <p:attrNameLst>
                                          <p:attrName>style.visibility</p:attrName>
                                        </p:attrNameLst>
                                      </p:cBhvr>
                                      <p:to>
                                        <p:strVal val="visible"/>
                                      </p:to>
                                    </p:set>
                                    <p:animEffect transition="in" filter="fade">
                                      <p:cBhvr>
                                        <p:cTn id="20" dur="5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sp>
        <p:nvSpPr>
          <p:cNvPr id="3077" name="Google Shape;3077;p4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Principles of reliable </a:t>
            </a:r>
            <a:r>
              <a:rPr lang="en-US"/>
              <a:t>d</a:t>
            </a:r>
            <a:r>
              <a:rPr lang="en-US" sz="4400"/>
              <a:t>ata </a:t>
            </a:r>
            <a:r>
              <a:rPr lang="en-US"/>
              <a:t>t</a:t>
            </a:r>
            <a:r>
              <a:rPr lang="en-US" sz="4400"/>
              <a:t>ransfer </a:t>
            </a:r>
            <a:endParaRPr lang="en-US" sz="4400"/>
          </a:p>
        </p:txBody>
      </p:sp>
      <p:grpSp>
        <p:nvGrpSpPr>
          <p:cNvPr id="3078" name="Google Shape;3078;p45"/>
          <p:cNvGrpSpPr/>
          <p:nvPr/>
        </p:nvGrpSpPr>
        <p:grpSpPr>
          <a:xfrm>
            <a:off x="6226081" y="1900904"/>
            <a:ext cx="5598584" cy="4095684"/>
            <a:chOff x="6226081" y="2364366"/>
            <a:chExt cx="5598584" cy="4095684"/>
          </a:xfrm>
        </p:grpSpPr>
        <p:grpSp>
          <p:nvGrpSpPr>
            <p:cNvPr id="3079" name="Google Shape;3079;p45"/>
            <p:cNvGrpSpPr/>
            <p:nvPr/>
          </p:nvGrpSpPr>
          <p:grpSpPr>
            <a:xfrm>
              <a:off x="6944646" y="2545250"/>
              <a:ext cx="1245036" cy="593992"/>
              <a:chOff x="9852456" y="608434"/>
              <a:chExt cx="1245036" cy="593992"/>
            </a:xfrm>
          </p:grpSpPr>
          <p:sp>
            <p:nvSpPr>
              <p:cNvPr id="3080" name="Google Shape;3080;p45"/>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1" name="Google Shape;3081;p45"/>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sending process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82" name="Google Shape;3082;p45"/>
            <p:cNvGrpSpPr/>
            <p:nvPr/>
          </p:nvGrpSpPr>
          <p:grpSpPr>
            <a:xfrm>
              <a:off x="7541116" y="2997281"/>
              <a:ext cx="577241" cy="338554"/>
              <a:chOff x="9950444" y="999755"/>
              <a:chExt cx="577241" cy="338554"/>
            </a:xfrm>
          </p:grpSpPr>
          <p:sp>
            <p:nvSpPr>
              <p:cNvPr id="3083" name="Google Shape;3083;p45"/>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84" name="Google Shape;3084;p45"/>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085" name="Google Shape;3085;p45"/>
            <p:cNvGrpSpPr/>
            <p:nvPr/>
          </p:nvGrpSpPr>
          <p:grpSpPr>
            <a:xfrm>
              <a:off x="6677899" y="2425781"/>
              <a:ext cx="545509" cy="512284"/>
              <a:chOff x="-44" y="1473"/>
              <a:chExt cx="981" cy="1105"/>
            </a:xfrm>
          </p:grpSpPr>
          <p:pic>
            <p:nvPicPr>
              <p:cNvPr id="3086" name="Google Shape;3086;p45"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3087" name="Google Shape;3087;p4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088" name="Google Shape;3088;p45"/>
            <p:cNvGrpSpPr/>
            <p:nvPr/>
          </p:nvGrpSpPr>
          <p:grpSpPr>
            <a:xfrm>
              <a:off x="10189724" y="2496350"/>
              <a:ext cx="1245036" cy="593992"/>
              <a:chOff x="9852456" y="608434"/>
              <a:chExt cx="1245036" cy="593992"/>
            </a:xfrm>
          </p:grpSpPr>
          <p:sp>
            <p:nvSpPr>
              <p:cNvPr id="3089" name="Google Shape;3089;p45"/>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0" name="Google Shape;3090;p45"/>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receiving process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91" name="Google Shape;3091;p45"/>
            <p:cNvGrpSpPr/>
            <p:nvPr/>
          </p:nvGrpSpPr>
          <p:grpSpPr>
            <a:xfrm>
              <a:off x="10248853" y="2969571"/>
              <a:ext cx="577241" cy="338554"/>
              <a:chOff x="9678159" y="981583"/>
              <a:chExt cx="577241" cy="338554"/>
            </a:xfrm>
          </p:grpSpPr>
          <p:sp>
            <p:nvSpPr>
              <p:cNvPr id="3092" name="Google Shape;3092;p45"/>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093" name="Google Shape;3093;p45"/>
              <p:cNvSpPr txBox="1"/>
              <p:nvPr/>
            </p:nvSpPr>
            <p:spPr>
              <a:xfrm>
                <a:off x="9678159" y="981583"/>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094" name="Google Shape;3094;p45"/>
            <p:cNvGrpSpPr/>
            <p:nvPr/>
          </p:nvGrpSpPr>
          <p:grpSpPr>
            <a:xfrm>
              <a:off x="11287371" y="2364366"/>
              <a:ext cx="230514" cy="466725"/>
              <a:chOff x="4140" y="429"/>
              <a:chExt cx="1425" cy="2396"/>
            </a:xfrm>
          </p:grpSpPr>
          <p:sp>
            <p:nvSpPr>
              <p:cNvPr id="3095" name="Google Shape;3095;p4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96" name="Google Shape;3096;p45"/>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97" name="Google Shape;3097;p4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98" name="Google Shape;3098;p4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099" name="Google Shape;3099;p45"/>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100" name="Google Shape;3100;p45"/>
              <p:cNvGrpSpPr/>
              <p:nvPr/>
            </p:nvGrpSpPr>
            <p:grpSpPr>
              <a:xfrm>
                <a:off x="4751" y="667"/>
                <a:ext cx="580" cy="146"/>
                <a:chOff x="617" y="2567"/>
                <a:chExt cx="724" cy="140"/>
              </a:xfrm>
            </p:grpSpPr>
            <p:sp>
              <p:nvSpPr>
                <p:cNvPr id="3101" name="Google Shape;3101;p45"/>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02" name="Google Shape;3102;p45"/>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103" name="Google Shape;3103;p45"/>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104" name="Google Shape;3104;p45"/>
              <p:cNvGrpSpPr/>
              <p:nvPr/>
            </p:nvGrpSpPr>
            <p:grpSpPr>
              <a:xfrm>
                <a:off x="4745" y="996"/>
                <a:ext cx="580" cy="156"/>
                <a:chOff x="612" y="2570"/>
                <a:chExt cx="724" cy="162"/>
              </a:xfrm>
            </p:grpSpPr>
            <p:sp>
              <p:nvSpPr>
                <p:cNvPr id="3105" name="Google Shape;3105;p45"/>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06" name="Google Shape;3106;p45"/>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107" name="Google Shape;3107;p45"/>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08" name="Google Shape;3108;p45"/>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109" name="Google Shape;3109;p45"/>
              <p:cNvGrpSpPr/>
              <p:nvPr/>
            </p:nvGrpSpPr>
            <p:grpSpPr>
              <a:xfrm>
                <a:off x="4733" y="1627"/>
                <a:ext cx="586" cy="151"/>
                <a:chOff x="611" y="2568"/>
                <a:chExt cx="730" cy="139"/>
              </a:xfrm>
            </p:grpSpPr>
            <p:sp>
              <p:nvSpPr>
                <p:cNvPr id="3110" name="Google Shape;3110;p45"/>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11" name="Google Shape;3111;p45"/>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112" name="Google Shape;3112;p4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113" name="Google Shape;3113;p45"/>
              <p:cNvGrpSpPr/>
              <p:nvPr/>
            </p:nvGrpSpPr>
            <p:grpSpPr>
              <a:xfrm>
                <a:off x="4739" y="1325"/>
                <a:ext cx="580" cy="140"/>
                <a:chOff x="614" y="2566"/>
                <a:chExt cx="723" cy="140"/>
              </a:xfrm>
            </p:grpSpPr>
            <p:sp>
              <p:nvSpPr>
                <p:cNvPr id="3114" name="Google Shape;3114;p45"/>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15" name="Google Shape;3115;p45"/>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116" name="Google Shape;3116;p45"/>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17" name="Google Shape;3117;p4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18" name="Google Shape;3118;p4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19" name="Google Shape;3119;p45"/>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20" name="Google Shape;3120;p4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21" name="Google Shape;3121;p45"/>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22" name="Google Shape;3122;p45"/>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23" name="Google Shape;3123;p45"/>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24" name="Google Shape;3124;p45"/>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3125" name="Google Shape;3125;p45"/>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26" name="Google Shape;3126;p45"/>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3127" name="Google Shape;3127;p45"/>
            <p:cNvCxnSpPr/>
            <p:nvPr/>
          </p:nvCxnSpPr>
          <p:spPr>
            <a:xfrm>
              <a:off x="6584655" y="33189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128" name="Google Shape;3128;p45"/>
            <p:cNvCxnSpPr/>
            <p:nvPr/>
          </p:nvCxnSpPr>
          <p:spPr>
            <a:xfrm>
              <a:off x="10078299" y="3291191"/>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129" name="Google Shape;3129;p45"/>
            <p:cNvSpPr txBox="1"/>
            <p:nvPr/>
          </p:nvSpPr>
          <p:spPr>
            <a:xfrm>
              <a:off x="6226081" y="3037743"/>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0" name="Google Shape;3130;p45"/>
            <p:cNvSpPr txBox="1"/>
            <p:nvPr/>
          </p:nvSpPr>
          <p:spPr>
            <a:xfrm>
              <a:off x="6344394" y="3265491"/>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1" name="Google Shape;3131;p45"/>
            <p:cNvSpPr txBox="1"/>
            <p:nvPr/>
          </p:nvSpPr>
          <p:spPr>
            <a:xfrm flipH="1">
              <a:off x="7109034" y="5998385"/>
              <a:ext cx="465717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service </a:t>
              </a:r>
              <a:r>
                <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rPr>
                <a:t>implementation</a:t>
              </a:r>
              <a:endPar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grpSp>
          <p:nvGrpSpPr>
            <p:cNvPr id="3132" name="Google Shape;3132;p45"/>
            <p:cNvGrpSpPr/>
            <p:nvPr/>
          </p:nvGrpSpPr>
          <p:grpSpPr>
            <a:xfrm>
              <a:off x="6573835" y="5301907"/>
              <a:ext cx="5250830" cy="481581"/>
              <a:chOff x="6737055" y="3471301"/>
              <a:chExt cx="5250830" cy="481581"/>
            </a:xfrm>
          </p:grpSpPr>
          <p:grpSp>
            <p:nvGrpSpPr>
              <p:cNvPr id="3133" name="Google Shape;3133;p45"/>
              <p:cNvGrpSpPr/>
              <p:nvPr/>
            </p:nvGrpSpPr>
            <p:grpSpPr>
              <a:xfrm>
                <a:off x="8324240" y="3583550"/>
                <a:ext cx="2044628" cy="369332"/>
                <a:chOff x="7504363" y="3155701"/>
                <a:chExt cx="2044628" cy="369332"/>
              </a:xfrm>
            </p:grpSpPr>
            <p:grpSp>
              <p:nvGrpSpPr>
                <p:cNvPr id="3134" name="Google Shape;3134;p45"/>
                <p:cNvGrpSpPr/>
                <p:nvPr/>
              </p:nvGrpSpPr>
              <p:grpSpPr>
                <a:xfrm>
                  <a:off x="7504363" y="3183676"/>
                  <a:ext cx="2003932" cy="306163"/>
                  <a:chOff x="1616358" y="2551230"/>
                  <a:chExt cx="2141698" cy="218510"/>
                </a:xfrm>
              </p:grpSpPr>
              <p:sp>
                <p:nvSpPr>
                  <p:cNvPr id="3135" name="Google Shape;3135;p45"/>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36" name="Google Shape;3136;p45"/>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37" name="Google Shape;3137;p45"/>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38" name="Google Shape;3138;p45"/>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3139" name="Google Shape;3139;p45"/>
                <p:cNvSpPr txBox="1"/>
                <p:nvPr/>
              </p:nvSpPr>
              <p:spPr>
                <a:xfrm>
                  <a:off x="7626477" y="3155701"/>
                  <a:ext cx="19225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unreliable channel</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cxnSp>
            <p:nvCxnSpPr>
              <p:cNvPr id="3140" name="Google Shape;3140;p45"/>
              <p:cNvCxnSpPr/>
              <p:nvPr/>
            </p:nvCxnSpPr>
            <p:spPr>
              <a:xfrm>
                <a:off x="6737055" y="34713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141" name="Google Shape;3141;p45"/>
              <p:cNvCxnSpPr/>
              <p:nvPr/>
            </p:nvCxnSpPr>
            <p:spPr>
              <a:xfrm>
                <a:off x="10299974" y="3471301"/>
                <a:ext cx="1687911" cy="0"/>
              </a:xfrm>
              <a:prstGeom prst="straightConnector1">
                <a:avLst/>
              </a:prstGeom>
              <a:noFill/>
              <a:ln w="22225" cap="flat" cmpd="sng">
                <a:solidFill>
                  <a:srgbClr val="C00000"/>
                </a:solidFill>
                <a:prstDash val="solid"/>
                <a:miter lim="800000"/>
                <a:headEnd type="none" w="sm" len="sm"/>
                <a:tailEnd type="none" w="sm" len="sm"/>
              </a:ln>
            </p:spPr>
          </p:cxnSp>
        </p:grpSp>
        <p:sp>
          <p:nvSpPr>
            <p:cNvPr id="3142" name="Google Shape;3142;p45"/>
            <p:cNvSpPr txBox="1"/>
            <p:nvPr/>
          </p:nvSpPr>
          <p:spPr>
            <a:xfrm>
              <a:off x="6413644" y="5279980"/>
              <a:ext cx="7943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3" name="Google Shape;3143;p45"/>
            <p:cNvSpPr txBox="1"/>
            <p:nvPr/>
          </p:nvSpPr>
          <p:spPr>
            <a:xfrm>
              <a:off x="6358993" y="5023850"/>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3144" name="Google Shape;3144;p45"/>
            <p:cNvCxnSpPr/>
            <p:nvPr/>
          </p:nvCxnSpPr>
          <p:spPr>
            <a:xfrm>
              <a:off x="7532988" y="3216212"/>
              <a:ext cx="0" cy="403537"/>
            </a:xfrm>
            <a:prstGeom prst="straightConnector1">
              <a:avLst/>
            </a:prstGeom>
            <a:noFill/>
            <a:ln w="47625" cap="flat" cmpd="sng">
              <a:solidFill>
                <a:schemeClr val="accent1"/>
              </a:solidFill>
              <a:prstDash val="solid"/>
              <a:miter lim="800000"/>
              <a:headEnd type="none" w="sm" len="sm"/>
              <a:tailEnd type="triangle" w="med" len="med"/>
            </a:ln>
          </p:spPr>
        </p:cxnSp>
        <p:cxnSp>
          <p:nvCxnSpPr>
            <p:cNvPr id="3145" name="Google Shape;3145;p45"/>
            <p:cNvCxnSpPr/>
            <p:nvPr/>
          </p:nvCxnSpPr>
          <p:spPr>
            <a:xfrm rot="10800000">
              <a:off x="10867079" y="3152635"/>
              <a:ext cx="0" cy="439404"/>
            </a:xfrm>
            <a:prstGeom prst="straightConnector1">
              <a:avLst/>
            </a:prstGeom>
            <a:noFill/>
            <a:ln w="47625" cap="flat" cmpd="sng">
              <a:solidFill>
                <a:schemeClr val="accent1"/>
              </a:solidFill>
              <a:prstDash val="solid"/>
              <a:miter lim="800000"/>
              <a:headEnd type="none" w="sm" len="sm"/>
              <a:tailEnd type="triangle" w="med" len="med"/>
            </a:ln>
          </p:spPr>
        </p:cxnSp>
        <p:sp>
          <p:nvSpPr>
            <p:cNvPr id="3146" name="Google Shape;3146;p45"/>
            <p:cNvSpPr txBox="1"/>
            <p:nvPr/>
          </p:nvSpPr>
          <p:spPr>
            <a:xfrm>
              <a:off x="6584496" y="3824138"/>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sender-side of</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data transfer protocol</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7" name="Google Shape;3147;p45"/>
            <p:cNvSpPr txBox="1"/>
            <p:nvPr/>
          </p:nvSpPr>
          <p:spPr>
            <a:xfrm>
              <a:off x="9914975" y="3826493"/>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receiver-side</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of reliable data transfer protocol</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148" name="Google Shape;3148;p45"/>
            <p:cNvGrpSpPr/>
            <p:nvPr/>
          </p:nvGrpSpPr>
          <p:grpSpPr>
            <a:xfrm>
              <a:off x="7535361" y="5023850"/>
              <a:ext cx="632009" cy="632009"/>
              <a:chOff x="7408199" y="4955748"/>
              <a:chExt cx="632009" cy="632009"/>
            </a:xfrm>
          </p:grpSpPr>
          <p:cxnSp>
            <p:nvCxnSpPr>
              <p:cNvPr id="3149" name="Google Shape;3149;p45"/>
              <p:cNvCxnSpPr/>
              <p:nvPr/>
            </p:nvCxnSpPr>
            <p:spPr>
              <a:xfrm>
                <a:off x="7417790" y="4955748"/>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150" name="Google Shape;3150;p45"/>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nvGrpSpPr>
            <p:cNvPr id="3151" name="Google Shape;3151;p45"/>
            <p:cNvGrpSpPr/>
            <p:nvPr/>
          </p:nvGrpSpPr>
          <p:grpSpPr>
            <a:xfrm rot="-5400000">
              <a:off x="10248530" y="5019008"/>
              <a:ext cx="632009" cy="632009"/>
              <a:chOff x="7408199" y="4948974"/>
              <a:chExt cx="632009" cy="632009"/>
            </a:xfrm>
          </p:grpSpPr>
          <p:cxnSp>
            <p:nvCxnSpPr>
              <p:cNvPr id="3152" name="Google Shape;3152;p45"/>
              <p:cNvCxnSpPr/>
              <p:nvPr/>
            </p:nvCxnSpPr>
            <p:spPr>
              <a:xfrm>
                <a:off x="7427960" y="4948974"/>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153" name="Google Shape;3153;p45"/>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grpSp>
        <p:nvGrpSpPr>
          <p:cNvPr id="3154" name="Google Shape;3154;p45"/>
          <p:cNvGrpSpPr/>
          <p:nvPr/>
        </p:nvGrpSpPr>
        <p:grpSpPr>
          <a:xfrm>
            <a:off x="238849" y="1911780"/>
            <a:ext cx="5147343" cy="2073847"/>
            <a:chOff x="737513" y="2398718"/>
            <a:chExt cx="5595549" cy="2073847"/>
          </a:xfrm>
        </p:grpSpPr>
        <p:sp>
          <p:nvSpPr>
            <p:cNvPr id="3155" name="Google Shape;3155;p45"/>
            <p:cNvSpPr/>
            <p:nvPr/>
          </p:nvSpPr>
          <p:spPr>
            <a:xfrm>
              <a:off x="4575391" y="3206649"/>
              <a:ext cx="929535" cy="419742"/>
            </a:xfrm>
            <a:prstGeom prst="bentUpArrow">
              <a:avLst>
                <a:gd name="adj1" fmla="val 7688"/>
                <a:gd name="adj2" fmla="val 18199"/>
                <a:gd name="adj3" fmla="val 2019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156" name="Google Shape;3156;p45"/>
            <p:cNvGrpSpPr/>
            <p:nvPr/>
          </p:nvGrpSpPr>
          <p:grpSpPr>
            <a:xfrm>
              <a:off x="1442223" y="2551892"/>
              <a:ext cx="1245036" cy="593992"/>
              <a:chOff x="9852456" y="608434"/>
              <a:chExt cx="1245036" cy="593992"/>
            </a:xfrm>
          </p:grpSpPr>
          <p:sp>
            <p:nvSpPr>
              <p:cNvPr id="3157" name="Google Shape;3157;p45"/>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8" name="Google Shape;3158;p45"/>
              <p:cNvSpPr txBox="1"/>
              <p:nvPr/>
            </p:nvSpPr>
            <p:spPr>
              <a:xfrm>
                <a:off x="9935581" y="670265"/>
                <a:ext cx="1106492" cy="491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sending process</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159" name="Google Shape;3159;p45"/>
            <p:cNvGrpSpPr/>
            <p:nvPr/>
          </p:nvGrpSpPr>
          <p:grpSpPr>
            <a:xfrm>
              <a:off x="2038693" y="3003923"/>
              <a:ext cx="577241" cy="307777"/>
              <a:chOff x="9950444" y="999755"/>
              <a:chExt cx="577241" cy="307777"/>
            </a:xfrm>
          </p:grpSpPr>
          <p:sp>
            <p:nvSpPr>
              <p:cNvPr id="3160" name="Google Shape;3160;p45"/>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61" name="Google Shape;3161;p45"/>
              <p:cNvSpPr txBox="1"/>
              <p:nvPr/>
            </p:nvSpPr>
            <p:spPr>
              <a:xfrm>
                <a:off x="9950444" y="999755"/>
                <a:ext cx="5772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00"/>
                  <a:buFont typeface="Calibri" panose="020F0502020204030204"/>
                  <a:buNone/>
                </a:pPr>
                <a:r>
                  <a:rPr lang="en-US" sz="14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162" name="Google Shape;3162;p45"/>
            <p:cNvGrpSpPr/>
            <p:nvPr/>
          </p:nvGrpSpPr>
          <p:grpSpPr>
            <a:xfrm>
              <a:off x="1175476" y="2432423"/>
              <a:ext cx="545509" cy="512284"/>
              <a:chOff x="-44" y="1473"/>
              <a:chExt cx="981" cy="1105"/>
            </a:xfrm>
          </p:grpSpPr>
          <p:pic>
            <p:nvPicPr>
              <p:cNvPr id="3163" name="Google Shape;3163;p45"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3164" name="Google Shape;3164;p4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165" name="Google Shape;3165;p45"/>
            <p:cNvGrpSpPr/>
            <p:nvPr/>
          </p:nvGrpSpPr>
          <p:grpSpPr>
            <a:xfrm>
              <a:off x="4756576" y="2530702"/>
              <a:ext cx="1245036" cy="593992"/>
              <a:chOff x="9852456" y="608434"/>
              <a:chExt cx="1245036" cy="593992"/>
            </a:xfrm>
          </p:grpSpPr>
          <p:sp>
            <p:nvSpPr>
              <p:cNvPr id="3166" name="Google Shape;3166;p45"/>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7" name="Google Shape;3167;p45"/>
              <p:cNvSpPr txBox="1"/>
              <p:nvPr/>
            </p:nvSpPr>
            <p:spPr>
              <a:xfrm>
                <a:off x="9921965" y="670265"/>
                <a:ext cx="1106492" cy="49122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receiving process</a:t>
                </a:r>
                <a:endPar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168" name="Google Shape;3168;p45"/>
            <p:cNvGrpSpPr/>
            <p:nvPr/>
          </p:nvGrpSpPr>
          <p:grpSpPr>
            <a:xfrm>
              <a:off x="4815705" y="3003923"/>
              <a:ext cx="577241" cy="307777"/>
              <a:chOff x="9678159" y="981583"/>
              <a:chExt cx="577241" cy="307777"/>
            </a:xfrm>
          </p:grpSpPr>
          <p:sp>
            <p:nvSpPr>
              <p:cNvPr id="3169" name="Google Shape;3169;p45"/>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170" name="Google Shape;3170;p45"/>
              <p:cNvSpPr txBox="1"/>
              <p:nvPr/>
            </p:nvSpPr>
            <p:spPr>
              <a:xfrm>
                <a:off x="9678159" y="981583"/>
                <a:ext cx="5772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00"/>
                  <a:buFont typeface="Calibri" panose="020F0502020204030204"/>
                  <a:buNone/>
                </a:pPr>
                <a:r>
                  <a:rPr lang="en-US" sz="14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171" name="Google Shape;3171;p45"/>
            <p:cNvGrpSpPr/>
            <p:nvPr/>
          </p:nvGrpSpPr>
          <p:grpSpPr>
            <a:xfrm>
              <a:off x="5854223" y="2398718"/>
              <a:ext cx="230514" cy="466725"/>
              <a:chOff x="4140" y="429"/>
              <a:chExt cx="1425" cy="2396"/>
            </a:xfrm>
          </p:grpSpPr>
          <p:sp>
            <p:nvSpPr>
              <p:cNvPr id="3172" name="Google Shape;3172;p4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73" name="Google Shape;3173;p45"/>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74" name="Google Shape;3174;p4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75" name="Google Shape;3175;p4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76" name="Google Shape;3176;p45"/>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177" name="Google Shape;3177;p45"/>
              <p:cNvGrpSpPr/>
              <p:nvPr/>
            </p:nvGrpSpPr>
            <p:grpSpPr>
              <a:xfrm>
                <a:off x="4751" y="667"/>
                <a:ext cx="580" cy="146"/>
                <a:chOff x="617" y="2567"/>
                <a:chExt cx="724" cy="140"/>
              </a:xfrm>
            </p:grpSpPr>
            <p:sp>
              <p:nvSpPr>
                <p:cNvPr id="3178" name="Google Shape;3178;p45"/>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79" name="Google Shape;3179;p45"/>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180" name="Google Shape;3180;p45"/>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181" name="Google Shape;3181;p45"/>
              <p:cNvGrpSpPr/>
              <p:nvPr/>
            </p:nvGrpSpPr>
            <p:grpSpPr>
              <a:xfrm>
                <a:off x="4745" y="996"/>
                <a:ext cx="580" cy="156"/>
                <a:chOff x="612" y="2570"/>
                <a:chExt cx="724" cy="162"/>
              </a:xfrm>
            </p:grpSpPr>
            <p:sp>
              <p:nvSpPr>
                <p:cNvPr id="3182" name="Google Shape;3182;p45"/>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83" name="Google Shape;3183;p45"/>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184" name="Google Shape;3184;p45"/>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85" name="Google Shape;3185;p45"/>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186" name="Google Shape;3186;p45"/>
              <p:cNvGrpSpPr/>
              <p:nvPr/>
            </p:nvGrpSpPr>
            <p:grpSpPr>
              <a:xfrm>
                <a:off x="4733" y="1627"/>
                <a:ext cx="586" cy="151"/>
                <a:chOff x="611" y="2568"/>
                <a:chExt cx="730" cy="139"/>
              </a:xfrm>
            </p:grpSpPr>
            <p:sp>
              <p:nvSpPr>
                <p:cNvPr id="3187" name="Google Shape;3187;p45"/>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88" name="Google Shape;3188;p45"/>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189" name="Google Shape;3189;p4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190" name="Google Shape;3190;p45"/>
              <p:cNvGrpSpPr/>
              <p:nvPr/>
            </p:nvGrpSpPr>
            <p:grpSpPr>
              <a:xfrm>
                <a:off x="4739" y="1325"/>
                <a:ext cx="580" cy="140"/>
                <a:chOff x="614" y="2566"/>
                <a:chExt cx="723" cy="140"/>
              </a:xfrm>
            </p:grpSpPr>
            <p:sp>
              <p:nvSpPr>
                <p:cNvPr id="3191" name="Google Shape;3191;p45"/>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92" name="Google Shape;3192;p45"/>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193" name="Google Shape;3193;p45"/>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94" name="Google Shape;3194;p4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95" name="Google Shape;3195;p4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96" name="Google Shape;3196;p45"/>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97" name="Google Shape;3197;p4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98" name="Google Shape;3198;p45"/>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199" name="Google Shape;3199;p45"/>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00" name="Google Shape;3200;p45"/>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01" name="Google Shape;3201;p45"/>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3202" name="Google Shape;3202;p45"/>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03" name="Google Shape;3203;p45"/>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204" name="Google Shape;3204;p45"/>
            <p:cNvGrpSpPr/>
            <p:nvPr/>
          </p:nvGrpSpPr>
          <p:grpSpPr>
            <a:xfrm>
              <a:off x="2669417" y="3423937"/>
              <a:ext cx="2003932" cy="369332"/>
              <a:chOff x="7504363" y="3141846"/>
              <a:chExt cx="2003932" cy="369332"/>
            </a:xfrm>
          </p:grpSpPr>
          <p:grpSp>
            <p:nvGrpSpPr>
              <p:cNvPr id="3205" name="Google Shape;3205;p45"/>
              <p:cNvGrpSpPr/>
              <p:nvPr/>
            </p:nvGrpSpPr>
            <p:grpSpPr>
              <a:xfrm>
                <a:off x="7504363" y="3183676"/>
                <a:ext cx="2003932" cy="306163"/>
                <a:chOff x="1616358" y="2551230"/>
                <a:chExt cx="2141698" cy="218510"/>
              </a:xfrm>
            </p:grpSpPr>
            <p:sp>
              <p:nvSpPr>
                <p:cNvPr id="3206" name="Google Shape;3206;p45"/>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07" name="Google Shape;3207;p45"/>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08" name="Google Shape;3208;p45"/>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09" name="Google Shape;3209;p45"/>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3210" name="Google Shape;3210;p45"/>
              <p:cNvSpPr txBox="1"/>
              <p:nvPr/>
            </p:nvSpPr>
            <p:spPr>
              <a:xfrm>
                <a:off x="7695752" y="3141846"/>
                <a:ext cx="16788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reliable channel</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cxnSp>
          <p:nvCxnSpPr>
            <p:cNvPr id="3211" name="Google Shape;3211;p45"/>
            <p:cNvCxnSpPr/>
            <p:nvPr/>
          </p:nvCxnSpPr>
          <p:spPr>
            <a:xfrm>
              <a:off x="1082232" y="3325543"/>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212" name="Google Shape;3212;p45"/>
            <p:cNvSpPr/>
            <p:nvPr/>
          </p:nvSpPr>
          <p:spPr>
            <a:xfrm rot="5400000">
              <a:off x="2152182" y="3067004"/>
              <a:ext cx="462111" cy="773811"/>
            </a:xfrm>
            <a:prstGeom prst="bentUpArrow">
              <a:avLst>
                <a:gd name="adj1" fmla="val 7999"/>
                <a:gd name="adj2" fmla="val 16334"/>
                <a:gd name="adj3" fmla="val 2138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3213" name="Google Shape;3213;p45"/>
            <p:cNvCxnSpPr/>
            <p:nvPr/>
          </p:nvCxnSpPr>
          <p:spPr>
            <a:xfrm>
              <a:off x="4645151" y="3325543"/>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214" name="Google Shape;3214;p45"/>
            <p:cNvSpPr txBox="1"/>
            <p:nvPr/>
          </p:nvSpPr>
          <p:spPr>
            <a:xfrm>
              <a:off x="737513" y="3044385"/>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5" name="Google Shape;3215;p45"/>
            <p:cNvSpPr txBox="1"/>
            <p:nvPr/>
          </p:nvSpPr>
          <p:spPr>
            <a:xfrm>
              <a:off x="828116" y="3272133"/>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6" name="Google Shape;3216;p45"/>
            <p:cNvSpPr txBox="1"/>
            <p:nvPr/>
          </p:nvSpPr>
          <p:spPr>
            <a:xfrm flipH="1">
              <a:off x="1817207" y="4010900"/>
              <a:ext cx="402565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service </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abstraction</a:t>
              </a:r>
              <a:endPar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217" name="Google Shape;3217;p45"/>
          <p:cNvSpPr/>
          <p:nvPr/>
        </p:nvSpPr>
        <p:spPr>
          <a:xfrm>
            <a:off x="295893" y="1816276"/>
            <a:ext cx="5265664" cy="2394608"/>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18" name="Google Shape;3218;p45"/>
          <p:cNvSpPr/>
          <p:nvPr/>
        </p:nvSpPr>
        <p:spPr>
          <a:xfrm>
            <a:off x="5448822" y="3106456"/>
            <a:ext cx="638827" cy="1014608"/>
          </a:xfrm>
          <a:prstGeom prst="rightArrow">
            <a:avLst>
              <a:gd name="adj1" fmla="val 50000"/>
              <a:gd name="adj2" fmla="val 50000"/>
            </a:avLst>
          </a:prstGeom>
          <a:gradFill>
            <a:gsLst>
              <a:gs pos="0">
                <a:srgbClr val="F5F7FC"/>
              </a:gs>
              <a:gs pos="56000">
                <a:srgbClr val="C00000"/>
              </a:gs>
              <a:gs pos="100000">
                <a:srgbClr val="C0000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19" name="Google Shape;3219;p45"/>
          <p:cNvSpPr/>
          <p:nvPr/>
        </p:nvSpPr>
        <p:spPr>
          <a:xfrm>
            <a:off x="6586778" y="3177152"/>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20" name="Google Shape;3220;p45"/>
          <p:cNvSpPr/>
          <p:nvPr/>
        </p:nvSpPr>
        <p:spPr>
          <a:xfrm>
            <a:off x="9885335" y="3174569"/>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21" name="Google Shape;3221;p4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18"/>
                                        </p:tgtEl>
                                        <p:attrNameLst>
                                          <p:attrName>style.visibility</p:attrName>
                                        </p:attrNameLst>
                                      </p:cBhvr>
                                      <p:to>
                                        <p:strVal val="visible"/>
                                      </p:to>
                                    </p:set>
                                    <p:animEffect transition="in" filter="fade">
                                      <p:cBhvr>
                                        <p:cTn id="7" dur="500"/>
                                        <p:tgtEl>
                                          <p:spTgt spid="32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8"/>
                                        </p:tgtEl>
                                        <p:attrNameLst>
                                          <p:attrName>style.visibility</p:attrName>
                                        </p:attrNameLst>
                                      </p:cBhvr>
                                      <p:to>
                                        <p:strVal val="visible"/>
                                      </p:to>
                                    </p:set>
                                    <p:animEffect transition="in" filter="fade">
                                      <p:cBhvr>
                                        <p:cTn id="11" dur="1000"/>
                                        <p:tgtEl>
                                          <p:spTgt spid="3078"/>
                                        </p:tgtEl>
                                      </p:cBhvr>
                                    </p:animEffect>
                                  </p:childTnLst>
                                </p:cTn>
                              </p:par>
                            </p:childTnLst>
                          </p:cTn>
                        </p:par>
                        <p:par>
                          <p:cTn id="12" fill="hold">
                            <p:stCondLst>
                              <p:cond delay="1500"/>
                            </p:stCondLst>
                            <p:childTnLst>
                              <p:par>
                                <p:cTn id="13" presetID="10" presetClass="exit" presetSubtype="0" fill="hold" nodeType="afterEffect">
                                  <p:stCondLst>
                                    <p:cond delay="0"/>
                                  </p:stCondLst>
                                  <p:childTnLst>
                                    <p:animEffect transition="out" filter="fade">
                                      <p:cBhvr>
                                        <p:cTn id="14" dur="500"/>
                                        <p:tgtEl>
                                          <p:spTgt spid="3218"/>
                                        </p:tgtEl>
                                      </p:cBhvr>
                                    </p:animEffect>
                                    <p:set>
                                      <p:cBhvr>
                                        <p:cTn id="15" dur="1" fill="hold">
                                          <p:stCondLst>
                                            <p:cond delay="500"/>
                                          </p:stCondLst>
                                        </p:cTn>
                                        <p:tgtEl>
                                          <p:spTgt spid="32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19"/>
                                        </p:tgtEl>
                                        <p:attrNameLst>
                                          <p:attrName>style.visibility</p:attrName>
                                        </p:attrNameLst>
                                      </p:cBhvr>
                                      <p:to>
                                        <p:strVal val="visible"/>
                                      </p:to>
                                    </p:set>
                                    <p:animEffect transition="in" filter="fade">
                                      <p:cBhvr>
                                        <p:cTn id="20" dur="500"/>
                                        <p:tgtEl>
                                          <p:spTgt spid="3219"/>
                                        </p:tgtEl>
                                      </p:cBhvr>
                                    </p:animEffect>
                                  </p:childTnLst>
                                </p:cTn>
                              </p:par>
                            </p:childTnLst>
                          </p:cTn>
                        </p:par>
                        <p:par>
                          <p:cTn id="21" fill="hold">
                            <p:stCondLst>
                              <p:cond delay="500"/>
                            </p:stCondLst>
                            <p:childTnLst>
                              <p:par>
                                <p:cTn id="22" presetID="10" presetClass="entr" presetSubtype="0" fill="hold" nodeType="afterEffect">
                                  <p:stCondLst>
                                    <p:cond delay="1000"/>
                                  </p:stCondLst>
                                  <p:childTnLst>
                                    <p:set>
                                      <p:cBhvr>
                                        <p:cTn id="23" dur="1" fill="hold">
                                          <p:stCondLst>
                                            <p:cond delay="0"/>
                                          </p:stCondLst>
                                        </p:cTn>
                                        <p:tgtEl>
                                          <p:spTgt spid="3220"/>
                                        </p:tgtEl>
                                        <p:attrNameLst>
                                          <p:attrName>style.visibility</p:attrName>
                                        </p:attrNameLst>
                                      </p:cBhvr>
                                      <p:to>
                                        <p:strVal val="visible"/>
                                      </p:to>
                                    </p:set>
                                    <p:animEffect transition="in" filter="fade">
                                      <p:cBhvr>
                                        <p:cTn id="24" dur="500"/>
                                        <p:tgtEl>
                                          <p:spTgt spid="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6"/>
        <p:cNvGrpSpPr/>
        <p:nvPr/>
      </p:nvGrpSpPr>
      <p:grpSpPr>
        <a:xfrm>
          <a:off x="0" y="0"/>
          <a:ext cx="0" cy="0"/>
          <a:chOff x="0" y="0"/>
          <a:chExt cx="0" cy="0"/>
        </a:xfrm>
      </p:grpSpPr>
      <p:sp>
        <p:nvSpPr>
          <p:cNvPr id="3227" name="Google Shape;3227;p4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Principles of reliable </a:t>
            </a:r>
            <a:r>
              <a:rPr lang="en-US"/>
              <a:t>d</a:t>
            </a:r>
            <a:r>
              <a:rPr lang="en-US" sz="4400"/>
              <a:t>ata </a:t>
            </a:r>
            <a:r>
              <a:rPr lang="en-US"/>
              <a:t>t</a:t>
            </a:r>
            <a:r>
              <a:rPr lang="en-US" sz="4400"/>
              <a:t>ransfer </a:t>
            </a:r>
            <a:endParaRPr lang="en-US" sz="4400"/>
          </a:p>
        </p:txBody>
      </p:sp>
      <p:grpSp>
        <p:nvGrpSpPr>
          <p:cNvPr id="3228" name="Google Shape;3228;p46"/>
          <p:cNvGrpSpPr/>
          <p:nvPr/>
        </p:nvGrpSpPr>
        <p:grpSpPr>
          <a:xfrm>
            <a:off x="6226081" y="1900904"/>
            <a:ext cx="5598584" cy="4095684"/>
            <a:chOff x="6226081" y="2364366"/>
            <a:chExt cx="5598584" cy="4095684"/>
          </a:xfrm>
        </p:grpSpPr>
        <p:grpSp>
          <p:nvGrpSpPr>
            <p:cNvPr id="3229" name="Google Shape;3229;p46"/>
            <p:cNvGrpSpPr/>
            <p:nvPr/>
          </p:nvGrpSpPr>
          <p:grpSpPr>
            <a:xfrm>
              <a:off x="6944646" y="2545250"/>
              <a:ext cx="1245036" cy="593992"/>
              <a:chOff x="9852456" y="608434"/>
              <a:chExt cx="1245036" cy="593992"/>
            </a:xfrm>
          </p:grpSpPr>
          <p:sp>
            <p:nvSpPr>
              <p:cNvPr id="3230" name="Google Shape;3230;p46"/>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31" name="Google Shape;3231;p46"/>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sending process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32" name="Google Shape;3232;p46"/>
            <p:cNvGrpSpPr/>
            <p:nvPr/>
          </p:nvGrpSpPr>
          <p:grpSpPr>
            <a:xfrm>
              <a:off x="7541116" y="2997281"/>
              <a:ext cx="577241" cy="338554"/>
              <a:chOff x="9950444" y="999755"/>
              <a:chExt cx="577241" cy="338554"/>
            </a:xfrm>
          </p:grpSpPr>
          <p:sp>
            <p:nvSpPr>
              <p:cNvPr id="3233" name="Google Shape;3233;p46"/>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34" name="Google Shape;3234;p46"/>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235" name="Google Shape;3235;p46"/>
            <p:cNvGrpSpPr/>
            <p:nvPr/>
          </p:nvGrpSpPr>
          <p:grpSpPr>
            <a:xfrm>
              <a:off x="6677899" y="2425781"/>
              <a:ext cx="545509" cy="512284"/>
              <a:chOff x="-44" y="1473"/>
              <a:chExt cx="981" cy="1105"/>
            </a:xfrm>
          </p:grpSpPr>
          <p:pic>
            <p:nvPicPr>
              <p:cNvPr id="3236" name="Google Shape;3236;p46"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3237" name="Google Shape;3237;p4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238" name="Google Shape;3238;p46"/>
            <p:cNvGrpSpPr/>
            <p:nvPr/>
          </p:nvGrpSpPr>
          <p:grpSpPr>
            <a:xfrm>
              <a:off x="10189724" y="2496350"/>
              <a:ext cx="1245036" cy="593992"/>
              <a:chOff x="9852456" y="608434"/>
              <a:chExt cx="1245036" cy="593992"/>
            </a:xfrm>
          </p:grpSpPr>
          <p:sp>
            <p:nvSpPr>
              <p:cNvPr id="3239" name="Google Shape;3239;p46"/>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40" name="Google Shape;3240;p46"/>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receiving process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41" name="Google Shape;3241;p46"/>
            <p:cNvGrpSpPr/>
            <p:nvPr/>
          </p:nvGrpSpPr>
          <p:grpSpPr>
            <a:xfrm>
              <a:off x="10248853" y="2969571"/>
              <a:ext cx="577241" cy="338554"/>
              <a:chOff x="9678159" y="981583"/>
              <a:chExt cx="577241" cy="338554"/>
            </a:xfrm>
          </p:grpSpPr>
          <p:sp>
            <p:nvSpPr>
              <p:cNvPr id="3242" name="Google Shape;3242;p46"/>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43" name="Google Shape;3243;p46"/>
              <p:cNvSpPr txBox="1"/>
              <p:nvPr/>
            </p:nvSpPr>
            <p:spPr>
              <a:xfrm>
                <a:off x="9678159" y="981583"/>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244" name="Google Shape;3244;p46"/>
            <p:cNvGrpSpPr/>
            <p:nvPr/>
          </p:nvGrpSpPr>
          <p:grpSpPr>
            <a:xfrm>
              <a:off x="11287371" y="2364366"/>
              <a:ext cx="230514" cy="466725"/>
              <a:chOff x="4140" y="429"/>
              <a:chExt cx="1425" cy="2396"/>
            </a:xfrm>
          </p:grpSpPr>
          <p:sp>
            <p:nvSpPr>
              <p:cNvPr id="3245" name="Google Shape;3245;p4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46" name="Google Shape;3246;p46"/>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47" name="Google Shape;3247;p4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48" name="Google Shape;3248;p4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49" name="Google Shape;3249;p46"/>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250" name="Google Shape;3250;p46"/>
              <p:cNvGrpSpPr/>
              <p:nvPr/>
            </p:nvGrpSpPr>
            <p:grpSpPr>
              <a:xfrm>
                <a:off x="4751" y="667"/>
                <a:ext cx="580" cy="146"/>
                <a:chOff x="617" y="2567"/>
                <a:chExt cx="724" cy="140"/>
              </a:xfrm>
            </p:grpSpPr>
            <p:sp>
              <p:nvSpPr>
                <p:cNvPr id="3251" name="Google Shape;3251;p46"/>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52" name="Google Shape;3252;p46"/>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253" name="Google Shape;3253;p46"/>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254" name="Google Shape;3254;p46"/>
              <p:cNvGrpSpPr/>
              <p:nvPr/>
            </p:nvGrpSpPr>
            <p:grpSpPr>
              <a:xfrm>
                <a:off x="4745" y="996"/>
                <a:ext cx="580" cy="156"/>
                <a:chOff x="612" y="2570"/>
                <a:chExt cx="724" cy="162"/>
              </a:xfrm>
            </p:grpSpPr>
            <p:sp>
              <p:nvSpPr>
                <p:cNvPr id="3255" name="Google Shape;3255;p46"/>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56" name="Google Shape;3256;p46"/>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257" name="Google Shape;3257;p46"/>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58" name="Google Shape;3258;p46"/>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259" name="Google Shape;3259;p46"/>
              <p:cNvGrpSpPr/>
              <p:nvPr/>
            </p:nvGrpSpPr>
            <p:grpSpPr>
              <a:xfrm>
                <a:off x="4733" y="1627"/>
                <a:ext cx="586" cy="151"/>
                <a:chOff x="611" y="2568"/>
                <a:chExt cx="730" cy="139"/>
              </a:xfrm>
            </p:grpSpPr>
            <p:sp>
              <p:nvSpPr>
                <p:cNvPr id="3260" name="Google Shape;3260;p46"/>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61" name="Google Shape;3261;p46"/>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262" name="Google Shape;3262;p4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263" name="Google Shape;3263;p46"/>
              <p:cNvGrpSpPr/>
              <p:nvPr/>
            </p:nvGrpSpPr>
            <p:grpSpPr>
              <a:xfrm>
                <a:off x="4739" y="1325"/>
                <a:ext cx="580" cy="140"/>
                <a:chOff x="614" y="2566"/>
                <a:chExt cx="723" cy="140"/>
              </a:xfrm>
            </p:grpSpPr>
            <p:sp>
              <p:nvSpPr>
                <p:cNvPr id="3264" name="Google Shape;3264;p46"/>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65" name="Google Shape;3265;p46"/>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266" name="Google Shape;3266;p46"/>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67" name="Google Shape;3267;p4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68" name="Google Shape;3268;p4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69" name="Google Shape;3269;p46"/>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70" name="Google Shape;3270;p4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71" name="Google Shape;3271;p46"/>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72" name="Google Shape;3272;p46"/>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73" name="Google Shape;3273;p46"/>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74" name="Google Shape;3274;p46"/>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3275" name="Google Shape;3275;p46"/>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276" name="Google Shape;3276;p46"/>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3277" name="Google Shape;3277;p46"/>
            <p:cNvCxnSpPr/>
            <p:nvPr/>
          </p:nvCxnSpPr>
          <p:spPr>
            <a:xfrm>
              <a:off x="6584655" y="33189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278" name="Google Shape;3278;p46"/>
            <p:cNvCxnSpPr/>
            <p:nvPr/>
          </p:nvCxnSpPr>
          <p:spPr>
            <a:xfrm>
              <a:off x="10078299" y="3291191"/>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279" name="Google Shape;3279;p46"/>
            <p:cNvSpPr txBox="1"/>
            <p:nvPr/>
          </p:nvSpPr>
          <p:spPr>
            <a:xfrm>
              <a:off x="6226081" y="3037743"/>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80" name="Google Shape;3280;p46"/>
            <p:cNvSpPr txBox="1"/>
            <p:nvPr/>
          </p:nvSpPr>
          <p:spPr>
            <a:xfrm>
              <a:off x="6344394" y="3265491"/>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81" name="Google Shape;3281;p46"/>
            <p:cNvSpPr txBox="1"/>
            <p:nvPr/>
          </p:nvSpPr>
          <p:spPr>
            <a:xfrm flipH="1">
              <a:off x="7109034" y="5998385"/>
              <a:ext cx="465717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service </a:t>
              </a:r>
              <a:r>
                <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rPr>
                <a:t>implementation</a:t>
              </a:r>
              <a:endPar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grpSp>
          <p:nvGrpSpPr>
            <p:cNvPr id="3282" name="Google Shape;3282;p46"/>
            <p:cNvGrpSpPr/>
            <p:nvPr/>
          </p:nvGrpSpPr>
          <p:grpSpPr>
            <a:xfrm>
              <a:off x="6573835" y="5301907"/>
              <a:ext cx="5250830" cy="481581"/>
              <a:chOff x="6737055" y="3471301"/>
              <a:chExt cx="5250830" cy="481581"/>
            </a:xfrm>
          </p:grpSpPr>
          <p:grpSp>
            <p:nvGrpSpPr>
              <p:cNvPr id="3283" name="Google Shape;3283;p46"/>
              <p:cNvGrpSpPr/>
              <p:nvPr/>
            </p:nvGrpSpPr>
            <p:grpSpPr>
              <a:xfrm>
                <a:off x="8324240" y="3583550"/>
                <a:ext cx="2044628" cy="369332"/>
                <a:chOff x="7504363" y="3155701"/>
                <a:chExt cx="2044628" cy="369332"/>
              </a:xfrm>
            </p:grpSpPr>
            <p:grpSp>
              <p:nvGrpSpPr>
                <p:cNvPr id="3284" name="Google Shape;3284;p46"/>
                <p:cNvGrpSpPr/>
                <p:nvPr/>
              </p:nvGrpSpPr>
              <p:grpSpPr>
                <a:xfrm>
                  <a:off x="7504363" y="3183676"/>
                  <a:ext cx="2003932" cy="306163"/>
                  <a:chOff x="1616358" y="2551230"/>
                  <a:chExt cx="2141698" cy="218510"/>
                </a:xfrm>
              </p:grpSpPr>
              <p:sp>
                <p:nvSpPr>
                  <p:cNvPr id="3285" name="Google Shape;3285;p46"/>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86" name="Google Shape;3286;p46"/>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87" name="Google Shape;3287;p46"/>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88" name="Google Shape;3288;p46"/>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3289" name="Google Shape;3289;p46"/>
                <p:cNvSpPr txBox="1"/>
                <p:nvPr/>
              </p:nvSpPr>
              <p:spPr>
                <a:xfrm>
                  <a:off x="7626477" y="3155701"/>
                  <a:ext cx="19225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unreliable channel</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cxnSp>
            <p:nvCxnSpPr>
              <p:cNvPr id="3290" name="Google Shape;3290;p46"/>
              <p:cNvCxnSpPr/>
              <p:nvPr/>
            </p:nvCxnSpPr>
            <p:spPr>
              <a:xfrm>
                <a:off x="6737055" y="34713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291" name="Google Shape;3291;p46"/>
              <p:cNvCxnSpPr/>
              <p:nvPr/>
            </p:nvCxnSpPr>
            <p:spPr>
              <a:xfrm>
                <a:off x="10299974" y="3471301"/>
                <a:ext cx="1687911" cy="0"/>
              </a:xfrm>
              <a:prstGeom prst="straightConnector1">
                <a:avLst/>
              </a:prstGeom>
              <a:noFill/>
              <a:ln w="22225" cap="flat" cmpd="sng">
                <a:solidFill>
                  <a:srgbClr val="C00000"/>
                </a:solidFill>
                <a:prstDash val="solid"/>
                <a:miter lim="800000"/>
                <a:headEnd type="none" w="sm" len="sm"/>
                <a:tailEnd type="none" w="sm" len="sm"/>
              </a:ln>
            </p:spPr>
          </p:cxnSp>
        </p:grpSp>
        <p:sp>
          <p:nvSpPr>
            <p:cNvPr id="3292" name="Google Shape;3292;p46"/>
            <p:cNvSpPr txBox="1"/>
            <p:nvPr/>
          </p:nvSpPr>
          <p:spPr>
            <a:xfrm>
              <a:off x="6413644" y="5279980"/>
              <a:ext cx="7943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93" name="Google Shape;3293;p46"/>
            <p:cNvSpPr txBox="1"/>
            <p:nvPr/>
          </p:nvSpPr>
          <p:spPr>
            <a:xfrm>
              <a:off x="6358993" y="5023850"/>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3294" name="Google Shape;3294;p46"/>
            <p:cNvCxnSpPr/>
            <p:nvPr/>
          </p:nvCxnSpPr>
          <p:spPr>
            <a:xfrm>
              <a:off x="7532988" y="3216212"/>
              <a:ext cx="0" cy="403537"/>
            </a:xfrm>
            <a:prstGeom prst="straightConnector1">
              <a:avLst/>
            </a:prstGeom>
            <a:noFill/>
            <a:ln w="47625" cap="flat" cmpd="sng">
              <a:solidFill>
                <a:schemeClr val="accent1"/>
              </a:solidFill>
              <a:prstDash val="solid"/>
              <a:miter lim="800000"/>
              <a:headEnd type="none" w="sm" len="sm"/>
              <a:tailEnd type="triangle" w="med" len="med"/>
            </a:ln>
          </p:spPr>
        </p:cxnSp>
        <p:cxnSp>
          <p:nvCxnSpPr>
            <p:cNvPr id="3295" name="Google Shape;3295;p46"/>
            <p:cNvCxnSpPr/>
            <p:nvPr/>
          </p:nvCxnSpPr>
          <p:spPr>
            <a:xfrm rot="10800000">
              <a:off x="10867079" y="3152635"/>
              <a:ext cx="0" cy="439404"/>
            </a:xfrm>
            <a:prstGeom prst="straightConnector1">
              <a:avLst/>
            </a:prstGeom>
            <a:noFill/>
            <a:ln w="47625" cap="flat" cmpd="sng">
              <a:solidFill>
                <a:schemeClr val="accent1"/>
              </a:solidFill>
              <a:prstDash val="solid"/>
              <a:miter lim="800000"/>
              <a:headEnd type="none" w="sm" len="sm"/>
              <a:tailEnd type="triangle" w="med" len="med"/>
            </a:ln>
          </p:spPr>
        </p:cxnSp>
        <p:sp>
          <p:nvSpPr>
            <p:cNvPr id="3296" name="Google Shape;3296;p46"/>
            <p:cNvSpPr txBox="1"/>
            <p:nvPr/>
          </p:nvSpPr>
          <p:spPr>
            <a:xfrm>
              <a:off x="6584496" y="3824138"/>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sender-side of</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data transfer protocol</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97" name="Google Shape;3297;p46"/>
            <p:cNvSpPr txBox="1"/>
            <p:nvPr/>
          </p:nvSpPr>
          <p:spPr>
            <a:xfrm>
              <a:off x="9914975" y="3826493"/>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receiver-side</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of reliable data transfer protocol</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298" name="Google Shape;3298;p46"/>
            <p:cNvGrpSpPr/>
            <p:nvPr/>
          </p:nvGrpSpPr>
          <p:grpSpPr>
            <a:xfrm>
              <a:off x="7535361" y="5023850"/>
              <a:ext cx="632009" cy="632009"/>
              <a:chOff x="7408199" y="4955748"/>
              <a:chExt cx="632009" cy="632009"/>
            </a:xfrm>
          </p:grpSpPr>
          <p:cxnSp>
            <p:nvCxnSpPr>
              <p:cNvPr id="3299" name="Google Shape;3299;p46"/>
              <p:cNvCxnSpPr/>
              <p:nvPr/>
            </p:nvCxnSpPr>
            <p:spPr>
              <a:xfrm>
                <a:off x="7417790" y="4955748"/>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300" name="Google Shape;3300;p46"/>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nvGrpSpPr>
            <p:cNvPr id="3301" name="Google Shape;3301;p46"/>
            <p:cNvGrpSpPr/>
            <p:nvPr/>
          </p:nvGrpSpPr>
          <p:grpSpPr>
            <a:xfrm rot="-5400000">
              <a:off x="10248530" y="5019008"/>
              <a:ext cx="632009" cy="632009"/>
              <a:chOff x="7408199" y="4948974"/>
              <a:chExt cx="632009" cy="632009"/>
            </a:xfrm>
          </p:grpSpPr>
          <p:cxnSp>
            <p:nvCxnSpPr>
              <p:cNvPr id="3302" name="Google Shape;3302;p46"/>
              <p:cNvCxnSpPr/>
              <p:nvPr/>
            </p:nvCxnSpPr>
            <p:spPr>
              <a:xfrm>
                <a:off x="7427960" y="4948974"/>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303" name="Google Shape;3303;p46"/>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grpSp>
        <p:nvGrpSpPr>
          <p:cNvPr id="3304" name="Google Shape;3304;p46"/>
          <p:cNvGrpSpPr/>
          <p:nvPr/>
        </p:nvGrpSpPr>
        <p:grpSpPr>
          <a:xfrm>
            <a:off x="995688" y="3550466"/>
            <a:ext cx="9016751" cy="2246769"/>
            <a:chOff x="995688" y="4013928"/>
            <a:chExt cx="9016751" cy="2246769"/>
          </a:xfrm>
        </p:grpSpPr>
        <p:sp>
          <p:nvSpPr>
            <p:cNvPr id="3305" name="Google Shape;3305;p46"/>
            <p:cNvSpPr txBox="1"/>
            <p:nvPr/>
          </p:nvSpPr>
          <p:spPr>
            <a:xfrm>
              <a:off x="995688" y="4013928"/>
              <a:ext cx="4815357" cy="224676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Complexity of reliable data transfer protocol  will depend (strongly) on characteristics of unreliable channel (lose, corrupt, reorder data?)</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3306" name="Google Shape;3306;p46"/>
            <p:cNvCxnSpPr/>
            <p:nvPr/>
          </p:nvCxnSpPr>
          <p:spPr>
            <a:xfrm flipH="1">
              <a:off x="5799610" y="4167212"/>
              <a:ext cx="1091351" cy="1001120"/>
            </a:xfrm>
            <a:prstGeom prst="straightConnector1">
              <a:avLst/>
            </a:prstGeom>
            <a:noFill/>
            <a:ln w="9525" cap="flat" cmpd="sng">
              <a:solidFill>
                <a:srgbClr val="FF0000"/>
              </a:solidFill>
              <a:prstDash val="solid"/>
              <a:miter lim="800000"/>
              <a:headEnd type="none" w="sm" len="sm"/>
              <a:tailEnd type="none" w="sm" len="sm"/>
            </a:ln>
          </p:spPr>
        </p:cxnSp>
        <p:cxnSp>
          <p:nvCxnSpPr>
            <p:cNvPr id="3307" name="Google Shape;3307;p46"/>
            <p:cNvCxnSpPr/>
            <p:nvPr/>
          </p:nvCxnSpPr>
          <p:spPr>
            <a:xfrm flipH="1">
              <a:off x="5800941" y="4291381"/>
              <a:ext cx="4211498" cy="886357"/>
            </a:xfrm>
            <a:prstGeom prst="straightConnector1">
              <a:avLst/>
            </a:prstGeom>
            <a:noFill/>
            <a:ln w="9525" cap="flat" cmpd="sng">
              <a:solidFill>
                <a:srgbClr val="FF0000"/>
              </a:solidFill>
              <a:prstDash val="solid"/>
              <a:miter lim="800000"/>
              <a:headEnd type="none" w="sm" len="sm"/>
              <a:tailEnd type="none" w="sm" len="sm"/>
            </a:ln>
          </p:spPr>
        </p:cxnSp>
      </p:grpSp>
      <p:sp>
        <p:nvSpPr>
          <p:cNvPr id="3308" name="Google Shape;3308;p46"/>
          <p:cNvSpPr/>
          <p:nvPr/>
        </p:nvSpPr>
        <p:spPr>
          <a:xfrm>
            <a:off x="6586778" y="3177152"/>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09" name="Google Shape;3309;p46"/>
          <p:cNvSpPr/>
          <p:nvPr/>
        </p:nvSpPr>
        <p:spPr>
          <a:xfrm>
            <a:off x="9885335" y="3174569"/>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10" name="Google Shape;3310;p4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4"/>
                                        </p:tgtEl>
                                        <p:attrNameLst>
                                          <p:attrName>style.visibility</p:attrName>
                                        </p:attrNameLst>
                                      </p:cBhvr>
                                      <p:to>
                                        <p:strVal val="visible"/>
                                      </p:to>
                                    </p:set>
                                    <p:animEffect transition="in" filter="fade">
                                      <p:cBhvr>
                                        <p:cTn id="7" dur="1000"/>
                                        <p:tgtEl>
                                          <p:spTgt spid="3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15"/>
        <p:cNvGrpSpPr/>
        <p:nvPr/>
      </p:nvGrpSpPr>
      <p:grpSpPr>
        <a:xfrm>
          <a:off x="0" y="0"/>
          <a:ext cx="0" cy="0"/>
          <a:chOff x="0" y="0"/>
          <a:chExt cx="0" cy="0"/>
        </a:xfrm>
      </p:grpSpPr>
      <p:sp>
        <p:nvSpPr>
          <p:cNvPr id="3316" name="Google Shape;3316;p4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Principles of reliable </a:t>
            </a:r>
            <a:r>
              <a:rPr lang="en-US"/>
              <a:t>d</a:t>
            </a:r>
            <a:r>
              <a:rPr lang="en-US" sz="4400"/>
              <a:t>ata </a:t>
            </a:r>
            <a:r>
              <a:rPr lang="en-US"/>
              <a:t>t</a:t>
            </a:r>
            <a:r>
              <a:rPr lang="en-US" sz="4400"/>
              <a:t>ransfer </a:t>
            </a:r>
            <a:endParaRPr lang="en-US" sz="4400"/>
          </a:p>
        </p:txBody>
      </p:sp>
      <p:grpSp>
        <p:nvGrpSpPr>
          <p:cNvPr id="3317" name="Google Shape;3317;p47"/>
          <p:cNvGrpSpPr/>
          <p:nvPr/>
        </p:nvGrpSpPr>
        <p:grpSpPr>
          <a:xfrm>
            <a:off x="6226081" y="1900904"/>
            <a:ext cx="5598584" cy="4095684"/>
            <a:chOff x="6226081" y="2364366"/>
            <a:chExt cx="5598584" cy="4095684"/>
          </a:xfrm>
        </p:grpSpPr>
        <p:grpSp>
          <p:nvGrpSpPr>
            <p:cNvPr id="3318" name="Google Shape;3318;p47"/>
            <p:cNvGrpSpPr/>
            <p:nvPr/>
          </p:nvGrpSpPr>
          <p:grpSpPr>
            <a:xfrm>
              <a:off x="6944646" y="2545250"/>
              <a:ext cx="1245036" cy="593992"/>
              <a:chOff x="9852456" y="608434"/>
              <a:chExt cx="1245036" cy="593992"/>
            </a:xfrm>
          </p:grpSpPr>
          <p:sp>
            <p:nvSpPr>
              <p:cNvPr id="3319" name="Google Shape;3319;p47"/>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20" name="Google Shape;3320;p47"/>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sending process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321" name="Google Shape;3321;p47"/>
            <p:cNvGrpSpPr/>
            <p:nvPr/>
          </p:nvGrpSpPr>
          <p:grpSpPr>
            <a:xfrm>
              <a:off x="7541116" y="2997281"/>
              <a:ext cx="577241" cy="338554"/>
              <a:chOff x="9950444" y="999755"/>
              <a:chExt cx="577241" cy="338554"/>
            </a:xfrm>
          </p:grpSpPr>
          <p:sp>
            <p:nvSpPr>
              <p:cNvPr id="3322" name="Google Shape;3322;p47"/>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23" name="Google Shape;3323;p47"/>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324" name="Google Shape;3324;p47"/>
            <p:cNvGrpSpPr/>
            <p:nvPr/>
          </p:nvGrpSpPr>
          <p:grpSpPr>
            <a:xfrm>
              <a:off x="6677899" y="2425781"/>
              <a:ext cx="545509" cy="512284"/>
              <a:chOff x="-44" y="1473"/>
              <a:chExt cx="981" cy="1105"/>
            </a:xfrm>
          </p:grpSpPr>
          <p:pic>
            <p:nvPicPr>
              <p:cNvPr id="3325" name="Google Shape;3325;p4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3326" name="Google Shape;3326;p4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327" name="Google Shape;3327;p47"/>
            <p:cNvGrpSpPr/>
            <p:nvPr/>
          </p:nvGrpSpPr>
          <p:grpSpPr>
            <a:xfrm>
              <a:off x="10189724" y="2496350"/>
              <a:ext cx="1245036" cy="593992"/>
              <a:chOff x="9852456" y="608434"/>
              <a:chExt cx="1245036" cy="593992"/>
            </a:xfrm>
          </p:grpSpPr>
          <p:sp>
            <p:nvSpPr>
              <p:cNvPr id="3328" name="Google Shape;3328;p47"/>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29" name="Google Shape;3329;p47"/>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receiving process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330" name="Google Shape;3330;p47"/>
            <p:cNvGrpSpPr/>
            <p:nvPr/>
          </p:nvGrpSpPr>
          <p:grpSpPr>
            <a:xfrm>
              <a:off x="10248853" y="2969571"/>
              <a:ext cx="577241" cy="338554"/>
              <a:chOff x="9678159" y="981583"/>
              <a:chExt cx="577241" cy="338554"/>
            </a:xfrm>
          </p:grpSpPr>
          <p:sp>
            <p:nvSpPr>
              <p:cNvPr id="3331" name="Google Shape;3331;p47"/>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32" name="Google Shape;3332;p47"/>
              <p:cNvSpPr txBox="1"/>
              <p:nvPr/>
            </p:nvSpPr>
            <p:spPr>
              <a:xfrm>
                <a:off x="9678159" y="981583"/>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333" name="Google Shape;3333;p47"/>
            <p:cNvGrpSpPr/>
            <p:nvPr/>
          </p:nvGrpSpPr>
          <p:grpSpPr>
            <a:xfrm>
              <a:off x="11287371" y="2364366"/>
              <a:ext cx="230514" cy="466725"/>
              <a:chOff x="4140" y="429"/>
              <a:chExt cx="1425" cy="2396"/>
            </a:xfrm>
          </p:grpSpPr>
          <p:sp>
            <p:nvSpPr>
              <p:cNvPr id="3334" name="Google Shape;3334;p4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35" name="Google Shape;3335;p47"/>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36" name="Google Shape;3336;p4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37" name="Google Shape;3337;p4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38" name="Google Shape;3338;p47"/>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339" name="Google Shape;3339;p47"/>
              <p:cNvGrpSpPr/>
              <p:nvPr/>
            </p:nvGrpSpPr>
            <p:grpSpPr>
              <a:xfrm>
                <a:off x="4751" y="667"/>
                <a:ext cx="580" cy="146"/>
                <a:chOff x="617" y="2567"/>
                <a:chExt cx="724" cy="140"/>
              </a:xfrm>
            </p:grpSpPr>
            <p:sp>
              <p:nvSpPr>
                <p:cNvPr id="3340" name="Google Shape;3340;p47"/>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41" name="Google Shape;3341;p47"/>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342" name="Google Shape;3342;p47"/>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343" name="Google Shape;3343;p47"/>
              <p:cNvGrpSpPr/>
              <p:nvPr/>
            </p:nvGrpSpPr>
            <p:grpSpPr>
              <a:xfrm>
                <a:off x="4745" y="996"/>
                <a:ext cx="580" cy="156"/>
                <a:chOff x="612" y="2570"/>
                <a:chExt cx="724" cy="162"/>
              </a:xfrm>
            </p:grpSpPr>
            <p:sp>
              <p:nvSpPr>
                <p:cNvPr id="3344" name="Google Shape;3344;p47"/>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45" name="Google Shape;3345;p47"/>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346" name="Google Shape;3346;p47"/>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47" name="Google Shape;3347;p47"/>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348" name="Google Shape;3348;p47"/>
              <p:cNvGrpSpPr/>
              <p:nvPr/>
            </p:nvGrpSpPr>
            <p:grpSpPr>
              <a:xfrm>
                <a:off x="4733" y="1627"/>
                <a:ext cx="586" cy="151"/>
                <a:chOff x="611" y="2568"/>
                <a:chExt cx="730" cy="139"/>
              </a:xfrm>
            </p:grpSpPr>
            <p:sp>
              <p:nvSpPr>
                <p:cNvPr id="3349" name="Google Shape;3349;p47"/>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50" name="Google Shape;3350;p47"/>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351" name="Google Shape;3351;p4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352" name="Google Shape;3352;p47"/>
              <p:cNvGrpSpPr/>
              <p:nvPr/>
            </p:nvGrpSpPr>
            <p:grpSpPr>
              <a:xfrm>
                <a:off x="4739" y="1325"/>
                <a:ext cx="580" cy="140"/>
                <a:chOff x="614" y="2566"/>
                <a:chExt cx="723" cy="140"/>
              </a:xfrm>
            </p:grpSpPr>
            <p:sp>
              <p:nvSpPr>
                <p:cNvPr id="3353" name="Google Shape;3353;p47"/>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54" name="Google Shape;3354;p47"/>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355" name="Google Shape;3355;p47"/>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56" name="Google Shape;3356;p4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57" name="Google Shape;3357;p4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58" name="Google Shape;3358;p47"/>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59" name="Google Shape;3359;p4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60" name="Google Shape;3360;p47"/>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61" name="Google Shape;3361;p47"/>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62" name="Google Shape;3362;p47"/>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63" name="Google Shape;3363;p47"/>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3364" name="Google Shape;3364;p47"/>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365" name="Google Shape;3365;p47"/>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3366" name="Google Shape;3366;p47"/>
            <p:cNvCxnSpPr/>
            <p:nvPr/>
          </p:nvCxnSpPr>
          <p:spPr>
            <a:xfrm>
              <a:off x="6584655" y="33189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367" name="Google Shape;3367;p47"/>
            <p:cNvCxnSpPr/>
            <p:nvPr/>
          </p:nvCxnSpPr>
          <p:spPr>
            <a:xfrm>
              <a:off x="10078299" y="3291191"/>
              <a:ext cx="1687911" cy="0"/>
            </a:xfrm>
            <a:prstGeom prst="straightConnector1">
              <a:avLst/>
            </a:prstGeom>
            <a:noFill/>
            <a:ln w="22225" cap="flat" cmpd="sng">
              <a:solidFill>
                <a:srgbClr val="C00000"/>
              </a:solidFill>
              <a:prstDash val="solid"/>
              <a:miter lim="800000"/>
              <a:headEnd type="none" w="sm" len="sm"/>
              <a:tailEnd type="none" w="sm" len="sm"/>
            </a:ln>
          </p:spPr>
        </p:cxnSp>
        <p:sp>
          <p:nvSpPr>
            <p:cNvPr id="3368" name="Google Shape;3368;p47"/>
            <p:cNvSpPr txBox="1"/>
            <p:nvPr/>
          </p:nvSpPr>
          <p:spPr>
            <a:xfrm>
              <a:off x="6226081" y="3037743"/>
              <a:ext cx="9942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69" name="Google Shape;3369;p47"/>
            <p:cNvSpPr txBox="1"/>
            <p:nvPr/>
          </p:nvSpPr>
          <p:spPr>
            <a:xfrm>
              <a:off x="6344394" y="3265491"/>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70" name="Google Shape;3370;p47"/>
            <p:cNvSpPr txBox="1"/>
            <p:nvPr/>
          </p:nvSpPr>
          <p:spPr>
            <a:xfrm flipH="1">
              <a:off x="7109034" y="5998385"/>
              <a:ext cx="465717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service </a:t>
              </a:r>
              <a:r>
                <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rPr>
                <a:t>implementation</a:t>
              </a:r>
              <a:endParaRPr lang="en-US" sz="2400" b="0" i="1"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grpSp>
          <p:nvGrpSpPr>
            <p:cNvPr id="3371" name="Google Shape;3371;p47"/>
            <p:cNvGrpSpPr/>
            <p:nvPr/>
          </p:nvGrpSpPr>
          <p:grpSpPr>
            <a:xfrm>
              <a:off x="6573835" y="5301907"/>
              <a:ext cx="5250830" cy="481581"/>
              <a:chOff x="6737055" y="3471301"/>
              <a:chExt cx="5250830" cy="481581"/>
            </a:xfrm>
          </p:grpSpPr>
          <p:grpSp>
            <p:nvGrpSpPr>
              <p:cNvPr id="3372" name="Google Shape;3372;p47"/>
              <p:cNvGrpSpPr/>
              <p:nvPr/>
            </p:nvGrpSpPr>
            <p:grpSpPr>
              <a:xfrm>
                <a:off x="8324240" y="3583550"/>
                <a:ext cx="2044628" cy="369332"/>
                <a:chOff x="7504363" y="3155701"/>
                <a:chExt cx="2044628" cy="369332"/>
              </a:xfrm>
            </p:grpSpPr>
            <p:grpSp>
              <p:nvGrpSpPr>
                <p:cNvPr id="3373" name="Google Shape;3373;p47"/>
                <p:cNvGrpSpPr/>
                <p:nvPr/>
              </p:nvGrpSpPr>
              <p:grpSpPr>
                <a:xfrm>
                  <a:off x="7504363" y="3183676"/>
                  <a:ext cx="2003932" cy="306163"/>
                  <a:chOff x="1616358" y="2551230"/>
                  <a:chExt cx="2141698" cy="218510"/>
                </a:xfrm>
              </p:grpSpPr>
              <p:sp>
                <p:nvSpPr>
                  <p:cNvPr id="3374" name="Google Shape;3374;p47"/>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75" name="Google Shape;3375;p47"/>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76" name="Google Shape;3376;p47"/>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77" name="Google Shape;3377;p47"/>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3378" name="Google Shape;3378;p47"/>
                <p:cNvSpPr txBox="1"/>
                <p:nvPr/>
              </p:nvSpPr>
              <p:spPr>
                <a:xfrm>
                  <a:off x="7626477" y="3155701"/>
                  <a:ext cx="19225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unreliable channel</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cxnSp>
            <p:nvCxnSpPr>
              <p:cNvPr id="3379" name="Google Shape;3379;p47"/>
              <p:cNvCxnSpPr/>
              <p:nvPr/>
            </p:nvCxnSpPr>
            <p:spPr>
              <a:xfrm>
                <a:off x="6737055" y="34713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380" name="Google Shape;3380;p47"/>
              <p:cNvCxnSpPr/>
              <p:nvPr/>
            </p:nvCxnSpPr>
            <p:spPr>
              <a:xfrm>
                <a:off x="10299974" y="3471301"/>
                <a:ext cx="1687911" cy="0"/>
              </a:xfrm>
              <a:prstGeom prst="straightConnector1">
                <a:avLst/>
              </a:prstGeom>
              <a:noFill/>
              <a:ln w="22225" cap="flat" cmpd="sng">
                <a:solidFill>
                  <a:srgbClr val="C00000"/>
                </a:solidFill>
                <a:prstDash val="solid"/>
                <a:miter lim="800000"/>
                <a:headEnd type="none" w="sm" len="sm"/>
                <a:tailEnd type="none" w="sm" len="sm"/>
              </a:ln>
            </p:spPr>
          </p:cxnSp>
        </p:grpSp>
        <p:sp>
          <p:nvSpPr>
            <p:cNvPr id="3381" name="Google Shape;3381;p47"/>
            <p:cNvSpPr txBox="1"/>
            <p:nvPr/>
          </p:nvSpPr>
          <p:spPr>
            <a:xfrm>
              <a:off x="6413644" y="5279980"/>
              <a:ext cx="7943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82" name="Google Shape;3382;p47"/>
            <p:cNvSpPr txBox="1"/>
            <p:nvPr/>
          </p:nvSpPr>
          <p:spPr>
            <a:xfrm>
              <a:off x="6358993" y="5023850"/>
              <a:ext cx="8686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3383" name="Google Shape;3383;p47"/>
            <p:cNvCxnSpPr/>
            <p:nvPr/>
          </p:nvCxnSpPr>
          <p:spPr>
            <a:xfrm>
              <a:off x="7532988" y="3216212"/>
              <a:ext cx="0" cy="403537"/>
            </a:xfrm>
            <a:prstGeom prst="straightConnector1">
              <a:avLst/>
            </a:prstGeom>
            <a:noFill/>
            <a:ln w="47625" cap="flat" cmpd="sng">
              <a:solidFill>
                <a:schemeClr val="accent1"/>
              </a:solidFill>
              <a:prstDash val="solid"/>
              <a:miter lim="800000"/>
              <a:headEnd type="none" w="sm" len="sm"/>
              <a:tailEnd type="triangle" w="med" len="med"/>
            </a:ln>
          </p:spPr>
        </p:cxnSp>
        <p:cxnSp>
          <p:nvCxnSpPr>
            <p:cNvPr id="3384" name="Google Shape;3384;p47"/>
            <p:cNvCxnSpPr/>
            <p:nvPr/>
          </p:nvCxnSpPr>
          <p:spPr>
            <a:xfrm rot="10800000">
              <a:off x="10867079" y="3152635"/>
              <a:ext cx="0" cy="439404"/>
            </a:xfrm>
            <a:prstGeom prst="straightConnector1">
              <a:avLst/>
            </a:prstGeom>
            <a:noFill/>
            <a:ln w="47625" cap="flat" cmpd="sng">
              <a:solidFill>
                <a:schemeClr val="accent1"/>
              </a:solidFill>
              <a:prstDash val="solid"/>
              <a:miter lim="800000"/>
              <a:headEnd type="none" w="sm" len="sm"/>
              <a:tailEnd type="triangle" w="med" len="med"/>
            </a:ln>
          </p:spPr>
        </p:cxnSp>
        <p:sp>
          <p:nvSpPr>
            <p:cNvPr id="3385" name="Google Shape;3385;p47"/>
            <p:cNvSpPr txBox="1"/>
            <p:nvPr/>
          </p:nvSpPr>
          <p:spPr>
            <a:xfrm>
              <a:off x="6584496" y="3824138"/>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sender-side of</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data transfer protocol</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86" name="Google Shape;3386;p47"/>
            <p:cNvSpPr txBox="1"/>
            <p:nvPr/>
          </p:nvSpPr>
          <p:spPr>
            <a:xfrm>
              <a:off x="9914975" y="3826493"/>
              <a:ext cx="1896984" cy="8402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receiver-side</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of reliable data transfer protocol</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387" name="Google Shape;3387;p47"/>
            <p:cNvGrpSpPr/>
            <p:nvPr/>
          </p:nvGrpSpPr>
          <p:grpSpPr>
            <a:xfrm>
              <a:off x="7535361" y="5023850"/>
              <a:ext cx="632009" cy="632009"/>
              <a:chOff x="7408199" y="4955748"/>
              <a:chExt cx="632009" cy="632009"/>
            </a:xfrm>
          </p:grpSpPr>
          <p:cxnSp>
            <p:nvCxnSpPr>
              <p:cNvPr id="3388" name="Google Shape;3388;p47"/>
              <p:cNvCxnSpPr/>
              <p:nvPr/>
            </p:nvCxnSpPr>
            <p:spPr>
              <a:xfrm>
                <a:off x="7417790" y="4955748"/>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389" name="Google Shape;3389;p47"/>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nvGrpSpPr>
            <p:cNvPr id="3390" name="Google Shape;3390;p47"/>
            <p:cNvGrpSpPr/>
            <p:nvPr/>
          </p:nvGrpSpPr>
          <p:grpSpPr>
            <a:xfrm rot="-5400000">
              <a:off x="10248530" y="5019008"/>
              <a:ext cx="632009" cy="632009"/>
              <a:chOff x="7408199" y="4948974"/>
              <a:chExt cx="632009" cy="632009"/>
            </a:xfrm>
          </p:grpSpPr>
          <p:cxnSp>
            <p:nvCxnSpPr>
              <p:cNvPr id="3391" name="Google Shape;3391;p47"/>
              <p:cNvCxnSpPr/>
              <p:nvPr/>
            </p:nvCxnSpPr>
            <p:spPr>
              <a:xfrm>
                <a:off x="7427960" y="4948974"/>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392" name="Google Shape;3392;p47"/>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grpSp>
        <p:nvGrpSpPr>
          <p:cNvPr id="3393" name="Google Shape;3393;p47"/>
          <p:cNvGrpSpPr/>
          <p:nvPr/>
        </p:nvGrpSpPr>
        <p:grpSpPr>
          <a:xfrm>
            <a:off x="1042183" y="3581463"/>
            <a:ext cx="8970256" cy="2246769"/>
            <a:chOff x="1042183" y="4044925"/>
            <a:chExt cx="8970256" cy="2246769"/>
          </a:xfrm>
        </p:grpSpPr>
        <p:sp>
          <p:nvSpPr>
            <p:cNvPr id="3394" name="Google Shape;3394;p47"/>
            <p:cNvSpPr txBox="1"/>
            <p:nvPr/>
          </p:nvSpPr>
          <p:spPr>
            <a:xfrm>
              <a:off x="1042183" y="4044925"/>
              <a:ext cx="4815357"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receiver do </a:t>
              </a: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not</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know the “state” of each other, e.g., was a message received?</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457200" algn="l" rtl="0">
                <a:lnSpc>
                  <a:spcPct val="100000"/>
                </a:lnSpc>
                <a:spcBef>
                  <a:spcPts val="0"/>
                </a:spcBef>
                <a:spcAft>
                  <a:spcPts val="0"/>
                </a:spcAft>
                <a:buClr>
                  <a:srgbClr val="0013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unless communicated via a message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3395" name="Google Shape;3395;p47"/>
            <p:cNvCxnSpPr/>
            <p:nvPr/>
          </p:nvCxnSpPr>
          <p:spPr>
            <a:xfrm flipH="1">
              <a:off x="5799610" y="4167212"/>
              <a:ext cx="1091351" cy="1001120"/>
            </a:xfrm>
            <a:prstGeom prst="straightConnector1">
              <a:avLst/>
            </a:prstGeom>
            <a:noFill/>
            <a:ln w="9525" cap="flat" cmpd="sng">
              <a:solidFill>
                <a:srgbClr val="FF0000"/>
              </a:solidFill>
              <a:prstDash val="solid"/>
              <a:miter lim="800000"/>
              <a:headEnd type="none" w="sm" len="sm"/>
              <a:tailEnd type="none" w="sm" len="sm"/>
            </a:ln>
          </p:spPr>
        </p:cxnSp>
        <p:cxnSp>
          <p:nvCxnSpPr>
            <p:cNvPr id="3396" name="Google Shape;3396;p47"/>
            <p:cNvCxnSpPr/>
            <p:nvPr/>
          </p:nvCxnSpPr>
          <p:spPr>
            <a:xfrm flipH="1">
              <a:off x="5800941" y="4291381"/>
              <a:ext cx="4211498" cy="886357"/>
            </a:xfrm>
            <a:prstGeom prst="straightConnector1">
              <a:avLst/>
            </a:prstGeom>
            <a:noFill/>
            <a:ln w="9525" cap="flat" cmpd="sng">
              <a:solidFill>
                <a:srgbClr val="FF0000"/>
              </a:solidFill>
              <a:prstDash val="solid"/>
              <a:miter lim="800000"/>
              <a:headEnd type="none" w="sm" len="sm"/>
              <a:tailEnd type="none" w="sm" len="sm"/>
            </a:ln>
          </p:spPr>
        </p:cxnSp>
      </p:grpSp>
      <p:sp>
        <p:nvSpPr>
          <p:cNvPr id="3397" name="Google Shape;3397;p47"/>
          <p:cNvSpPr/>
          <p:nvPr/>
        </p:nvSpPr>
        <p:spPr>
          <a:xfrm>
            <a:off x="6586778" y="3177152"/>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98" name="Google Shape;3398;p47"/>
          <p:cNvSpPr/>
          <p:nvPr/>
        </p:nvSpPr>
        <p:spPr>
          <a:xfrm>
            <a:off x="9885335" y="3174569"/>
            <a:ext cx="1952787"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3399" name="Google Shape;3399;p47" descr="A shower curtain&#10;&#10;Description automatically generated"/>
          <p:cNvPicPr preferRelativeResize="0"/>
          <p:nvPr/>
        </p:nvPicPr>
        <p:blipFill rotWithShape="1">
          <a:blip r:embed="rId2"/>
          <a:srcRect/>
          <a:stretch>
            <a:fillRect/>
          </a:stretch>
        </p:blipFill>
        <p:spPr>
          <a:xfrm>
            <a:off x="8292476" y="1291955"/>
            <a:ext cx="1976012" cy="4393769"/>
          </a:xfrm>
          <a:prstGeom prst="rect">
            <a:avLst/>
          </a:prstGeom>
          <a:noFill/>
          <a:ln>
            <a:noFill/>
          </a:ln>
        </p:spPr>
      </p:pic>
      <p:pic>
        <p:nvPicPr>
          <p:cNvPr id="3400" name="Google Shape;3400;p47" descr="A shower curtain&#10;&#10;Description automatically generated"/>
          <p:cNvPicPr preferRelativeResize="0"/>
          <p:nvPr/>
        </p:nvPicPr>
        <p:blipFill rotWithShape="1">
          <a:blip r:embed="rId2"/>
          <a:srcRect/>
          <a:stretch>
            <a:fillRect/>
          </a:stretch>
        </p:blipFill>
        <p:spPr>
          <a:xfrm>
            <a:off x="8219289" y="1165171"/>
            <a:ext cx="3972711" cy="4579749"/>
          </a:xfrm>
          <a:prstGeom prst="rect">
            <a:avLst/>
          </a:prstGeom>
          <a:noFill/>
          <a:ln>
            <a:noFill/>
          </a:ln>
        </p:spPr>
      </p:pic>
      <p:sp>
        <p:nvSpPr>
          <p:cNvPr id="3401" name="Google Shape;3401;p4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93"/>
                                        </p:tgtEl>
                                        <p:attrNameLst>
                                          <p:attrName>style.visibility</p:attrName>
                                        </p:attrNameLst>
                                      </p:cBhvr>
                                      <p:to>
                                        <p:strVal val="visible"/>
                                      </p:to>
                                    </p:set>
                                    <p:animEffect transition="in" filter="fade">
                                      <p:cBhvr>
                                        <p:cTn id="7" dur="1000"/>
                                        <p:tgtEl>
                                          <p:spTgt spid="33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9"/>
                                        </p:tgtEl>
                                        <p:attrNameLst>
                                          <p:attrName>style.visibility</p:attrName>
                                        </p:attrNameLst>
                                      </p:cBhvr>
                                      <p:to>
                                        <p:strVal val="visible"/>
                                      </p:to>
                                    </p:set>
                                    <p:animEffect transition="in" filter="fade">
                                      <p:cBhvr>
                                        <p:cTn id="12" dur="500"/>
                                        <p:tgtEl>
                                          <p:spTgt spid="33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00"/>
                                        </p:tgtEl>
                                        <p:attrNameLst>
                                          <p:attrName>style.visibility</p:attrName>
                                        </p:attrNameLst>
                                      </p:cBhvr>
                                      <p:to>
                                        <p:strVal val="visible"/>
                                      </p:to>
                                    </p:set>
                                    <p:animEffect transition="in" filter="fade">
                                      <p:cBhvr>
                                        <p:cTn id="17" dur="1000"/>
                                        <p:tgtEl>
                                          <p:spTgt spid="3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6"/>
        <p:cNvGrpSpPr/>
        <p:nvPr/>
      </p:nvGrpSpPr>
      <p:grpSpPr>
        <a:xfrm>
          <a:off x="0" y="0"/>
          <a:ext cx="0" cy="0"/>
          <a:chOff x="0" y="0"/>
          <a:chExt cx="0" cy="0"/>
        </a:xfrm>
      </p:grpSpPr>
      <p:sp>
        <p:nvSpPr>
          <p:cNvPr id="3407" name="Google Shape;3407;p4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Reliable data transfer protocol (rdt): interfaces</a:t>
            </a:r>
            <a:endParaRPr lang="en-US" sz="4400"/>
          </a:p>
        </p:txBody>
      </p:sp>
      <p:grpSp>
        <p:nvGrpSpPr>
          <p:cNvPr id="3408" name="Google Shape;3408;p48"/>
          <p:cNvGrpSpPr/>
          <p:nvPr/>
        </p:nvGrpSpPr>
        <p:grpSpPr>
          <a:xfrm>
            <a:off x="2579501" y="2165159"/>
            <a:ext cx="7088417" cy="3419122"/>
            <a:chOff x="2293693" y="1943479"/>
            <a:chExt cx="7088417" cy="3419122"/>
          </a:xfrm>
        </p:grpSpPr>
        <p:grpSp>
          <p:nvGrpSpPr>
            <p:cNvPr id="3409" name="Google Shape;3409;p48"/>
            <p:cNvGrpSpPr/>
            <p:nvPr/>
          </p:nvGrpSpPr>
          <p:grpSpPr>
            <a:xfrm>
              <a:off x="3481010" y="2124363"/>
              <a:ext cx="1245036" cy="593992"/>
              <a:chOff x="9852456" y="608434"/>
              <a:chExt cx="1245036" cy="593992"/>
            </a:xfrm>
          </p:grpSpPr>
          <p:sp>
            <p:nvSpPr>
              <p:cNvPr id="3410" name="Google Shape;3410;p48"/>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11" name="Google Shape;3411;p48"/>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sending process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412" name="Google Shape;3412;p48"/>
            <p:cNvGrpSpPr/>
            <p:nvPr/>
          </p:nvGrpSpPr>
          <p:grpSpPr>
            <a:xfrm>
              <a:off x="4077480" y="2576394"/>
              <a:ext cx="577241" cy="338554"/>
              <a:chOff x="9950444" y="999755"/>
              <a:chExt cx="577241" cy="338554"/>
            </a:xfrm>
          </p:grpSpPr>
          <p:sp>
            <p:nvSpPr>
              <p:cNvPr id="3413" name="Google Shape;3413;p48"/>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14" name="Google Shape;3414;p48"/>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15" name="Google Shape;3415;p48"/>
            <p:cNvGrpSpPr/>
            <p:nvPr/>
          </p:nvGrpSpPr>
          <p:grpSpPr>
            <a:xfrm>
              <a:off x="3214263" y="2004894"/>
              <a:ext cx="545509" cy="512284"/>
              <a:chOff x="-44" y="1473"/>
              <a:chExt cx="981" cy="1105"/>
            </a:xfrm>
          </p:grpSpPr>
          <p:pic>
            <p:nvPicPr>
              <p:cNvPr id="3416" name="Google Shape;3416;p4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3417" name="Google Shape;3417;p4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418" name="Google Shape;3418;p48"/>
            <p:cNvGrpSpPr/>
            <p:nvPr/>
          </p:nvGrpSpPr>
          <p:grpSpPr>
            <a:xfrm>
              <a:off x="6726088" y="2075463"/>
              <a:ext cx="1245036" cy="593992"/>
              <a:chOff x="9852456" y="608434"/>
              <a:chExt cx="1245036" cy="593992"/>
            </a:xfrm>
          </p:grpSpPr>
          <p:sp>
            <p:nvSpPr>
              <p:cNvPr id="3419" name="Google Shape;3419;p48"/>
              <p:cNvSpPr/>
              <p:nvPr/>
            </p:nvSpPr>
            <p:spPr>
              <a:xfrm>
                <a:off x="9852456" y="608434"/>
                <a:ext cx="1245036" cy="593992"/>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20" name="Google Shape;3420;p48"/>
              <p:cNvSpPr txBox="1"/>
              <p:nvPr/>
            </p:nvSpPr>
            <p:spPr>
              <a:xfrm>
                <a:off x="9935581" y="645213"/>
                <a:ext cx="1106491" cy="541046"/>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receiving process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421" name="Google Shape;3421;p48"/>
            <p:cNvGrpSpPr/>
            <p:nvPr/>
          </p:nvGrpSpPr>
          <p:grpSpPr>
            <a:xfrm>
              <a:off x="6785217" y="2548684"/>
              <a:ext cx="577241" cy="338554"/>
              <a:chOff x="9678159" y="981583"/>
              <a:chExt cx="577241" cy="338554"/>
            </a:xfrm>
          </p:grpSpPr>
          <p:sp>
            <p:nvSpPr>
              <p:cNvPr id="3422" name="Google Shape;3422;p48"/>
              <p:cNvSpPr/>
              <p:nvPr/>
            </p:nvSpPr>
            <p:spPr>
              <a:xfrm>
                <a:off x="9744032" y="1048007"/>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23" name="Google Shape;3423;p48"/>
              <p:cNvSpPr txBox="1"/>
              <p:nvPr/>
            </p:nvSpPr>
            <p:spPr>
              <a:xfrm>
                <a:off x="9678159" y="981583"/>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24" name="Google Shape;3424;p48"/>
            <p:cNvGrpSpPr/>
            <p:nvPr/>
          </p:nvGrpSpPr>
          <p:grpSpPr>
            <a:xfrm>
              <a:off x="7823735" y="1943479"/>
              <a:ext cx="230514" cy="466725"/>
              <a:chOff x="4140" y="429"/>
              <a:chExt cx="1425" cy="2396"/>
            </a:xfrm>
          </p:grpSpPr>
          <p:sp>
            <p:nvSpPr>
              <p:cNvPr id="3425" name="Google Shape;3425;p4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26" name="Google Shape;3426;p48"/>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27" name="Google Shape;3427;p4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28" name="Google Shape;3428;p4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29" name="Google Shape;3429;p48"/>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430" name="Google Shape;3430;p48"/>
              <p:cNvGrpSpPr/>
              <p:nvPr/>
            </p:nvGrpSpPr>
            <p:grpSpPr>
              <a:xfrm>
                <a:off x="4751" y="667"/>
                <a:ext cx="580" cy="146"/>
                <a:chOff x="617" y="2567"/>
                <a:chExt cx="724" cy="140"/>
              </a:xfrm>
            </p:grpSpPr>
            <p:sp>
              <p:nvSpPr>
                <p:cNvPr id="3431" name="Google Shape;3431;p48"/>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32" name="Google Shape;3432;p48"/>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433" name="Google Shape;3433;p48"/>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434" name="Google Shape;3434;p48"/>
              <p:cNvGrpSpPr/>
              <p:nvPr/>
            </p:nvGrpSpPr>
            <p:grpSpPr>
              <a:xfrm>
                <a:off x="4745" y="996"/>
                <a:ext cx="580" cy="156"/>
                <a:chOff x="612" y="2570"/>
                <a:chExt cx="724" cy="162"/>
              </a:xfrm>
            </p:grpSpPr>
            <p:sp>
              <p:nvSpPr>
                <p:cNvPr id="3435" name="Google Shape;3435;p48"/>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36" name="Google Shape;3436;p48"/>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437" name="Google Shape;3437;p48"/>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38" name="Google Shape;3438;p48"/>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439" name="Google Shape;3439;p48"/>
              <p:cNvGrpSpPr/>
              <p:nvPr/>
            </p:nvGrpSpPr>
            <p:grpSpPr>
              <a:xfrm>
                <a:off x="4733" y="1627"/>
                <a:ext cx="586" cy="151"/>
                <a:chOff x="611" y="2568"/>
                <a:chExt cx="730" cy="139"/>
              </a:xfrm>
            </p:grpSpPr>
            <p:sp>
              <p:nvSpPr>
                <p:cNvPr id="3440" name="Google Shape;3440;p48"/>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41" name="Google Shape;3441;p48"/>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442" name="Google Shape;3442;p4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443" name="Google Shape;3443;p48"/>
              <p:cNvGrpSpPr/>
              <p:nvPr/>
            </p:nvGrpSpPr>
            <p:grpSpPr>
              <a:xfrm>
                <a:off x="4739" y="1325"/>
                <a:ext cx="580" cy="140"/>
                <a:chOff x="614" y="2566"/>
                <a:chExt cx="723" cy="140"/>
              </a:xfrm>
            </p:grpSpPr>
            <p:sp>
              <p:nvSpPr>
                <p:cNvPr id="3444" name="Google Shape;3444;p48"/>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45" name="Google Shape;3445;p48"/>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446" name="Google Shape;3446;p48"/>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47" name="Google Shape;3447;p4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48" name="Google Shape;3448;p4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49" name="Google Shape;3449;p48"/>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50" name="Google Shape;3450;p4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51" name="Google Shape;3451;p48"/>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52" name="Google Shape;3452;p48"/>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53" name="Google Shape;3453;p48"/>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54" name="Google Shape;3454;p48"/>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3455" name="Google Shape;3455;p48"/>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456" name="Google Shape;3456;p48"/>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3457" name="Google Shape;3457;p48"/>
            <p:cNvCxnSpPr/>
            <p:nvPr/>
          </p:nvCxnSpPr>
          <p:spPr>
            <a:xfrm>
              <a:off x="3121019" y="2898014"/>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458" name="Google Shape;3458;p48"/>
            <p:cNvCxnSpPr/>
            <p:nvPr/>
          </p:nvCxnSpPr>
          <p:spPr>
            <a:xfrm>
              <a:off x="6614663" y="2870304"/>
              <a:ext cx="1687911" cy="0"/>
            </a:xfrm>
            <a:prstGeom prst="straightConnector1">
              <a:avLst/>
            </a:prstGeom>
            <a:noFill/>
            <a:ln w="22225" cap="flat" cmpd="sng">
              <a:solidFill>
                <a:srgbClr val="C00000"/>
              </a:solidFill>
              <a:prstDash val="solid"/>
              <a:miter lim="800000"/>
              <a:headEnd type="none" w="sm" len="sm"/>
              <a:tailEnd type="none" w="sm" len="sm"/>
            </a:ln>
          </p:spPr>
        </p:cxnSp>
        <p:grpSp>
          <p:nvGrpSpPr>
            <p:cNvPr id="3459" name="Google Shape;3459;p48"/>
            <p:cNvGrpSpPr/>
            <p:nvPr/>
          </p:nvGrpSpPr>
          <p:grpSpPr>
            <a:xfrm>
              <a:off x="3110199" y="4881020"/>
              <a:ext cx="5250830" cy="481581"/>
              <a:chOff x="6737055" y="3471301"/>
              <a:chExt cx="5250830" cy="481581"/>
            </a:xfrm>
          </p:grpSpPr>
          <p:grpSp>
            <p:nvGrpSpPr>
              <p:cNvPr id="3460" name="Google Shape;3460;p48"/>
              <p:cNvGrpSpPr/>
              <p:nvPr/>
            </p:nvGrpSpPr>
            <p:grpSpPr>
              <a:xfrm>
                <a:off x="8324240" y="3583550"/>
                <a:ext cx="2044628" cy="369332"/>
                <a:chOff x="7504363" y="3155701"/>
                <a:chExt cx="2044628" cy="369332"/>
              </a:xfrm>
            </p:grpSpPr>
            <p:grpSp>
              <p:nvGrpSpPr>
                <p:cNvPr id="3461" name="Google Shape;3461;p48"/>
                <p:cNvGrpSpPr/>
                <p:nvPr/>
              </p:nvGrpSpPr>
              <p:grpSpPr>
                <a:xfrm>
                  <a:off x="7504363" y="3183676"/>
                  <a:ext cx="2003932" cy="306163"/>
                  <a:chOff x="1616358" y="2551230"/>
                  <a:chExt cx="2141698" cy="218510"/>
                </a:xfrm>
              </p:grpSpPr>
              <p:sp>
                <p:nvSpPr>
                  <p:cNvPr id="3462" name="Google Shape;3462;p48"/>
                  <p:cNvSpPr/>
                  <p:nvPr/>
                </p:nvSpPr>
                <p:spPr>
                  <a:xfrm>
                    <a:off x="1673508" y="2551230"/>
                    <a:ext cx="2027398" cy="218510"/>
                  </a:xfrm>
                  <a:prstGeom prst="rect">
                    <a:avLst/>
                  </a:prstGeom>
                  <a:gradFill>
                    <a:gsLst>
                      <a:gs pos="0">
                        <a:srgbClr val="2E75B5"/>
                      </a:gs>
                      <a:gs pos="52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63" name="Google Shape;3463;p48"/>
                  <p:cNvSpPr/>
                  <p:nvPr/>
                </p:nvSpPr>
                <p:spPr>
                  <a:xfrm>
                    <a:off x="1616358" y="2551230"/>
                    <a:ext cx="114300" cy="218510"/>
                  </a:xfrm>
                  <a:prstGeom prst="ellipse">
                    <a:avLst/>
                  </a:prstGeom>
                  <a:solidFill>
                    <a:srgbClr val="7ACCF4"/>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64" name="Google Shape;3464;p48"/>
                  <p:cNvSpPr/>
                  <p:nvPr/>
                </p:nvSpPr>
                <p:spPr>
                  <a:xfrm>
                    <a:off x="3643756" y="2551230"/>
                    <a:ext cx="114300" cy="218510"/>
                  </a:xfrm>
                  <a:prstGeom prst="ellipse">
                    <a:avLst/>
                  </a:prstGeom>
                  <a:gradFill>
                    <a:gsLst>
                      <a:gs pos="0">
                        <a:srgbClr val="2E75B5"/>
                      </a:gs>
                      <a:gs pos="50000">
                        <a:srgbClr val="7ACCF4"/>
                      </a:gs>
                      <a:gs pos="100000">
                        <a:srgbClr val="2E75B5"/>
                      </a:gs>
                    </a:gsLst>
                    <a:lin ang="16200000" scaled="0"/>
                  </a:gra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65" name="Google Shape;3465;p48"/>
                  <p:cNvSpPr/>
                  <p:nvPr/>
                </p:nvSpPr>
                <p:spPr>
                  <a:xfrm>
                    <a:off x="3491356" y="2551230"/>
                    <a:ext cx="209550" cy="218510"/>
                  </a:xfrm>
                  <a:prstGeom prst="rect">
                    <a:avLst/>
                  </a:prstGeom>
                  <a:gradFill>
                    <a:gsLst>
                      <a:gs pos="0">
                        <a:srgbClr val="2E75B5"/>
                      </a:gs>
                      <a:gs pos="52000">
                        <a:srgbClr val="7ACCF4"/>
                      </a:gs>
                      <a:gs pos="100000">
                        <a:srgbClr val="2E75B5"/>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3466" name="Google Shape;3466;p48"/>
                <p:cNvSpPr txBox="1"/>
                <p:nvPr/>
              </p:nvSpPr>
              <p:spPr>
                <a:xfrm>
                  <a:off x="7626477" y="3155701"/>
                  <a:ext cx="19225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unreliable channel</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cxnSp>
            <p:nvCxnSpPr>
              <p:cNvPr id="3467" name="Google Shape;3467;p48"/>
              <p:cNvCxnSpPr/>
              <p:nvPr/>
            </p:nvCxnSpPr>
            <p:spPr>
              <a:xfrm>
                <a:off x="6737055" y="3471301"/>
                <a:ext cx="1687911" cy="0"/>
              </a:xfrm>
              <a:prstGeom prst="straightConnector1">
                <a:avLst/>
              </a:prstGeom>
              <a:noFill/>
              <a:ln w="22225" cap="flat" cmpd="sng">
                <a:solidFill>
                  <a:srgbClr val="C00000"/>
                </a:solidFill>
                <a:prstDash val="solid"/>
                <a:miter lim="800000"/>
                <a:headEnd type="none" w="sm" len="sm"/>
                <a:tailEnd type="none" w="sm" len="sm"/>
              </a:ln>
            </p:spPr>
          </p:cxnSp>
          <p:cxnSp>
            <p:nvCxnSpPr>
              <p:cNvPr id="3468" name="Google Shape;3468;p48"/>
              <p:cNvCxnSpPr/>
              <p:nvPr/>
            </p:nvCxnSpPr>
            <p:spPr>
              <a:xfrm>
                <a:off x="10299974" y="3471301"/>
                <a:ext cx="1687911" cy="0"/>
              </a:xfrm>
              <a:prstGeom prst="straightConnector1">
                <a:avLst/>
              </a:prstGeom>
              <a:noFill/>
              <a:ln w="22225" cap="flat" cmpd="sng">
                <a:solidFill>
                  <a:srgbClr val="C00000"/>
                </a:solidFill>
                <a:prstDash val="solid"/>
                <a:miter lim="800000"/>
                <a:headEnd type="none" w="sm" len="sm"/>
                <a:tailEnd type="none" w="sm" len="sm"/>
              </a:ln>
            </p:spPr>
          </p:cxnSp>
        </p:grpSp>
        <p:cxnSp>
          <p:nvCxnSpPr>
            <p:cNvPr id="3469" name="Google Shape;3469;p48"/>
            <p:cNvCxnSpPr/>
            <p:nvPr/>
          </p:nvCxnSpPr>
          <p:spPr>
            <a:xfrm>
              <a:off x="4069352" y="2795325"/>
              <a:ext cx="0" cy="403537"/>
            </a:xfrm>
            <a:prstGeom prst="straightConnector1">
              <a:avLst/>
            </a:prstGeom>
            <a:noFill/>
            <a:ln w="47625" cap="flat" cmpd="sng">
              <a:solidFill>
                <a:schemeClr val="accent1"/>
              </a:solidFill>
              <a:prstDash val="solid"/>
              <a:miter lim="800000"/>
              <a:headEnd type="none" w="sm" len="sm"/>
              <a:tailEnd type="triangle" w="med" len="med"/>
            </a:ln>
          </p:spPr>
        </p:cxnSp>
        <p:cxnSp>
          <p:nvCxnSpPr>
            <p:cNvPr id="3470" name="Google Shape;3470;p48"/>
            <p:cNvCxnSpPr/>
            <p:nvPr/>
          </p:nvCxnSpPr>
          <p:spPr>
            <a:xfrm rot="10800000">
              <a:off x="7403443" y="2731748"/>
              <a:ext cx="0" cy="439404"/>
            </a:xfrm>
            <a:prstGeom prst="straightConnector1">
              <a:avLst/>
            </a:prstGeom>
            <a:noFill/>
            <a:ln w="47625" cap="flat" cmpd="sng">
              <a:solidFill>
                <a:schemeClr val="accent1"/>
              </a:solidFill>
              <a:prstDash val="solid"/>
              <a:miter lim="800000"/>
              <a:headEnd type="none" w="sm" len="sm"/>
              <a:tailEnd type="triangle" w="med" len="med"/>
            </a:ln>
          </p:spPr>
        </p:cxnSp>
        <p:sp>
          <p:nvSpPr>
            <p:cNvPr id="3471" name="Google Shape;3471;p48"/>
            <p:cNvSpPr txBox="1"/>
            <p:nvPr/>
          </p:nvSpPr>
          <p:spPr>
            <a:xfrm>
              <a:off x="3042206" y="3300756"/>
              <a:ext cx="2001038" cy="108952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sender-side</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1800"/>
                <a:buFont typeface="Calibri" panose="020F0502020204030204"/>
                <a:buNone/>
              </a:pPr>
              <a:r>
                <a:rPr lang="en-US" sz="1800" b="0" i="1" u="none" strike="noStrike" cap="none">
                  <a:solidFill>
                    <a:srgbClr val="000000"/>
                  </a:solidFill>
                  <a:latin typeface="Calibri" panose="020F0502020204030204"/>
                  <a:ea typeface="Calibri" panose="020F0502020204030204"/>
                  <a:cs typeface="Calibri" panose="020F0502020204030204"/>
                  <a:sym typeface="Calibri" panose="020F0502020204030204"/>
                </a:rPr>
                <a:t>implementation</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of </a:t>
              </a:r>
              <a:r>
                <a:rPr lang="en-US" sz="1800" b="0" i="0" u="none" strike="noStrike" cap="none">
                  <a:solidFill>
                    <a:srgbClr val="000000"/>
                  </a:solidFill>
                  <a:latin typeface="Courier"/>
                  <a:ea typeface="Courier"/>
                  <a:cs typeface="Courier"/>
                  <a:sym typeface="Courier"/>
                </a:rPr>
                <a:t>rdt</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reliable data transfer protocol</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72" name="Google Shape;3472;p48"/>
            <p:cNvSpPr txBox="1"/>
            <p:nvPr/>
          </p:nvSpPr>
          <p:spPr>
            <a:xfrm>
              <a:off x="6413059" y="3328511"/>
              <a:ext cx="2001033" cy="108952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receiver-side</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90000"/>
                </a:lnSpc>
                <a:spcBef>
                  <a:spcPts val="0"/>
                </a:spcBef>
                <a:spcAft>
                  <a:spcPts val="0"/>
                </a:spcAft>
                <a:buClr>
                  <a:srgbClr val="000000"/>
                </a:buClr>
                <a:buSzPts val="1800"/>
                <a:buFont typeface="Calibri" panose="020F0502020204030204"/>
                <a:buNone/>
              </a:pPr>
              <a:r>
                <a:rPr lang="en-US" sz="1800" b="0" i="1" u="none" strike="noStrike" cap="none">
                  <a:solidFill>
                    <a:srgbClr val="000000"/>
                  </a:solidFill>
                  <a:latin typeface="Calibri" panose="020F0502020204030204"/>
                  <a:ea typeface="Calibri" panose="020F0502020204030204"/>
                  <a:cs typeface="Calibri" panose="020F0502020204030204"/>
                  <a:sym typeface="Calibri" panose="020F0502020204030204"/>
                </a:rPr>
                <a:t>implementation</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of </a:t>
              </a:r>
              <a:r>
                <a:rPr lang="en-US" sz="1800" b="0" i="0" u="none" strike="noStrike" cap="none">
                  <a:solidFill>
                    <a:srgbClr val="000000"/>
                  </a:solidFill>
                  <a:latin typeface="Courier"/>
                  <a:ea typeface="Courier"/>
                  <a:cs typeface="Courier"/>
                  <a:sym typeface="Courier"/>
                </a:rPr>
                <a:t>rdt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data transfer protocol</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473" name="Google Shape;3473;p48"/>
            <p:cNvGrpSpPr/>
            <p:nvPr/>
          </p:nvGrpSpPr>
          <p:grpSpPr>
            <a:xfrm>
              <a:off x="4071725" y="4602963"/>
              <a:ext cx="632009" cy="632009"/>
              <a:chOff x="7408199" y="4955748"/>
              <a:chExt cx="632009" cy="632009"/>
            </a:xfrm>
          </p:grpSpPr>
          <p:cxnSp>
            <p:nvCxnSpPr>
              <p:cNvPr id="3474" name="Google Shape;3474;p48"/>
              <p:cNvCxnSpPr/>
              <p:nvPr/>
            </p:nvCxnSpPr>
            <p:spPr>
              <a:xfrm>
                <a:off x="7417790" y="4955748"/>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475" name="Google Shape;3475;p48"/>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grpSp>
          <p:nvGrpSpPr>
            <p:cNvPr id="3476" name="Google Shape;3476;p48"/>
            <p:cNvGrpSpPr/>
            <p:nvPr/>
          </p:nvGrpSpPr>
          <p:grpSpPr>
            <a:xfrm rot="-5400000">
              <a:off x="6784894" y="4598122"/>
              <a:ext cx="632009" cy="632009"/>
              <a:chOff x="7408199" y="4948974"/>
              <a:chExt cx="632009" cy="632009"/>
            </a:xfrm>
          </p:grpSpPr>
          <p:cxnSp>
            <p:nvCxnSpPr>
              <p:cNvPr id="3477" name="Google Shape;3477;p48"/>
              <p:cNvCxnSpPr/>
              <p:nvPr/>
            </p:nvCxnSpPr>
            <p:spPr>
              <a:xfrm>
                <a:off x="7427960" y="4948974"/>
                <a:ext cx="0" cy="632009"/>
              </a:xfrm>
              <a:prstGeom prst="straightConnector1">
                <a:avLst/>
              </a:prstGeom>
              <a:noFill/>
              <a:ln w="47625" cap="flat" cmpd="sng">
                <a:solidFill>
                  <a:srgbClr val="3C6CDF"/>
                </a:solidFill>
                <a:prstDash val="solid"/>
                <a:miter lim="800000"/>
                <a:headEnd type="triangle" w="med" len="med"/>
                <a:tailEnd type="none" w="sm" len="sm"/>
              </a:ln>
            </p:spPr>
          </p:cxnSp>
          <p:cxnSp>
            <p:nvCxnSpPr>
              <p:cNvPr id="3478" name="Google Shape;3478;p48"/>
              <p:cNvCxnSpPr/>
              <p:nvPr/>
            </p:nvCxnSpPr>
            <p:spPr>
              <a:xfrm>
                <a:off x="7724203" y="5247906"/>
                <a:ext cx="0" cy="632009"/>
              </a:xfrm>
              <a:prstGeom prst="straightConnector1">
                <a:avLst/>
              </a:prstGeom>
              <a:noFill/>
              <a:ln w="47625" cap="flat" cmpd="sng">
                <a:solidFill>
                  <a:srgbClr val="3C6CDF"/>
                </a:solidFill>
                <a:prstDash val="solid"/>
                <a:miter lim="800000"/>
                <a:headEnd type="triangle" w="med" len="med"/>
                <a:tailEnd type="none" w="sm" len="sm"/>
              </a:ln>
            </p:spPr>
          </p:cxnSp>
        </p:grpSp>
        <p:sp>
          <p:nvSpPr>
            <p:cNvPr id="3479" name="Google Shape;3479;p48"/>
            <p:cNvSpPr txBox="1"/>
            <p:nvPr/>
          </p:nvSpPr>
          <p:spPr>
            <a:xfrm>
              <a:off x="2293693" y="2546898"/>
              <a:ext cx="168791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ourier"/>
                <a:buNone/>
              </a:pPr>
              <a:r>
                <a:rPr lang="en-US" sz="1600" b="0" i="0" u="none" strike="noStrike" cap="none">
                  <a:solidFill>
                    <a:srgbClr val="000000"/>
                  </a:solidFill>
                  <a:latin typeface="Courier"/>
                  <a:ea typeface="Courier"/>
                  <a:cs typeface="Courier"/>
                  <a:sym typeface="Courier"/>
                </a:rPr>
                <a:t>rdt_send()</a:t>
              </a:r>
              <a:endParaRPr lang="en-US" sz="1600" b="0" i="0" u="none" strike="noStrike" cap="none">
                <a:solidFill>
                  <a:srgbClr val="000000"/>
                </a:solidFill>
                <a:latin typeface="Courier"/>
                <a:ea typeface="Courier"/>
                <a:cs typeface="Courier"/>
                <a:sym typeface="Courier"/>
              </a:endParaRPr>
            </a:p>
          </p:txBody>
        </p:sp>
        <p:sp>
          <p:nvSpPr>
            <p:cNvPr id="3480" name="Google Shape;3480;p48"/>
            <p:cNvSpPr txBox="1"/>
            <p:nvPr/>
          </p:nvSpPr>
          <p:spPr>
            <a:xfrm>
              <a:off x="2637055" y="4529903"/>
              <a:ext cx="168791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ourier"/>
                <a:buNone/>
              </a:pPr>
              <a:r>
                <a:rPr lang="en-US" sz="1600" b="0" i="0" u="none" strike="noStrike" cap="none">
                  <a:solidFill>
                    <a:srgbClr val="000000"/>
                  </a:solidFill>
                  <a:latin typeface="Courier"/>
                  <a:ea typeface="Courier"/>
                  <a:cs typeface="Courier"/>
                  <a:sym typeface="Courier"/>
                </a:rPr>
                <a:t>udt_send()</a:t>
              </a:r>
              <a:endParaRPr lang="en-US" sz="1600" b="0" i="0" u="none" strike="noStrike" cap="none">
                <a:solidFill>
                  <a:srgbClr val="000000"/>
                </a:solidFill>
                <a:latin typeface="Courier"/>
                <a:ea typeface="Courier"/>
                <a:cs typeface="Courier"/>
                <a:sym typeface="Courier"/>
              </a:endParaRPr>
            </a:p>
          </p:txBody>
        </p:sp>
        <p:sp>
          <p:nvSpPr>
            <p:cNvPr id="3481" name="Google Shape;3481;p48"/>
            <p:cNvSpPr txBox="1"/>
            <p:nvPr/>
          </p:nvSpPr>
          <p:spPr>
            <a:xfrm>
              <a:off x="7460091" y="4522693"/>
              <a:ext cx="168791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ourier"/>
                <a:buNone/>
              </a:pPr>
              <a:r>
                <a:rPr lang="en-US" sz="1600" b="0" i="0" u="none" strike="noStrike" cap="none">
                  <a:solidFill>
                    <a:srgbClr val="000000"/>
                  </a:solidFill>
                  <a:latin typeface="Courier"/>
                  <a:ea typeface="Courier"/>
                  <a:cs typeface="Courier"/>
                  <a:sym typeface="Courier"/>
                </a:rPr>
                <a:t>rdt_rcv()</a:t>
              </a:r>
              <a:endParaRPr lang="en-US" sz="1600" b="0" i="0" u="none" strike="noStrike" cap="none">
                <a:solidFill>
                  <a:srgbClr val="000000"/>
                </a:solidFill>
                <a:latin typeface="Courier"/>
                <a:ea typeface="Courier"/>
                <a:cs typeface="Courier"/>
                <a:sym typeface="Courier"/>
              </a:endParaRPr>
            </a:p>
          </p:txBody>
        </p:sp>
        <p:sp>
          <p:nvSpPr>
            <p:cNvPr id="3482" name="Google Shape;3482;p48"/>
            <p:cNvSpPr txBox="1"/>
            <p:nvPr/>
          </p:nvSpPr>
          <p:spPr>
            <a:xfrm>
              <a:off x="7446811" y="2872208"/>
              <a:ext cx="193529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ourier"/>
                <a:buNone/>
              </a:pPr>
              <a:r>
                <a:rPr lang="en-US" sz="1600" b="0" i="0" u="none" strike="noStrike" cap="none">
                  <a:solidFill>
                    <a:srgbClr val="000000"/>
                  </a:solidFill>
                  <a:latin typeface="Courier"/>
                  <a:ea typeface="Courier"/>
                  <a:cs typeface="Courier"/>
                  <a:sym typeface="Courier"/>
                </a:rPr>
                <a:t>deliver_data()</a:t>
              </a:r>
              <a:endParaRPr lang="en-US" sz="1600" b="0" i="0" u="none" strike="noStrike" cap="none">
                <a:solidFill>
                  <a:srgbClr val="000000"/>
                </a:solidFill>
                <a:latin typeface="Courier"/>
                <a:ea typeface="Courier"/>
                <a:cs typeface="Courier"/>
                <a:sym typeface="Courier"/>
              </a:endParaRPr>
            </a:p>
          </p:txBody>
        </p:sp>
        <p:grpSp>
          <p:nvGrpSpPr>
            <p:cNvPr id="3483" name="Google Shape;3483;p48"/>
            <p:cNvGrpSpPr/>
            <p:nvPr/>
          </p:nvGrpSpPr>
          <p:grpSpPr>
            <a:xfrm>
              <a:off x="4198761" y="4538107"/>
              <a:ext cx="1129178" cy="338554"/>
              <a:chOff x="4492148" y="4699180"/>
              <a:chExt cx="1129178" cy="338554"/>
            </a:xfrm>
          </p:grpSpPr>
          <p:grpSp>
            <p:nvGrpSpPr>
              <p:cNvPr id="3484" name="Google Shape;3484;p48"/>
              <p:cNvGrpSpPr/>
              <p:nvPr/>
            </p:nvGrpSpPr>
            <p:grpSpPr>
              <a:xfrm>
                <a:off x="5044085" y="4699180"/>
                <a:ext cx="577241" cy="338554"/>
                <a:chOff x="9950444" y="999755"/>
                <a:chExt cx="577241" cy="338554"/>
              </a:xfrm>
            </p:grpSpPr>
            <p:sp>
              <p:nvSpPr>
                <p:cNvPr id="3485" name="Google Shape;3485;p48"/>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86" name="Google Shape;3486;p48"/>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87" name="Google Shape;3487;p48"/>
              <p:cNvGrpSpPr/>
              <p:nvPr/>
            </p:nvGrpSpPr>
            <p:grpSpPr>
              <a:xfrm>
                <a:off x="4492148" y="4738794"/>
                <a:ext cx="684009" cy="276999"/>
                <a:chOff x="9965227" y="1039458"/>
                <a:chExt cx="684009" cy="276999"/>
              </a:xfrm>
            </p:grpSpPr>
            <p:sp>
              <p:nvSpPr>
                <p:cNvPr id="3488" name="Google Shape;3488;p48"/>
                <p:cNvSpPr/>
                <p:nvPr/>
              </p:nvSpPr>
              <p:spPr>
                <a:xfrm>
                  <a:off x="10010632" y="1066693"/>
                  <a:ext cx="561043"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89" name="Google Shape;3489;p48"/>
                <p:cNvSpPr txBox="1"/>
                <p:nvPr/>
              </p:nvSpPr>
              <p:spPr>
                <a:xfrm>
                  <a:off x="9965227" y="1039458"/>
                  <a:ext cx="68400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Calibri" panose="020F0502020204030204"/>
                    <a:buNone/>
                  </a:pPr>
                  <a:r>
                    <a:rPr lang="en-US" sz="1200" b="0" i="0" u="none" strike="noStrike" cap="none">
                      <a:solidFill>
                        <a:srgbClr val="FFFFFF"/>
                      </a:solidFill>
                      <a:latin typeface="Calibri" panose="020F0502020204030204"/>
                      <a:ea typeface="Calibri" panose="020F0502020204030204"/>
                      <a:cs typeface="Calibri" panose="020F0502020204030204"/>
                      <a:sym typeface="Calibri" panose="020F0502020204030204"/>
                    </a:rPr>
                    <a:t>Header</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3490" name="Google Shape;3490;p48"/>
            <p:cNvGrpSpPr/>
            <p:nvPr/>
          </p:nvGrpSpPr>
          <p:grpSpPr>
            <a:xfrm>
              <a:off x="6194588" y="4534824"/>
              <a:ext cx="1129178" cy="338554"/>
              <a:chOff x="4492148" y="4699180"/>
              <a:chExt cx="1129178" cy="338554"/>
            </a:xfrm>
          </p:grpSpPr>
          <p:grpSp>
            <p:nvGrpSpPr>
              <p:cNvPr id="3491" name="Google Shape;3491;p48"/>
              <p:cNvGrpSpPr/>
              <p:nvPr/>
            </p:nvGrpSpPr>
            <p:grpSpPr>
              <a:xfrm>
                <a:off x="5044085" y="4699180"/>
                <a:ext cx="577241" cy="338554"/>
                <a:chOff x="9950444" y="999755"/>
                <a:chExt cx="577241" cy="338554"/>
              </a:xfrm>
            </p:grpSpPr>
            <p:sp>
              <p:nvSpPr>
                <p:cNvPr id="3492" name="Google Shape;3492;p48"/>
                <p:cNvSpPr/>
                <p:nvPr/>
              </p:nvSpPr>
              <p:spPr>
                <a:xfrm>
                  <a:off x="10010633" y="1066693"/>
                  <a:ext cx="429378"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93" name="Google Shape;3493;p48"/>
                <p:cNvSpPr txBox="1"/>
                <p:nvPr/>
              </p:nvSpPr>
              <p:spPr>
                <a:xfrm>
                  <a:off x="9950444" y="999755"/>
                  <a:ext cx="5772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panose="020F0502020204030204"/>
                    <a:buNone/>
                  </a:pPr>
                  <a:r>
                    <a:rPr lang="en-US" sz="1600" b="0" i="0" u="none" strike="noStrike" cap="none">
                      <a:solidFill>
                        <a:srgbClr val="FFFFFF"/>
                      </a:solidFill>
                      <a:latin typeface="Calibri" panose="020F0502020204030204"/>
                      <a:ea typeface="Calibri" panose="020F0502020204030204"/>
                      <a:cs typeface="Calibri" panose="020F0502020204030204"/>
                      <a:sym typeface="Calibri" panose="020F0502020204030204"/>
                    </a:rPr>
                    <a:t>data</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94" name="Google Shape;3494;p48"/>
              <p:cNvGrpSpPr/>
              <p:nvPr/>
            </p:nvGrpSpPr>
            <p:grpSpPr>
              <a:xfrm>
                <a:off x="4492148" y="4738794"/>
                <a:ext cx="684009" cy="276999"/>
                <a:chOff x="9965227" y="1039458"/>
                <a:chExt cx="684009" cy="276999"/>
              </a:xfrm>
            </p:grpSpPr>
            <p:sp>
              <p:nvSpPr>
                <p:cNvPr id="3495" name="Google Shape;3495;p48"/>
                <p:cNvSpPr/>
                <p:nvPr/>
              </p:nvSpPr>
              <p:spPr>
                <a:xfrm>
                  <a:off x="10010632" y="1066693"/>
                  <a:ext cx="561043" cy="2152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96" name="Google Shape;3496;p48"/>
                <p:cNvSpPr txBox="1"/>
                <p:nvPr/>
              </p:nvSpPr>
              <p:spPr>
                <a:xfrm>
                  <a:off x="9965227" y="1039458"/>
                  <a:ext cx="68400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Calibri" panose="020F0502020204030204"/>
                    <a:buNone/>
                  </a:pPr>
                  <a:r>
                    <a:rPr lang="en-US" sz="1200" b="0" i="0" u="none" strike="noStrike" cap="none">
                      <a:solidFill>
                        <a:srgbClr val="FFFFFF"/>
                      </a:solidFill>
                      <a:latin typeface="Calibri" panose="020F0502020204030204"/>
                      <a:ea typeface="Calibri" panose="020F0502020204030204"/>
                      <a:cs typeface="Calibri" panose="020F0502020204030204"/>
                      <a:sym typeface="Calibri" panose="020F0502020204030204"/>
                    </a:rPr>
                    <a:t>Header</a:t>
                  </a: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grpSp>
        <p:nvGrpSpPr>
          <p:cNvPr id="3497" name="Google Shape;3497;p48"/>
          <p:cNvGrpSpPr/>
          <p:nvPr/>
        </p:nvGrpSpPr>
        <p:grpSpPr>
          <a:xfrm>
            <a:off x="352441" y="1450769"/>
            <a:ext cx="3206750" cy="1430338"/>
            <a:chOff x="240" y="920"/>
            <a:chExt cx="2020" cy="901"/>
          </a:xfrm>
        </p:grpSpPr>
        <p:sp>
          <p:nvSpPr>
            <p:cNvPr id="3498" name="Google Shape;3498;p48"/>
            <p:cNvSpPr txBox="1"/>
            <p:nvPr/>
          </p:nvSpPr>
          <p:spPr>
            <a:xfrm>
              <a:off x="318" y="920"/>
              <a:ext cx="1895" cy="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Calibri" panose="020F0502020204030204"/>
                <a:buNone/>
              </a:pPr>
              <a:r>
                <a:rPr lang="en-US" sz="1800" b="1" i="0" u="none" strike="noStrike" cap="none">
                  <a:solidFill>
                    <a:srgbClr val="C00000"/>
                  </a:solidFill>
                  <a:latin typeface="Calibri" panose="020F0502020204030204"/>
                  <a:ea typeface="Calibri" panose="020F0502020204030204"/>
                  <a:cs typeface="Calibri" panose="020F0502020204030204"/>
                  <a:sym typeface="Calibri" panose="020F0502020204030204"/>
                </a:rPr>
                <a:t>rdt_send():</a:t>
              </a:r>
              <a:r>
                <a:rPr lang="en-US" sz="1800" b="0" i="0"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called from above, (e.g., by app.). Passed data to deliver to receiver upper layer</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499" name="Google Shape;3499;p48"/>
            <p:cNvGrpSpPr/>
            <p:nvPr/>
          </p:nvGrpSpPr>
          <p:grpSpPr>
            <a:xfrm>
              <a:off x="240" y="921"/>
              <a:ext cx="2020" cy="900"/>
              <a:chOff x="240" y="933"/>
              <a:chExt cx="2020" cy="900"/>
            </a:xfrm>
          </p:grpSpPr>
          <p:cxnSp>
            <p:nvCxnSpPr>
              <p:cNvPr id="3500" name="Google Shape;3500;p48"/>
              <p:cNvCxnSpPr/>
              <p:nvPr/>
            </p:nvCxnSpPr>
            <p:spPr>
              <a:xfrm>
                <a:off x="1787" y="1509"/>
                <a:ext cx="174" cy="324"/>
              </a:xfrm>
              <a:prstGeom prst="straightConnector1">
                <a:avLst/>
              </a:prstGeom>
              <a:noFill/>
              <a:ln w="19050" cap="flat" cmpd="sng">
                <a:solidFill>
                  <a:srgbClr val="C00000"/>
                </a:solidFill>
                <a:prstDash val="solid"/>
                <a:round/>
                <a:headEnd type="none" w="med" len="med"/>
                <a:tailEnd type="triangle" w="med" len="med"/>
              </a:ln>
            </p:spPr>
          </p:cxnSp>
          <p:sp>
            <p:nvSpPr>
              <p:cNvPr id="3501" name="Google Shape;3501;p48"/>
              <p:cNvSpPr/>
              <p:nvPr/>
            </p:nvSpPr>
            <p:spPr>
              <a:xfrm>
                <a:off x="240" y="933"/>
                <a:ext cx="2020" cy="558"/>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3502" name="Google Shape;3502;p48"/>
          <p:cNvGrpSpPr/>
          <p:nvPr/>
        </p:nvGrpSpPr>
        <p:grpSpPr>
          <a:xfrm>
            <a:off x="665618" y="5097921"/>
            <a:ext cx="3074988" cy="1393825"/>
            <a:chOff x="218" y="3055"/>
            <a:chExt cx="1937" cy="878"/>
          </a:xfrm>
        </p:grpSpPr>
        <p:sp>
          <p:nvSpPr>
            <p:cNvPr id="3503" name="Google Shape;3503;p48"/>
            <p:cNvSpPr txBox="1"/>
            <p:nvPr/>
          </p:nvSpPr>
          <p:spPr>
            <a:xfrm>
              <a:off x="233" y="3356"/>
              <a:ext cx="1878" cy="5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Calibri" panose="020F0502020204030204"/>
                <a:buNone/>
              </a:pPr>
              <a:r>
                <a:rPr lang="en-US" sz="1800" b="1" i="0" u="none" strike="noStrike" cap="none">
                  <a:solidFill>
                    <a:srgbClr val="C00000"/>
                  </a:solidFill>
                  <a:latin typeface="Calibri" panose="020F0502020204030204"/>
                  <a:ea typeface="Calibri" panose="020F0502020204030204"/>
                  <a:cs typeface="Calibri" panose="020F0502020204030204"/>
                  <a:sym typeface="Calibri" panose="020F0502020204030204"/>
                </a:rPr>
                <a:t>udt_send():</a:t>
              </a:r>
              <a:r>
                <a:rPr lang="en-US" sz="1800" b="0" i="0"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called by </a:t>
              </a:r>
              <a:r>
                <a:rPr lang="en-US" sz="1800" b="0" i="0" u="none" strike="noStrike" cap="none">
                  <a:solidFill>
                    <a:srgbClr val="000000"/>
                  </a:solidFill>
                  <a:latin typeface="Courier"/>
                  <a:ea typeface="Courier"/>
                  <a:cs typeface="Courier"/>
                  <a:sym typeface="Courier"/>
                </a:rPr>
                <a:t>rdt</a:t>
              </a:r>
              <a:endParaRPr sz="18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to transfer packet over </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unreliable channel to receiver</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504" name="Google Shape;3504;p48"/>
            <p:cNvGrpSpPr/>
            <p:nvPr/>
          </p:nvGrpSpPr>
          <p:grpSpPr>
            <a:xfrm>
              <a:off x="218" y="3055"/>
              <a:ext cx="1937" cy="867"/>
              <a:chOff x="218" y="3055"/>
              <a:chExt cx="1937" cy="867"/>
            </a:xfrm>
          </p:grpSpPr>
          <p:cxnSp>
            <p:nvCxnSpPr>
              <p:cNvPr id="3505" name="Google Shape;3505;p48"/>
              <p:cNvCxnSpPr/>
              <p:nvPr/>
            </p:nvCxnSpPr>
            <p:spPr>
              <a:xfrm rot="10800000" flipH="1">
                <a:off x="1433" y="3055"/>
                <a:ext cx="359" cy="303"/>
              </a:xfrm>
              <a:prstGeom prst="straightConnector1">
                <a:avLst/>
              </a:prstGeom>
              <a:noFill/>
              <a:ln w="19050" cap="flat" cmpd="sng">
                <a:solidFill>
                  <a:srgbClr val="C00000"/>
                </a:solidFill>
                <a:prstDash val="solid"/>
                <a:round/>
                <a:headEnd type="none" w="med" len="med"/>
                <a:tailEnd type="triangle" w="med" len="med"/>
              </a:ln>
            </p:spPr>
          </p:cxnSp>
          <p:sp>
            <p:nvSpPr>
              <p:cNvPr id="3506" name="Google Shape;3506;p48"/>
              <p:cNvSpPr/>
              <p:nvPr/>
            </p:nvSpPr>
            <p:spPr>
              <a:xfrm>
                <a:off x="218" y="3364"/>
                <a:ext cx="1937" cy="558"/>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3507" name="Google Shape;3507;p48"/>
          <p:cNvGrpSpPr/>
          <p:nvPr/>
        </p:nvGrpSpPr>
        <p:grpSpPr>
          <a:xfrm>
            <a:off x="8446406" y="5042355"/>
            <a:ext cx="3122613" cy="1520825"/>
            <a:chOff x="3071" y="2986"/>
            <a:chExt cx="1967" cy="958"/>
          </a:xfrm>
        </p:grpSpPr>
        <p:sp>
          <p:nvSpPr>
            <p:cNvPr id="3508" name="Google Shape;3508;p48"/>
            <p:cNvSpPr txBox="1"/>
            <p:nvPr/>
          </p:nvSpPr>
          <p:spPr>
            <a:xfrm>
              <a:off x="3101" y="3362"/>
              <a:ext cx="1937" cy="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Calibri" panose="020F0502020204030204"/>
                <a:buNone/>
              </a:pPr>
              <a:r>
                <a:rPr lang="en-US" sz="1800" b="1" i="0" u="none" strike="noStrike" cap="none">
                  <a:solidFill>
                    <a:srgbClr val="C00000"/>
                  </a:solidFill>
                  <a:latin typeface="Calibri" panose="020F0502020204030204"/>
                  <a:ea typeface="Calibri" panose="020F0502020204030204"/>
                  <a:cs typeface="Calibri" panose="020F0502020204030204"/>
                  <a:sym typeface="Calibri" panose="020F0502020204030204"/>
                </a:rPr>
                <a:t>rdt_rcv():</a:t>
              </a:r>
              <a:r>
                <a:rPr lang="en-US" sz="1800" b="0" i="0"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called when packet arrives on receiver side of channel</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509" name="Google Shape;3509;p48"/>
            <p:cNvGrpSpPr/>
            <p:nvPr/>
          </p:nvGrpSpPr>
          <p:grpSpPr>
            <a:xfrm>
              <a:off x="3071" y="2986"/>
              <a:ext cx="1937" cy="943"/>
              <a:chOff x="3071" y="2986"/>
              <a:chExt cx="1937" cy="943"/>
            </a:xfrm>
          </p:grpSpPr>
          <p:cxnSp>
            <p:nvCxnSpPr>
              <p:cNvPr id="3510" name="Google Shape;3510;p48"/>
              <p:cNvCxnSpPr/>
              <p:nvPr/>
            </p:nvCxnSpPr>
            <p:spPr>
              <a:xfrm rot="10800000">
                <a:off x="3312" y="2986"/>
                <a:ext cx="398" cy="371"/>
              </a:xfrm>
              <a:prstGeom prst="straightConnector1">
                <a:avLst/>
              </a:prstGeom>
              <a:noFill/>
              <a:ln w="19050" cap="flat" cmpd="sng">
                <a:solidFill>
                  <a:srgbClr val="C00000"/>
                </a:solidFill>
                <a:prstDash val="solid"/>
                <a:round/>
                <a:headEnd type="none" w="med" len="med"/>
                <a:tailEnd type="triangle" w="med" len="med"/>
              </a:ln>
            </p:spPr>
          </p:cxnSp>
          <p:sp>
            <p:nvSpPr>
              <p:cNvPr id="3511" name="Google Shape;3511;p48"/>
              <p:cNvSpPr/>
              <p:nvPr/>
            </p:nvSpPr>
            <p:spPr>
              <a:xfrm>
                <a:off x="3071" y="3348"/>
                <a:ext cx="1937" cy="581"/>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3512" name="Google Shape;3512;p48"/>
          <p:cNvGrpSpPr/>
          <p:nvPr/>
        </p:nvGrpSpPr>
        <p:grpSpPr>
          <a:xfrm>
            <a:off x="8824801" y="1555220"/>
            <a:ext cx="3063876" cy="1571625"/>
            <a:chOff x="3138" y="936"/>
            <a:chExt cx="1930" cy="990"/>
          </a:xfrm>
        </p:grpSpPr>
        <p:sp>
          <p:nvSpPr>
            <p:cNvPr id="3513" name="Google Shape;3513;p48"/>
            <p:cNvSpPr txBox="1"/>
            <p:nvPr/>
          </p:nvSpPr>
          <p:spPr>
            <a:xfrm>
              <a:off x="3168" y="936"/>
              <a:ext cx="1900" cy="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800"/>
                <a:buFont typeface="Calibri" panose="020F0502020204030204"/>
                <a:buNone/>
              </a:pPr>
              <a:r>
                <a:rPr lang="en-US" sz="1800" b="1" i="0" u="none" strike="noStrike" cap="none">
                  <a:solidFill>
                    <a:srgbClr val="C00000"/>
                  </a:solidFill>
                  <a:latin typeface="Calibri" panose="020F0502020204030204"/>
                  <a:ea typeface="Calibri" panose="020F0502020204030204"/>
                  <a:cs typeface="Calibri" panose="020F0502020204030204"/>
                  <a:sym typeface="Calibri" panose="020F0502020204030204"/>
                </a:rPr>
                <a:t>deliver_data():</a:t>
              </a:r>
              <a:r>
                <a:rPr lang="en-US" sz="1800" b="0" i="0"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called by </a:t>
              </a:r>
              <a:r>
                <a:rPr lang="en-US" sz="1800" b="0" i="0" u="none" strike="noStrike" cap="none">
                  <a:solidFill>
                    <a:srgbClr val="000000"/>
                  </a:solidFill>
                  <a:latin typeface="Courier"/>
                  <a:ea typeface="Courier"/>
                  <a:cs typeface="Courier"/>
                  <a:sym typeface="Courier"/>
                </a:rPr>
                <a:t>rdt </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to deliver data to upper layer</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514" name="Google Shape;3514;p48"/>
            <p:cNvGrpSpPr/>
            <p:nvPr/>
          </p:nvGrpSpPr>
          <p:grpSpPr>
            <a:xfrm>
              <a:off x="3138" y="942"/>
              <a:ext cx="1899" cy="984"/>
              <a:chOff x="3138" y="942"/>
              <a:chExt cx="1899" cy="984"/>
            </a:xfrm>
          </p:grpSpPr>
          <p:cxnSp>
            <p:nvCxnSpPr>
              <p:cNvPr id="3515" name="Google Shape;3515;p48"/>
              <p:cNvCxnSpPr/>
              <p:nvPr/>
            </p:nvCxnSpPr>
            <p:spPr>
              <a:xfrm flipH="1">
                <a:off x="3328" y="1334"/>
                <a:ext cx="325" cy="592"/>
              </a:xfrm>
              <a:prstGeom prst="straightConnector1">
                <a:avLst/>
              </a:prstGeom>
              <a:noFill/>
              <a:ln w="19050" cap="flat" cmpd="sng">
                <a:solidFill>
                  <a:srgbClr val="C00000"/>
                </a:solidFill>
                <a:prstDash val="solid"/>
                <a:round/>
                <a:headEnd type="none" w="med" len="med"/>
                <a:tailEnd type="triangle" w="med" len="med"/>
              </a:ln>
            </p:spPr>
          </p:cxnSp>
          <p:sp>
            <p:nvSpPr>
              <p:cNvPr id="3516" name="Google Shape;3516;p48"/>
              <p:cNvSpPr/>
              <p:nvPr/>
            </p:nvSpPr>
            <p:spPr>
              <a:xfrm>
                <a:off x="3138" y="942"/>
                <a:ext cx="1899" cy="396"/>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3517" name="Google Shape;3517;p48"/>
          <p:cNvGrpSpPr/>
          <p:nvPr/>
        </p:nvGrpSpPr>
        <p:grpSpPr>
          <a:xfrm>
            <a:off x="4390890" y="5513755"/>
            <a:ext cx="3819165" cy="1064365"/>
            <a:chOff x="2631911" y="5334147"/>
            <a:chExt cx="3819165" cy="1064365"/>
          </a:xfrm>
        </p:grpSpPr>
        <p:sp>
          <p:nvSpPr>
            <p:cNvPr id="3518" name="Google Shape;3518;p48"/>
            <p:cNvSpPr txBox="1"/>
            <p:nvPr/>
          </p:nvSpPr>
          <p:spPr>
            <a:xfrm>
              <a:off x="2631911" y="5807581"/>
              <a:ext cx="3819165" cy="5909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Bi-directional communication over unreliable channel</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3519" name="Google Shape;3519;p48"/>
            <p:cNvCxnSpPr/>
            <p:nvPr/>
          </p:nvCxnSpPr>
          <p:spPr>
            <a:xfrm>
              <a:off x="2905750" y="5334147"/>
              <a:ext cx="1431271" cy="473434"/>
            </a:xfrm>
            <a:prstGeom prst="straightConnector1">
              <a:avLst/>
            </a:prstGeom>
            <a:noFill/>
            <a:ln w="9525" cap="flat" cmpd="sng">
              <a:solidFill>
                <a:srgbClr val="FF0000"/>
              </a:solidFill>
              <a:prstDash val="solid"/>
              <a:miter lim="800000"/>
              <a:headEnd type="none" w="sm" len="sm"/>
              <a:tailEnd type="none" w="sm" len="sm"/>
            </a:ln>
          </p:spPr>
        </p:cxnSp>
        <p:cxnSp>
          <p:nvCxnSpPr>
            <p:cNvPr id="3520" name="Google Shape;3520;p48"/>
            <p:cNvCxnSpPr/>
            <p:nvPr/>
          </p:nvCxnSpPr>
          <p:spPr>
            <a:xfrm flipH="1">
              <a:off x="4339308" y="5338301"/>
              <a:ext cx="1358761" cy="469280"/>
            </a:xfrm>
            <a:prstGeom prst="straightConnector1">
              <a:avLst/>
            </a:prstGeom>
            <a:noFill/>
            <a:ln w="9525" cap="flat" cmpd="sng">
              <a:solidFill>
                <a:srgbClr val="FF0000"/>
              </a:solidFill>
              <a:prstDash val="solid"/>
              <a:miter lim="800000"/>
              <a:headEnd type="none" w="sm" len="sm"/>
              <a:tailEnd type="none" w="sm" len="sm"/>
            </a:ln>
          </p:spPr>
        </p:cxnSp>
      </p:grpSp>
      <p:grpSp>
        <p:nvGrpSpPr>
          <p:cNvPr id="3521" name="Google Shape;3521;p48"/>
          <p:cNvGrpSpPr/>
          <p:nvPr/>
        </p:nvGrpSpPr>
        <p:grpSpPr>
          <a:xfrm>
            <a:off x="4175224" y="3108918"/>
            <a:ext cx="3819165" cy="674861"/>
            <a:chOff x="2418275" y="5437546"/>
            <a:chExt cx="3819165" cy="674861"/>
          </a:xfrm>
        </p:grpSpPr>
        <p:sp>
          <p:nvSpPr>
            <p:cNvPr id="3522" name="Google Shape;3522;p48"/>
            <p:cNvSpPr txBox="1"/>
            <p:nvPr/>
          </p:nvSpPr>
          <p:spPr>
            <a:xfrm>
              <a:off x="2418275" y="5770775"/>
              <a:ext cx="3819165" cy="3416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data</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3523" name="Google Shape;3523;p48"/>
            <p:cNvCxnSpPr>
              <a:stCxn id="3414" idx="2"/>
            </p:cNvCxnSpPr>
            <p:nvPr/>
          </p:nvCxnSpPr>
          <p:spPr>
            <a:xfrm>
              <a:off x="2894960" y="5465256"/>
              <a:ext cx="1454700" cy="401700"/>
            </a:xfrm>
            <a:prstGeom prst="straightConnector1">
              <a:avLst/>
            </a:prstGeom>
            <a:noFill/>
            <a:ln w="9525" cap="flat" cmpd="sng">
              <a:solidFill>
                <a:srgbClr val="FF0000"/>
              </a:solidFill>
              <a:prstDash val="solid"/>
              <a:miter lim="800000"/>
              <a:headEnd type="none" w="sm" len="sm"/>
              <a:tailEnd type="none" w="sm" len="sm"/>
            </a:ln>
          </p:spPr>
        </p:cxnSp>
        <p:cxnSp>
          <p:nvCxnSpPr>
            <p:cNvPr id="3524" name="Google Shape;3524;p48"/>
            <p:cNvCxnSpPr>
              <a:stCxn id="3423" idx="2"/>
            </p:cNvCxnSpPr>
            <p:nvPr/>
          </p:nvCxnSpPr>
          <p:spPr>
            <a:xfrm flipH="1">
              <a:off x="4351997" y="5437546"/>
              <a:ext cx="1250700" cy="429600"/>
            </a:xfrm>
            <a:prstGeom prst="straightConnector1">
              <a:avLst/>
            </a:prstGeom>
            <a:noFill/>
            <a:ln w="9525" cap="flat" cmpd="sng">
              <a:solidFill>
                <a:srgbClr val="FF0000"/>
              </a:solidFill>
              <a:prstDash val="solid"/>
              <a:miter lim="800000"/>
              <a:headEnd type="none" w="sm" len="sm"/>
              <a:tailEnd type="none" w="sm" len="sm"/>
            </a:ln>
          </p:spPr>
        </p:cxnSp>
      </p:grpSp>
      <p:grpSp>
        <p:nvGrpSpPr>
          <p:cNvPr id="3525" name="Google Shape;3525;p48"/>
          <p:cNvGrpSpPr/>
          <p:nvPr/>
        </p:nvGrpSpPr>
        <p:grpSpPr>
          <a:xfrm>
            <a:off x="5125651" y="4114827"/>
            <a:ext cx="1774588" cy="687847"/>
            <a:chOff x="5125651" y="4114827"/>
            <a:chExt cx="1774588" cy="687847"/>
          </a:xfrm>
        </p:grpSpPr>
        <p:sp>
          <p:nvSpPr>
            <p:cNvPr id="3526" name="Google Shape;3526;p48"/>
            <p:cNvSpPr txBox="1"/>
            <p:nvPr/>
          </p:nvSpPr>
          <p:spPr>
            <a:xfrm>
              <a:off x="5532497" y="4114827"/>
              <a:ext cx="1135642" cy="3416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packet</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527" name="Google Shape;3527;p48"/>
            <p:cNvGrpSpPr/>
            <p:nvPr/>
          </p:nvGrpSpPr>
          <p:grpSpPr>
            <a:xfrm rot="10800000" flipH="1">
              <a:off x="5125651" y="4373167"/>
              <a:ext cx="1774588" cy="429507"/>
              <a:chOff x="8970705" y="3780959"/>
              <a:chExt cx="2707737" cy="429507"/>
            </a:xfrm>
          </p:grpSpPr>
          <p:cxnSp>
            <p:nvCxnSpPr>
              <p:cNvPr id="3528" name="Google Shape;3528;p48"/>
              <p:cNvCxnSpPr/>
              <p:nvPr/>
            </p:nvCxnSpPr>
            <p:spPr>
              <a:xfrm>
                <a:off x="8970705" y="3808669"/>
                <a:ext cx="1454761" cy="401797"/>
              </a:xfrm>
              <a:prstGeom prst="straightConnector1">
                <a:avLst/>
              </a:prstGeom>
              <a:noFill/>
              <a:ln w="9525" cap="flat" cmpd="sng">
                <a:solidFill>
                  <a:srgbClr val="FF0000"/>
                </a:solidFill>
                <a:prstDash val="solid"/>
                <a:miter lim="800000"/>
                <a:headEnd type="none" w="sm" len="sm"/>
                <a:tailEnd type="none" w="sm" len="sm"/>
              </a:ln>
            </p:spPr>
          </p:cxnSp>
          <p:cxnSp>
            <p:nvCxnSpPr>
              <p:cNvPr id="3529" name="Google Shape;3529;p48"/>
              <p:cNvCxnSpPr/>
              <p:nvPr/>
            </p:nvCxnSpPr>
            <p:spPr>
              <a:xfrm flipH="1">
                <a:off x="10427754" y="3780959"/>
                <a:ext cx="1250688" cy="429507"/>
              </a:xfrm>
              <a:prstGeom prst="straightConnector1">
                <a:avLst/>
              </a:prstGeom>
              <a:noFill/>
              <a:ln w="9525" cap="flat" cmpd="sng">
                <a:solidFill>
                  <a:srgbClr val="FF0000"/>
                </a:solidFill>
                <a:prstDash val="solid"/>
                <a:miter lim="800000"/>
                <a:headEnd type="none" w="sm" len="sm"/>
                <a:tailEnd type="none" w="sm" len="sm"/>
              </a:ln>
            </p:spPr>
          </p:cxnSp>
        </p:grpSp>
      </p:grpSp>
      <p:sp>
        <p:nvSpPr>
          <p:cNvPr id="3530" name="Google Shape;3530;p48"/>
          <p:cNvSpPr/>
          <p:nvPr/>
        </p:nvSpPr>
        <p:spPr>
          <a:xfrm>
            <a:off x="3233978" y="3481952"/>
            <a:ext cx="2201622"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31" name="Google Shape;3531;p48"/>
          <p:cNvSpPr/>
          <p:nvPr/>
        </p:nvSpPr>
        <p:spPr>
          <a:xfrm>
            <a:off x="6574078" y="3494652"/>
            <a:ext cx="2201622" cy="1239865"/>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32" name="Google Shape;3532;p4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7"/>
                                        </p:tgtEl>
                                        <p:attrNameLst>
                                          <p:attrName>style.visibility</p:attrName>
                                        </p:attrNameLst>
                                      </p:cBhvr>
                                      <p:to>
                                        <p:strVal val="visible"/>
                                      </p:to>
                                    </p:set>
                                    <p:anim calcmode="lin" valueType="num">
                                      <p:cBhvr additive="base">
                                        <p:cTn id="7" dur="500"/>
                                        <p:tgtEl>
                                          <p:spTgt spid="34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02"/>
                                        </p:tgtEl>
                                        <p:attrNameLst>
                                          <p:attrName>style.visibility</p:attrName>
                                        </p:attrNameLst>
                                      </p:cBhvr>
                                      <p:to>
                                        <p:strVal val="visible"/>
                                      </p:to>
                                    </p:set>
                                    <p:anim calcmode="lin" valueType="num">
                                      <p:cBhvr additive="base">
                                        <p:cTn id="12" dur="500"/>
                                        <p:tgtEl>
                                          <p:spTgt spid="350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507"/>
                                        </p:tgtEl>
                                        <p:attrNameLst>
                                          <p:attrName>style.visibility</p:attrName>
                                        </p:attrNameLst>
                                      </p:cBhvr>
                                      <p:to>
                                        <p:strVal val="visible"/>
                                      </p:to>
                                    </p:set>
                                    <p:anim calcmode="lin" valueType="num">
                                      <p:cBhvr additive="base">
                                        <p:cTn id="17" dur="500"/>
                                        <p:tgtEl>
                                          <p:spTgt spid="3507"/>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3512"/>
                                        </p:tgtEl>
                                        <p:attrNameLst>
                                          <p:attrName>style.visibility</p:attrName>
                                        </p:attrNameLst>
                                      </p:cBhvr>
                                      <p:to>
                                        <p:strVal val="visible"/>
                                      </p:to>
                                    </p:set>
                                    <p:anim calcmode="lin" valueType="num">
                                      <p:cBhvr additive="base">
                                        <p:cTn id="22" dur="500"/>
                                        <p:tgtEl>
                                          <p:spTgt spid="3512"/>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17"/>
                                        </p:tgtEl>
                                        <p:attrNameLst>
                                          <p:attrName>style.visibility</p:attrName>
                                        </p:attrNameLst>
                                      </p:cBhvr>
                                      <p:to>
                                        <p:strVal val="visible"/>
                                      </p:to>
                                    </p:set>
                                    <p:animEffect transition="in" filter="fade">
                                      <p:cBhvr>
                                        <p:cTn id="27" dur="500"/>
                                        <p:tgtEl>
                                          <p:spTgt spid="35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21"/>
                                        </p:tgtEl>
                                        <p:attrNameLst>
                                          <p:attrName>style.visibility</p:attrName>
                                        </p:attrNameLst>
                                      </p:cBhvr>
                                      <p:to>
                                        <p:strVal val="visible"/>
                                      </p:to>
                                    </p:set>
                                    <p:animEffect transition="in" filter="fade">
                                      <p:cBhvr>
                                        <p:cTn id="32" dur="500"/>
                                        <p:tgtEl>
                                          <p:spTgt spid="35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25"/>
                                        </p:tgtEl>
                                        <p:attrNameLst>
                                          <p:attrName>style.visibility</p:attrName>
                                        </p:attrNameLst>
                                      </p:cBhvr>
                                      <p:to>
                                        <p:strVal val="visible"/>
                                      </p:to>
                                    </p:set>
                                    <p:animEffect transition="in" filter="fade">
                                      <p:cBhvr>
                                        <p:cTn id="37" dur="500"/>
                                        <p:tgtEl>
                                          <p:spTgt spid="3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7"/>
        <p:cNvGrpSpPr/>
        <p:nvPr/>
      </p:nvGrpSpPr>
      <p:grpSpPr>
        <a:xfrm>
          <a:off x="0" y="0"/>
          <a:ext cx="0" cy="0"/>
          <a:chOff x="0" y="0"/>
          <a:chExt cx="0" cy="0"/>
        </a:xfrm>
      </p:grpSpPr>
      <p:sp>
        <p:nvSpPr>
          <p:cNvPr id="3538" name="Google Shape;3538;p4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Reliable data transfer: getting started</a:t>
            </a:r>
            <a:endParaRPr lang="en-US" sz="4400"/>
          </a:p>
        </p:txBody>
      </p:sp>
      <p:sp>
        <p:nvSpPr>
          <p:cNvPr id="3539" name="Google Shape;3539;p49"/>
          <p:cNvSpPr txBox="1"/>
          <p:nvPr/>
        </p:nvSpPr>
        <p:spPr>
          <a:xfrm>
            <a:off x="906239" y="1209675"/>
            <a:ext cx="11056577" cy="3352800"/>
          </a:xfrm>
          <a:prstGeom prst="rect">
            <a:avLst/>
          </a:prstGeom>
          <a:noFill/>
          <a:ln>
            <a:noFill/>
          </a:ln>
        </p:spPr>
        <p:txBody>
          <a:bodyPr spcFirstLastPara="1" wrap="square" lIns="91425" tIns="45700" rIns="91425" bIns="45700" anchor="t" anchorCtr="0">
            <a:noAutofit/>
          </a:bodyPr>
          <a:lstStyle/>
          <a:p>
            <a:pPr marL="284480" marR="0" lvl="0" indent="-284480" algn="l" rtl="0">
              <a:lnSpc>
                <a:spcPct val="85000"/>
              </a:lnSpc>
              <a:spcBef>
                <a:spcPts val="0"/>
              </a:spcBef>
              <a:spcAft>
                <a:spcPts val="0"/>
              </a:spcAft>
              <a:buClr>
                <a:srgbClr val="000099"/>
              </a:buClr>
              <a:buSzPts val="3200"/>
              <a:buFont typeface="Noto Sans Symbols"/>
              <a:buNone/>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We will:</a:t>
            </a:r>
            <a:endPar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284480" marR="0" lvl="0" indent="-28448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incrementally develop sender, receiver sides of </a:t>
            </a:r>
            <a:r>
              <a:rPr lang="en-US" sz="2800" b="0" i="0" u="sng" strike="noStrike" cap="none">
                <a:solidFill>
                  <a:srgbClr val="CC0000"/>
                </a:solidFill>
                <a:latin typeface="Calibri" panose="020F0502020204030204"/>
                <a:ea typeface="Calibri" panose="020F0502020204030204"/>
                <a:cs typeface="Calibri" panose="020F0502020204030204"/>
                <a:sym typeface="Calibri" panose="020F0502020204030204"/>
              </a:rPr>
              <a:t>r</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eliable </a:t>
            </a:r>
            <a:r>
              <a:rPr lang="en-US" sz="2800" b="0" i="0" u="sng" strike="noStrike" cap="none">
                <a:solidFill>
                  <a:srgbClr val="CC0000"/>
                </a:solidFill>
                <a:latin typeface="Calibri" panose="020F0502020204030204"/>
                <a:ea typeface="Calibri" panose="020F0502020204030204"/>
                <a:cs typeface="Calibri" panose="020F0502020204030204"/>
                <a:sym typeface="Calibri" panose="020F0502020204030204"/>
              </a:rPr>
              <a:t>d</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ata </a:t>
            </a:r>
            <a:r>
              <a:rPr lang="en-US" sz="2800" b="0" i="0" u="sng" strike="noStrike" cap="none">
                <a:solidFill>
                  <a:srgbClr val="CC0000"/>
                </a:solidFill>
                <a:latin typeface="Calibri" panose="020F0502020204030204"/>
                <a:ea typeface="Calibri" panose="020F0502020204030204"/>
                <a:cs typeface="Calibri" panose="020F0502020204030204"/>
                <a:sym typeface="Calibri" panose="020F0502020204030204"/>
              </a:rPr>
              <a:t>t</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ransfer protocol (</a:t>
            </a:r>
            <a:r>
              <a:rPr lang="en-US" sz="2800" b="0" i="0" u="none" strike="noStrike" cap="none">
                <a:solidFill>
                  <a:srgbClr val="000000"/>
                </a:solidFill>
                <a:latin typeface="Courier"/>
                <a:ea typeface="Courier"/>
                <a:cs typeface="Courier"/>
                <a:sym typeface="Courier"/>
              </a:rPr>
              <a:t>rdt</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4480" marR="0" lvl="0" indent="-28448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consider only unidirectional data transfer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87705" marR="0" lvl="1" indent="-229870" algn="l" rtl="0">
              <a:lnSpc>
                <a:spcPct val="85000"/>
              </a:lnSpc>
              <a:spcBef>
                <a:spcPts val="480"/>
              </a:spcBef>
              <a:spcAft>
                <a:spcPts val="0"/>
              </a:spcAft>
              <a:buClr>
                <a:srgbClr val="000099"/>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but control info will flow in both directions!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40" name="Google Shape;3540;p49"/>
          <p:cNvSpPr/>
          <p:nvPr/>
        </p:nvSpPr>
        <p:spPr>
          <a:xfrm>
            <a:off x="4017605" y="4873894"/>
            <a:ext cx="885825" cy="876300"/>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41" name="Google Shape;3541;p49"/>
          <p:cNvSpPr/>
          <p:nvPr/>
        </p:nvSpPr>
        <p:spPr>
          <a:xfrm>
            <a:off x="3927117" y="4899294"/>
            <a:ext cx="942975" cy="8763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42" name="Google Shape;3542;p49"/>
          <p:cNvSpPr txBox="1"/>
          <p:nvPr/>
        </p:nvSpPr>
        <p:spPr>
          <a:xfrm>
            <a:off x="4038243" y="5013594"/>
            <a:ext cx="735012"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state</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1</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43" name="Google Shape;3543;p49"/>
          <p:cNvSpPr/>
          <p:nvPr/>
        </p:nvSpPr>
        <p:spPr>
          <a:xfrm>
            <a:off x="4870092" y="4851669"/>
            <a:ext cx="3952875" cy="285750"/>
          </a:xfrm>
          <a:custGeom>
            <a:avLst/>
            <a:gdLst/>
            <a:ahLst/>
            <a:cxnLst/>
            <a:rect l="l" t="t" r="r" b="b"/>
            <a:pathLst>
              <a:path w="1446" h="180" extrusionOk="0">
                <a:moveTo>
                  <a:pt x="0" y="180"/>
                </a:moveTo>
                <a:cubicBezTo>
                  <a:pt x="540" y="30"/>
                  <a:pt x="972" y="0"/>
                  <a:pt x="1446" y="168"/>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44" name="Google Shape;3544;p49"/>
          <p:cNvSpPr/>
          <p:nvPr/>
        </p:nvSpPr>
        <p:spPr>
          <a:xfrm>
            <a:off x="8802330" y="4977635"/>
            <a:ext cx="873124" cy="876300"/>
          </a:xfrm>
          <a:prstGeom prst="ellipse">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45" name="Google Shape;3545;p49"/>
          <p:cNvSpPr/>
          <p:nvPr/>
        </p:nvSpPr>
        <p:spPr>
          <a:xfrm>
            <a:off x="8737242" y="5004069"/>
            <a:ext cx="885825" cy="8763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46" name="Google Shape;3546;p49"/>
          <p:cNvSpPr txBox="1"/>
          <p:nvPr/>
        </p:nvSpPr>
        <p:spPr>
          <a:xfrm>
            <a:off x="8802017" y="5112019"/>
            <a:ext cx="735012"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state</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2</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47" name="Google Shape;3547;p49"/>
          <p:cNvSpPr txBox="1"/>
          <p:nvPr/>
        </p:nvSpPr>
        <p:spPr>
          <a:xfrm>
            <a:off x="5100280" y="4216669"/>
            <a:ext cx="31527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panose="020B0604030504040204"/>
              <a:buNone/>
            </a:pPr>
            <a:r>
              <a:rPr lang="en-US" sz="1800" b="0" i="0" u="none" strike="noStrike" cap="none">
                <a:solidFill>
                  <a:srgbClr val="CC0000"/>
                </a:solidFill>
                <a:latin typeface="Tahoma" panose="020B0604030504040204"/>
                <a:ea typeface="Tahoma" panose="020B0604030504040204"/>
                <a:cs typeface="Tahoma" panose="020B0604030504040204"/>
                <a:sym typeface="Tahoma" panose="020B0604030504040204"/>
              </a:rPr>
              <a:t>event causing state transition</a:t>
            </a:r>
            <a:endParaRPr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548" name="Google Shape;3548;p49"/>
          <p:cNvSpPr txBox="1"/>
          <p:nvPr/>
        </p:nvSpPr>
        <p:spPr>
          <a:xfrm>
            <a:off x="5027255" y="4511944"/>
            <a:ext cx="3421062"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panose="020B0604030504040204"/>
              <a:buNone/>
            </a:pPr>
            <a:r>
              <a:rPr lang="en-US" sz="1800" b="0" i="0" u="none" strike="noStrike" cap="none">
                <a:solidFill>
                  <a:srgbClr val="CC0000"/>
                </a:solidFill>
                <a:latin typeface="Tahoma" panose="020B0604030504040204"/>
                <a:ea typeface="Tahoma" panose="020B0604030504040204"/>
                <a:cs typeface="Tahoma" panose="020B0604030504040204"/>
                <a:sym typeface="Tahoma" panose="020B0604030504040204"/>
              </a:rPr>
              <a:t>actions taken on state transition</a:t>
            </a:r>
            <a:endParaRPr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cxnSp>
        <p:nvCxnSpPr>
          <p:cNvPr id="3549" name="Google Shape;3549;p49"/>
          <p:cNvCxnSpPr/>
          <p:nvPr/>
        </p:nvCxnSpPr>
        <p:spPr>
          <a:xfrm>
            <a:off x="4993917" y="4565919"/>
            <a:ext cx="3381375" cy="0"/>
          </a:xfrm>
          <a:prstGeom prst="straightConnector1">
            <a:avLst/>
          </a:prstGeom>
          <a:noFill/>
          <a:ln w="28575" cap="flat" cmpd="sng">
            <a:solidFill>
              <a:srgbClr val="CC0000"/>
            </a:solidFill>
            <a:prstDash val="solid"/>
            <a:round/>
            <a:headEnd type="none" w="med" len="med"/>
            <a:tailEnd type="none" w="med" len="med"/>
          </a:ln>
        </p:spPr>
      </p:cxnSp>
      <p:sp>
        <p:nvSpPr>
          <p:cNvPr id="3550" name="Google Shape;3550;p49"/>
          <p:cNvSpPr/>
          <p:nvPr/>
        </p:nvSpPr>
        <p:spPr>
          <a:xfrm>
            <a:off x="1012467" y="4899294"/>
            <a:ext cx="2771775" cy="1238250"/>
          </a:xfrm>
          <a:prstGeom prst="rect">
            <a:avLst/>
          </a:prstGeom>
          <a:noFill/>
          <a:ln>
            <a:noFill/>
          </a:ln>
        </p:spPr>
        <p:txBody>
          <a:bodyPr spcFirstLastPara="1" wrap="square" lIns="91425" tIns="45700" rIns="91425" bIns="45700" anchor="t" anchorCtr="0">
            <a:noAutofit/>
          </a:bodyPr>
          <a:lstStyle/>
          <a:p>
            <a:pPr marL="342900" marR="0" lvl="0" indent="-342900" algn="r" rtl="0">
              <a:lnSpc>
                <a:spcPct val="85000"/>
              </a:lnSpc>
              <a:spcBef>
                <a:spcPts val="0"/>
              </a:spcBef>
              <a:spcAft>
                <a:spcPts val="0"/>
              </a:spcAft>
              <a:buClr>
                <a:srgbClr val="000099"/>
              </a:buClr>
              <a:buSzPts val="1170"/>
              <a:buFont typeface="Noto Sans Symbols"/>
              <a:buNone/>
            </a:pPr>
            <a:r>
              <a:rPr lang="en-US" sz="1800" b="0" i="0" u="none" strike="noStrike" cap="none">
                <a:solidFill>
                  <a:srgbClr val="CC0000"/>
                </a:solidFill>
                <a:latin typeface="Calibri" panose="020F0502020204030204"/>
                <a:ea typeface="Calibri" panose="020F0502020204030204"/>
                <a:cs typeface="Calibri" panose="020F0502020204030204"/>
                <a:sym typeface="Calibri" panose="020F0502020204030204"/>
              </a:rPr>
              <a:t>state:</a:t>
            </a: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when in this “state” next state uniquely determined by next event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51" name="Google Shape;3551;p49"/>
          <p:cNvSpPr/>
          <p:nvPr/>
        </p:nvSpPr>
        <p:spPr>
          <a:xfrm>
            <a:off x="4270017" y="5775594"/>
            <a:ext cx="95250" cy="581025"/>
          </a:xfrm>
          <a:custGeom>
            <a:avLst/>
            <a:gdLst/>
            <a:ahLst/>
            <a:cxnLst/>
            <a:rect l="l" t="t" r="r" b="b"/>
            <a:pathLst>
              <a:path w="60" h="366" extrusionOk="0">
                <a:moveTo>
                  <a:pt x="48" y="366"/>
                </a:moveTo>
                <a:cubicBezTo>
                  <a:pt x="0" y="204"/>
                  <a:pt x="60" y="55"/>
                  <a:pt x="6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52" name="Google Shape;3552;p49"/>
          <p:cNvSpPr/>
          <p:nvPr/>
        </p:nvSpPr>
        <p:spPr>
          <a:xfrm rot="10800000">
            <a:off x="9413517" y="5813694"/>
            <a:ext cx="95250" cy="581025"/>
          </a:xfrm>
          <a:custGeom>
            <a:avLst/>
            <a:gdLst/>
            <a:ahLst/>
            <a:cxnLst/>
            <a:rect l="l" t="t" r="r" b="b"/>
            <a:pathLst>
              <a:path w="60" h="366" extrusionOk="0">
                <a:moveTo>
                  <a:pt x="48" y="366"/>
                </a:moveTo>
                <a:cubicBezTo>
                  <a:pt x="0" y="204"/>
                  <a:pt x="60" y="55"/>
                  <a:pt x="60" y="0"/>
                </a:cubicBezTo>
              </a:path>
            </a:pathLst>
          </a:cu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3553" name="Google Shape;3553;p49"/>
          <p:cNvCxnSpPr/>
          <p:nvPr/>
        </p:nvCxnSpPr>
        <p:spPr>
          <a:xfrm>
            <a:off x="4824055" y="5532730"/>
            <a:ext cx="1541462" cy="738164"/>
          </a:xfrm>
          <a:prstGeom prst="straightConnector1">
            <a:avLst/>
          </a:prstGeom>
          <a:noFill/>
          <a:ln w="28575" cap="flat" cmpd="sng">
            <a:solidFill>
              <a:srgbClr val="CC0000"/>
            </a:solidFill>
            <a:prstDash val="solid"/>
            <a:round/>
            <a:headEnd type="none" w="med" len="med"/>
            <a:tailEnd type="triangle" w="med" len="med"/>
          </a:ln>
        </p:spPr>
      </p:cxnSp>
      <p:sp>
        <p:nvSpPr>
          <p:cNvPr id="3554" name="Google Shape;3554;p49"/>
          <p:cNvSpPr txBox="1"/>
          <p:nvPr/>
        </p:nvSpPr>
        <p:spPr>
          <a:xfrm>
            <a:off x="5560655" y="5312044"/>
            <a:ext cx="7429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panose="020B0604030504040204"/>
              <a:buNone/>
            </a:pPr>
            <a:r>
              <a:rPr lang="en-US" sz="1800" b="0" i="0" u="none" strike="noStrike" cap="none">
                <a:solidFill>
                  <a:srgbClr val="CC0000"/>
                </a:solidFill>
                <a:latin typeface="Tahoma" panose="020B0604030504040204"/>
                <a:ea typeface="Tahoma" panose="020B0604030504040204"/>
                <a:cs typeface="Tahoma" panose="020B0604030504040204"/>
                <a:sym typeface="Tahoma" panose="020B0604030504040204"/>
              </a:rPr>
              <a:t>event</a:t>
            </a:r>
            <a:endParaRPr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555" name="Google Shape;3555;p49"/>
          <p:cNvSpPr txBox="1"/>
          <p:nvPr/>
        </p:nvSpPr>
        <p:spPr>
          <a:xfrm>
            <a:off x="5520967" y="5616844"/>
            <a:ext cx="890588"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800"/>
              <a:buFont typeface="Tahoma" panose="020B0604030504040204"/>
              <a:buNone/>
            </a:pPr>
            <a:r>
              <a:rPr lang="en-US" sz="1800" b="0" i="0" u="none" strike="noStrike" cap="none">
                <a:solidFill>
                  <a:srgbClr val="CC0000"/>
                </a:solidFill>
                <a:latin typeface="Tahoma" panose="020B0604030504040204"/>
                <a:ea typeface="Tahoma" panose="020B0604030504040204"/>
                <a:cs typeface="Tahoma" panose="020B0604030504040204"/>
                <a:sym typeface="Tahoma" panose="020B0604030504040204"/>
              </a:rPr>
              <a:t>actions</a:t>
            </a:r>
            <a:endParaRPr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cxnSp>
        <p:nvCxnSpPr>
          <p:cNvPr id="3556" name="Google Shape;3556;p49"/>
          <p:cNvCxnSpPr/>
          <p:nvPr/>
        </p:nvCxnSpPr>
        <p:spPr>
          <a:xfrm>
            <a:off x="5470167" y="5670819"/>
            <a:ext cx="942975" cy="0"/>
          </a:xfrm>
          <a:prstGeom prst="straightConnector1">
            <a:avLst/>
          </a:prstGeom>
          <a:noFill/>
          <a:ln w="28575" cap="flat" cmpd="sng">
            <a:solidFill>
              <a:srgbClr val="CC0000"/>
            </a:solidFill>
            <a:prstDash val="solid"/>
            <a:round/>
            <a:headEnd type="none" w="med" len="med"/>
            <a:tailEnd type="none" w="med" len="med"/>
          </a:ln>
        </p:spPr>
      </p:cxnSp>
      <p:sp>
        <p:nvSpPr>
          <p:cNvPr id="3557" name="Google Shape;3557;p49"/>
          <p:cNvSpPr txBox="1"/>
          <p:nvPr/>
        </p:nvSpPr>
        <p:spPr>
          <a:xfrm>
            <a:off x="918939" y="3470275"/>
            <a:ext cx="11056577" cy="542925"/>
          </a:xfrm>
          <a:prstGeom prst="rect">
            <a:avLst/>
          </a:prstGeom>
          <a:noFill/>
          <a:ln>
            <a:noFill/>
          </a:ln>
        </p:spPr>
        <p:txBody>
          <a:bodyPr spcFirstLastPara="1" wrap="square" lIns="91425" tIns="45700" rIns="91425" bIns="45700" anchor="t" anchorCtr="0">
            <a:noAutofit/>
          </a:bodyPr>
          <a:lstStyle/>
          <a:p>
            <a:pPr marL="284480" marR="0" lvl="0" indent="-284480" algn="l" rtl="0">
              <a:lnSpc>
                <a:spcPct val="85000"/>
              </a:lnSpc>
              <a:spcBef>
                <a:spcPts val="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use finite state machines (FSM)  to specify sender, receiver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58" name="Google Shape;3558;p4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0"/>
                                        </p:tgtEl>
                                        <p:attrNameLst>
                                          <p:attrName>style.visibility</p:attrName>
                                        </p:attrNameLst>
                                      </p:cBhvr>
                                      <p:to>
                                        <p:strVal val="visible"/>
                                      </p:to>
                                    </p:set>
                                    <p:animEffect transition="in" filter="fade">
                                      <p:cBhvr>
                                        <p:cTn id="7" dur="500"/>
                                        <p:tgtEl>
                                          <p:spTgt spid="3540"/>
                                        </p:tgtEl>
                                      </p:cBhvr>
                                    </p:animEffect>
                                  </p:childTnLst>
                                </p:cTn>
                              </p:par>
                              <p:par>
                                <p:cTn id="8" presetID="10" presetClass="entr" presetSubtype="0" fill="hold" nodeType="withEffect">
                                  <p:stCondLst>
                                    <p:cond delay="0"/>
                                  </p:stCondLst>
                                  <p:childTnLst>
                                    <p:set>
                                      <p:cBhvr>
                                        <p:cTn id="9" dur="1" fill="hold">
                                          <p:stCondLst>
                                            <p:cond delay="0"/>
                                          </p:stCondLst>
                                        </p:cTn>
                                        <p:tgtEl>
                                          <p:spTgt spid="3541"/>
                                        </p:tgtEl>
                                        <p:attrNameLst>
                                          <p:attrName>style.visibility</p:attrName>
                                        </p:attrNameLst>
                                      </p:cBhvr>
                                      <p:to>
                                        <p:strVal val="visible"/>
                                      </p:to>
                                    </p:set>
                                    <p:animEffect transition="in" filter="fade">
                                      <p:cBhvr>
                                        <p:cTn id="10" dur="500"/>
                                        <p:tgtEl>
                                          <p:spTgt spid="3541"/>
                                        </p:tgtEl>
                                      </p:cBhvr>
                                    </p:animEffect>
                                  </p:childTnLst>
                                </p:cTn>
                              </p:par>
                              <p:par>
                                <p:cTn id="11" presetID="10" presetClass="entr" presetSubtype="0" fill="hold" nodeType="withEffect">
                                  <p:stCondLst>
                                    <p:cond delay="0"/>
                                  </p:stCondLst>
                                  <p:childTnLst>
                                    <p:set>
                                      <p:cBhvr>
                                        <p:cTn id="12" dur="1" fill="hold">
                                          <p:stCondLst>
                                            <p:cond delay="0"/>
                                          </p:stCondLst>
                                        </p:cTn>
                                        <p:tgtEl>
                                          <p:spTgt spid="3542"/>
                                        </p:tgtEl>
                                        <p:attrNameLst>
                                          <p:attrName>style.visibility</p:attrName>
                                        </p:attrNameLst>
                                      </p:cBhvr>
                                      <p:to>
                                        <p:strVal val="visible"/>
                                      </p:to>
                                    </p:set>
                                    <p:animEffect transition="in" filter="fade">
                                      <p:cBhvr>
                                        <p:cTn id="13" dur="500"/>
                                        <p:tgtEl>
                                          <p:spTgt spid="3542"/>
                                        </p:tgtEl>
                                      </p:cBhvr>
                                    </p:animEffect>
                                  </p:childTnLst>
                                </p:cTn>
                              </p:par>
                              <p:par>
                                <p:cTn id="14" presetID="10" presetClass="entr" presetSubtype="0" fill="hold" nodeType="withEffect">
                                  <p:stCondLst>
                                    <p:cond delay="0"/>
                                  </p:stCondLst>
                                  <p:childTnLst>
                                    <p:set>
                                      <p:cBhvr>
                                        <p:cTn id="15" dur="1" fill="hold">
                                          <p:stCondLst>
                                            <p:cond delay="0"/>
                                          </p:stCondLst>
                                        </p:cTn>
                                        <p:tgtEl>
                                          <p:spTgt spid="3543"/>
                                        </p:tgtEl>
                                        <p:attrNameLst>
                                          <p:attrName>style.visibility</p:attrName>
                                        </p:attrNameLst>
                                      </p:cBhvr>
                                      <p:to>
                                        <p:strVal val="visible"/>
                                      </p:to>
                                    </p:set>
                                    <p:animEffect transition="in" filter="fade">
                                      <p:cBhvr>
                                        <p:cTn id="16" dur="500"/>
                                        <p:tgtEl>
                                          <p:spTgt spid="3543"/>
                                        </p:tgtEl>
                                      </p:cBhvr>
                                    </p:animEffect>
                                  </p:childTnLst>
                                </p:cTn>
                              </p:par>
                              <p:par>
                                <p:cTn id="17" presetID="10" presetClass="entr" presetSubtype="0" fill="hold" nodeType="withEffect">
                                  <p:stCondLst>
                                    <p:cond delay="0"/>
                                  </p:stCondLst>
                                  <p:childTnLst>
                                    <p:set>
                                      <p:cBhvr>
                                        <p:cTn id="18" dur="1" fill="hold">
                                          <p:stCondLst>
                                            <p:cond delay="0"/>
                                          </p:stCondLst>
                                        </p:cTn>
                                        <p:tgtEl>
                                          <p:spTgt spid="3544"/>
                                        </p:tgtEl>
                                        <p:attrNameLst>
                                          <p:attrName>style.visibility</p:attrName>
                                        </p:attrNameLst>
                                      </p:cBhvr>
                                      <p:to>
                                        <p:strVal val="visible"/>
                                      </p:to>
                                    </p:set>
                                    <p:animEffect transition="in" filter="fade">
                                      <p:cBhvr>
                                        <p:cTn id="19" dur="500"/>
                                        <p:tgtEl>
                                          <p:spTgt spid="3544"/>
                                        </p:tgtEl>
                                      </p:cBhvr>
                                    </p:animEffect>
                                  </p:childTnLst>
                                </p:cTn>
                              </p:par>
                              <p:par>
                                <p:cTn id="20" presetID="10" presetClass="entr" presetSubtype="0" fill="hold" nodeType="withEffect">
                                  <p:stCondLst>
                                    <p:cond delay="0"/>
                                  </p:stCondLst>
                                  <p:childTnLst>
                                    <p:set>
                                      <p:cBhvr>
                                        <p:cTn id="21" dur="1" fill="hold">
                                          <p:stCondLst>
                                            <p:cond delay="0"/>
                                          </p:stCondLst>
                                        </p:cTn>
                                        <p:tgtEl>
                                          <p:spTgt spid="3545"/>
                                        </p:tgtEl>
                                        <p:attrNameLst>
                                          <p:attrName>style.visibility</p:attrName>
                                        </p:attrNameLst>
                                      </p:cBhvr>
                                      <p:to>
                                        <p:strVal val="visible"/>
                                      </p:to>
                                    </p:set>
                                    <p:animEffect transition="in" filter="fade">
                                      <p:cBhvr>
                                        <p:cTn id="22" dur="500"/>
                                        <p:tgtEl>
                                          <p:spTgt spid="3545"/>
                                        </p:tgtEl>
                                      </p:cBhvr>
                                    </p:animEffect>
                                  </p:childTnLst>
                                </p:cTn>
                              </p:par>
                              <p:par>
                                <p:cTn id="23" presetID="10" presetClass="entr" presetSubtype="0" fill="hold" nodeType="withEffect">
                                  <p:stCondLst>
                                    <p:cond delay="0"/>
                                  </p:stCondLst>
                                  <p:childTnLst>
                                    <p:set>
                                      <p:cBhvr>
                                        <p:cTn id="24" dur="1" fill="hold">
                                          <p:stCondLst>
                                            <p:cond delay="0"/>
                                          </p:stCondLst>
                                        </p:cTn>
                                        <p:tgtEl>
                                          <p:spTgt spid="3546"/>
                                        </p:tgtEl>
                                        <p:attrNameLst>
                                          <p:attrName>style.visibility</p:attrName>
                                        </p:attrNameLst>
                                      </p:cBhvr>
                                      <p:to>
                                        <p:strVal val="visible"/>
                                      </p:to>
                                    </p:set>
                                    <p:animEffect transition="in" filter="fade">
                                      <p:cBhvr>
                                        <p:cTn id="25" dur="500"/>
                                        <p:tgtEl>
                                          <p:spTgt spid="3546"/>
                                        </p:tgtEl>
                                      </p:cBhvr>
                                    </p:animEffect>
                                  </p:childTnLst>
                                </p:cTn>
                              </p:par>
                              <p:par>
                                <p:cTn id="26" presetID="10" presetClass="entr" presetSubtype="0" fill="hold" nodeType="withEffect">
                                  <p:stCondLst>
                                    <p:cond delay="0"/>
                                  </p:stCondLst>
                                  <p:childTnLst>
                                    <p:set>
                                      <p:cBhvr>
                                        <p:cTn id="27" dur="1" fill="hold">
                                          <p:stCondLst>
                                            <p:cond delay="0"/>
                                          </p:stCondLst>
                                        </p:cTn>
                                        <p:tgtEl>
                                          <p:spTgt spid="3547"/>
                                        </p:tgtEl>
                                        <p:attrNameLst>
                                          <p:attrName>style.visibility</p:attrName>
                                        </p:attrNameLst>
                                      </p:cBhvr>
                                      <p:to>
                                        <p:strVal val="visible"/>
                                      </p:to>
                                    </p:set>
                                    <p:animEffect transition="in" filter="fade">
                                      <p:cBhvr>
                                        <p:cTn id="28" dur="500"/>
                                        <p:tgtEl>
                                          <p:spTgt spid="3547"/>
                                        </p:tgtEl>
                                      </p:cBhvr>
                                    </p:animEffect>
                                  </p:childTnLst>
                                </p:cTn>
                              </p:par>
                              <p:par>
                                <p:cTn id="29" presetID="10" presetClass="entr" presetSubtype="0" fill="hold" nodeType="withEffect">
                                  <p:stCondLst>
                                    <p:cond delay="0"/>
                                  </p:stCondLst>
                                  <p:childTnLst>
                                    <p:set>
                                      <p:cBhvr>
                                        <p:cTn id="30" dur="1" fill="hold">
                                          <p:stCondLst>
                                            <p:cond delay="0"/>
                                          </p:stCondLst>
                                        </p:cTn>
                                        <p:tgtEl>
                                          <p:spTgt spid="3548"/>
                                        </p:tgtEl>
                                        <p:attrNameLst>
                                          <p:attrName>style.visibility</p:attrName>
                                        </p:attrNameLst>
                                      </p:cBhvr>
                                      <p:to>
                                        <p:strVal val="visible"/>
                                      </p:to>
                                    </p:set>
                                    <p:animEffect transition="in" filter="fade">
                                      <p:cBhvr>
                                        <p:cTn id="31" dur="500"/>
                                        <p:tgtEl>
                                          <p:spTgt spid="3548"/>
                                        </p:tgtEl>
                                      </p:cBhvr>
                                    </p:animEffect>
                                  </p:childTnLst>
                                </p:cTn>
                              </p:par>
                              <p:par>
                                <p:cTn id="32" presetID="10" presetClass="entr" presetSubtype="0" fill="hold" nodeType="withEffect">
                                  <p:stCondLst>
                                    <p:cond delay="0"/>
                                  </p:stCondLst>
                                  <p:childTnLst>
                                    <p:set>
                                      <p:cBhvr>
                                        <p:cTn id="33" dur="1" fill="hold">
                                          <p:stCondLst>
                                            <p:cond delay="0"/>
                                          </p:stCondLst>
                                        </p:cTn>
                                        <p:tgtEl>
                                          <p:spTgt spid="3549"/>
                                        </p:tgtEl>
                                        <p:attrNameLst>
                                          <p:attrName>style.visibility</p:attrName>
                                        </p:attrNameLst>
                                      </p:cBhvr>
                                      <p:to>
                                        <p:strVal val="visible"/>
                                      </p:to>
                                    </p:set>
                                    <p:animEffect transition="in" filter="fade">
                                      <p:cBhvr>
                                        <p:cTn id="34" dur="500"/>
                                        <p:tgtEl>
                                          <p:spTgt spid="3549"/>
                                        </p:tgtEl>
                                      </p:cBhvr>
                                    </p:animEffect>
                                  </p:childTnLst>
                                </p:cTn>
                              </p:par>
                              <p:par>
                                <p:cTn id="35" presetID="10" presetClass="entr" presetSubtype="0" fill="hold" nodeType="withEffect">
                                  <p:stCondLst>
                                    <p:cond delay="0"/>
                                  </p:stCondLst>
                                  <p:childTnLst>
                                    <p:set>
                                      <p:cBhvr>
                                        <p:cTn id="36" dur="1" fill="hold">
                                          <p:stCondLst>
                                            <p:cond delay="0"/>
                                          </p:stCondLst>
                                        </p:cTn>
                                        <p:tgtEl>
                                          <p:spTgt spid="3550"/>
                                        </p:tgtEl>
                                        <p:attrNameLst>
                                          <p:attrName>style.visibility</p:attrName>
                                        </p:attrNameLst>
                                      </p:cBhvr>
                                      <p:to>
                                        <p:strVal val="visible"/>
                                      </p:to>
                                    </p:set>
                                    <p:animEffect transition="in" filter="fade">
                                      <p:cBhvr>
                                        <p:cTn id="37" dur="500"/>
                                        <p:tgtEl>
                                          <p:spTgt spid="3550"/>
                                        </p:tgtEl>
                                      </p:cBhvr>
                                    </p:animEffect>
                                  </p:childTnLst>
                                </p:cTn>
                              </p:par>
                              <p:par>
                                <p:cTn id="38" presetID="10" presetClass="entr" presetSubtype="0" fill="hold" nodeType="withEffect">
                                  <p:stCondLst>
                                    <p:cond delay="0"/>
                                  </p:stCondLst>
                                  <p:childTnLst>
                                    <p:set>
                                      <p:cBhvr>
                                        <p:cTn id="39" dur="1" fill="hold">
                                          <p:stCondLst>
                                            <p:cond delay="0"/>
                                          </p:stCondLst>
                                        </p:cTn>
                                        <p:tgtEl>
                                          <p:spTgt spid="3551"/>
                                        </p:tgtEl>
                                        <p:attrNameLst>
                                          <p:attrName>style.visibility</p:attrName>
                                        </p:attrNameLst>
                                      </p:cBhvr>
                                      <p:to>
                                        <p:strVal val="visible"/>
                                      </p:to>
                                    </p:set>
                                    <p:animEffect transition="in" filter="fade">
                                      <p:cBhvr>
                                        <p:cTn id="40" dur="500"/>
                                        <p:tgtEl>
                                          <p:spTgt spid="3551"/>
                                        </p:tgtEl>
                                      </p:cBhvr>
                                    </p:animEffect>
                                  </p:childTnLst>
                                </p:cTn>
                              </p:par>
                              <p:par>
                                <p:cTn id="41" presetID="10" presetClass="entr" presetSubtype="0" fill="hold" nodeType="withEffect">
                                  <p:stCondLst>
                                    <p:cond delay="0"/>
                                  </p:stCondLst>
                                  <p:childTnLst>
                                    <p:set>
                                      <p:cBhvr>
                                        <p:cTn id="42" dur="1" fill="hold">
                                          <p:stCondLst>
                                            <p:cond delay="0"/>
                                          </p:stCondLst>
                                        </p:cTn>
                                        <p:tgtEl>
                                          <p:spTgt spid="3552"/>
                                        </p:tgtEl>
                                        <p:attrNameLst>
                                          <p:attrName>style.visibility</p:attrName>
                                        </p:attrNameLst>
                                      </p:cBhvr>
                                      <p:to>
                                        <p:strVal val="visible"/>
                                      </p:to>
                                    </p:set>
                                    <p:animEffect transition="in" filter="fade">
                                      <p:cBhvr>
                                        <p:cTn id="43" dur="500"/>
                                        <p:tgtEl>
                                          <p:spTgt spid="3552"/>
                                        </p:tgtEl>
                                      </p:cBhvr>
                                    </p:animEffect>
                                  </p:childTnLst>
                                </p:cTn>
                              </p:par>
                              <p:par>
                                <p:cTn id="44" presetID="10" presetClass="entr" presetSubtype="0" fill="hold" nodeType="withEffect">
                                  <p:stCondLst>
                                    <p:cond delay="0"/>
                                  </p:stCondLst>
                                  <p:childTnLst>
                                    <p:set>
                                      <p:cBhvr>
                                        <p:cTn id="45" dur="1" fill="hold">
                                          <p:stCondLst>
                                            <p:cond delay="0"/>
                                          </p:stCondLst>
                                        </p:cTn>
                                        <p:tgtEl>
                                          <p:spTgt spid="3553"/>
                                        </p:tgtEl>
                                        <p:attrNameLst>
                                          <p:attrName>style.visibility</p:attrName>
                                        </p:attrNameLst>
                                      </p:cBhvr>
                                      <p:to>
                                        <p:strVal val="visible"/>
                                      </p:to>
                                    </p:set>
                                    <p:animEffect transition="in" filter="fade">
                                      <p:cBhvr>
                                        <p:cTn id="46" dur="500"/>
                                        <p:tgtEl>
                                          <p:spTgt spid="3553"/>
                                        </p:tgtEl>
                                      </p:cBhvr>
                                    </p:animEffect>
                                  </p:childTnLst>
                                </p:cTn>
                              </p:par>
                              <p:par>
                                <p:cTn id="47" presetID="10" presetClass="entr" presetSubtype="0" fill="hold" nodeType="withEffect">
                                  <p:stCondLst>
                                    <p:cond delay="0"/>
                                  </p:stCondLst>
                                  <p:childTnLst>
                                    <p:set>
                                      <p:cBhvr>
                                        <p:cTn id="48" dur="1" fill="hold">
                                          <p:stCondLst>
                                            <p:cond delay="0"/>
                                          </p:stCondLst>
                                        </p:cTn>
                                        <p:tgtEl>
                                          <p:spTgt spid="3554"/>
                                        </p:tgtEl>
                                        <p:attrNameLst>
                                          <p:attrName>style.visibility</p:attrName>
                                        </p:attrNameLst>
                                      </p:cBhvr>
                                      <p:to>
                                        <p:strVal val="visible"/>
                                      </p:to>
                                    </p:set>
                                    <p:animEffect transition="in" filter="fade">
                                      <p:cBhvr>
                                        <p:cTn id="49" dur="500"/>
                                        <p:tgtEl>
                                          <p:spTgt spid="3554"/>
                                        </p:tgtEl>
                                      </p:cBhvr>
                                    </p:animEffect>
                                  </p:childTnLst>
                                </p:cTn>
                              </p:par>
                              <p:par>
                                <p:cTn id="50" presetID="10" presetClass="entr" presetSubtype="0" fill="hold" nodeType="withEffect">
                                  <p:stCondLst>
                                    <p:cond delay="0"/>
                                  </p:stCondLst>
                                  <p:childTnLst>
                                    <p:set>
                                      <p:cBhvr>
                                        <p:cTn id="51" dur="1" fill="hold">
                                          <p:stCondLst>
                                            <p:cond delay="0"/>
                                          </p:stCondLst>
                                        </p:cTn>
                                        <p:tgtEl>
                                          <p:spTgt spid="3555"/>
                                        </p:tgtEl>
                                        <p:attrNameLst>
                                          <p:attrName>style.visibility</p:attrName>
                                        </p:attrNameLst>
                                      </p:cBhvr>
                                      <p:to>
                                        <p:strVal val="visible"/>
                                      </p:to>
                                    </p:set>
                                    <p:animEffect transition="in" filter="fade">
                                      <p:cBhvr>
                                        <p:cTn id="52" dur="500"/>
                                        <p:tgtEl>
                                          <p:spTgt spid="3555"/>
                                        </p:tgtEl>
                                      </p:cBhvr>
                                    </p:animEffect>
                                  </p:childTnLst>
                                </p:cTn>
                              </p:par>
                              <p:par>
                                <p:cTn id="53" presetID="10" presetClass="entr" presetSubtype="0" fill="hold" nodeType="withEffect">
                                  <p:stCondLst>
                                    <p:cond delay="0"/>
                                  </p:stCondLst>
                                  <p:childTnLst>
                                    <p:set>
                                      <p:cBhvr>
                                        <p:cTn id="54" dur="1" fill="hold">
                                          <p:stCondLst>
                                            <p:cond delay="0"/>
                                          </p:stCondLst>
                                        </p:cTn>
                                        <p:tgtEl>
                                          <p:spTgt spid="3556"/>
                                        </p:tgtEl>
                                        <p:attrNameLst>
                                          <p:attrName>style.visibility</p:attrName>
                                        </p:attrNameLst>
                                      </p:cBhvr>
                                      <p:to>
                                        <p:strVal val="visible"/>
                                      </p:to>
                                    </p:set>
                                    <p:animEffect transition="in" filter="fade">
                                      <p:cBhvr>
                                        <p:cTn id="55" dur="500"/>
                                        <p:tgtEl>
                                          <p:spTgt spid="3556"/>
                                        </p:tgtEl>
                                      </p:cBhvr>
                                    </p:animEffect>
                                  </p:childTnLst>
                                </p:cTn>
                              </p:par>
                              <p:par>
                                <p:cTn id="56" presetID="10" presetClass="entr" presetSubtype="0" fill="hold" nodeType="withEffect">
                                  <p:stCondLst>
                                    <p:cond delay="0"/>
                                  </p:stCondLst>
                                  <p:childTnLst>
                                    <p:set>
                                      <p:cBhvr>
                                        <p:cTn id="57" dur="1" fill="hold">
                                          <p:stCondLst>
                                            <p:cond delay="0"/>
                                          </p:stCondLst>
                                        </p:cTn>
                                        <p:tgtEl>
                                          <p:spTgt spid="3557"/>
                                        </p:tgtEl>
                                        <p:attrNameLst>
                                          <p:attrName>style.visibility</p:attrName>
                                        </p:attrNameLst>
                                      </p:cBhvr>
                                      <p:to>
                                        <p:strVal val="visible"/>
                                      </p:to>
                                    </p:set>
                                    <p:animEffect transition="in" filter="fade">
                                      <p:cBhvr>
                                        <p:cTn id="58" dur="500"/>
                                        <p:tgtEl>
                                          <p:spTgt spid="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63"/>
        <p:cNvGrpSpPr/>
        <p:nvPr/>
      </p:nvGrpSpPr>
      <p:grpSpPr>
        <a:xfrm>
          <a:off x="0" y="0"/>
          <a:ext cx="0" cy="0"/>
          <a:chOff x="0" y="0"/>
          <a:chExt cx="0" cy="0"/>
        </a:xfrm>
      </p:grpSpPr>
      <p:sp>
        <p:nvSpPr>
          <p:cNvPr id="3564" name="Google Shape;3564;p5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rdt1.0: </a:t>
            </a:r>
            <a:r>
              <a:rPr lang="en-US" sz="4400"/>
              <a:t>reliable transfer over a reliable channel</a:t>
            </a:r>
            <a:endParaRPr lang="en-US" sz="4400"/>
          </a:p>
        </p:txBody>
      </p:sp>
      <p:sp>
        <p:nvSpPr>
          <p:cNvPr id="3565" name="Google Shape;3565;p50"/>
          <p:cNvSpPr txBox="1"/>
          <p:nvPr/>
        </p:nvSpPr>
        <p:spPr>
          <a:xfrm>
            <a:off x="798690" y="1370551"/>
            <a:ext cx="7896225" cy="3019425"/>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underlying channel perfectly reliable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bit errors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loss of packets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66" name="Google Shape;3566;p50"/>
          <p:cNvSpPr/>
          <p:nvPr/>
        </p:nvSpPr>
        <p:spPr>
          <a:xfrm>
            <a:off x="2850759" y="4627024"/>
            <a:ext cx="611187" cy="1027112"/>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67" name="Google Shape;3567;p50"/>
          <p:cNvSpPr txBox="1"/>
          <p:nvPr/>
        </p:nvSpPr>
        <p:spPr>
          <a:xfrm>
            <a:off x="3251680" y="5048046"/>
            <a:ext cx="2682875" cy="5984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packet = make_pkt(data)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udt_send(packet)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568" name="Google Shape;3568;p50"/>
          <p:cNvGrpSpPr/>
          <p:nvPr/>
        </p:nvGrpSpPr>
        <p:grpSpPr>
          <a:xfrm>
            <a:off x="3261921" y="4671474"/>
            <a:ext cx="2255838" cy="428625"/>
            <a:chOff x="3084121" y="4379374"/>
            <a:chExt cx="2255838" cy="428625"/>
          </a:xfrm>
        </p:grpSpPr>
        <p:sp>
          <p:nvSpPr>
            <p:cNvPr id="3569" name="Google Shape;3569;p50"/>
            <p:cNvSpPr txBox="1"/>
            <p:nvPr/>
          </p:nvSpPr>
          <p:spPr>
            <a:xfrm>
              <a:off x="3084121" y="4379374"/>
              <a:ext cx="2255838"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70" name="Google Shape;3570;p50"/>
            <p:cNvCxnSpPr/>
            <p:nvPr/>
          </p:nvCxnSpPr>
          <p:spPr>
            <a:xfrm>
              <a:off x="3184134" y="4722274"/>
              <a:ext cx="1296987" cy="0"/>
            </a:xfrm>
            <a:prstGeom prst="straightConnector1">
              <a:avLst/>
            </a:prstGeom>
            <a:noFill/>
            <a:ln w="19050" cap="flat" cmpd="sng">
              <a:solidFill>
                <a:srgbClr val="000000"/>
              </a:solidFill>
              <a:prstDash val="solid"/>
              <a:round/>
              <a:headEnd type="none" w="med" len="med"/>
              <a:tailEnd type="none" w="med" len="med"/>
            </a:ln>
          </p:spPr>
        </p:cxnSp>
      </p:grpSp>
      <p:sp>
        <p:nvSpPr>
          <p:cNvPr id="3571" name="Google Shape;3571;p50"/>
          <p:cNvSpPr txBox="1"/>
          <p:nvPr/>
        </p:nvSpPr>
        <p:spPr>
          <a:xfrm>
            <a:off x="9581566" y="5063272"/>
            <a:ext cx="2487612"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extract (packet,data)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deliver_data(data)</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72" name="Google Shape;3572;p50"/>
          <p:cNvSpPr/>
          <p:nvPr/>
        </p:nvSpPr>
        <p:spPr>
          <a:xfrm>
            <a:off x="9171991" y="4666397"/>
            <a:ext cx="611187" cy="102711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573" name="Google Shape;3573;p50"/>
          <p:cNvGrpSpPr/>
          <p:nvPr/>
        </p:nvGrpSpPr>
        <p:grpSpPr>
          <a:xfrm>
            <a:off x="9597441" y="4742597"/>
            <a:ext cx="1541462" cy="336550"/>
            <a:chOff x="9419641" y="4450497"/>
            <a:chExt cx="1541462" cy="336550"/>
          </a:xfrm>
        </p:grpSpPr>
        <p:cxnSp>
          <p:nvCxnSpPr>
            <p:cNvPr id="3574" name="Google Shape;3574;p50"/>
            <p:cNvCxnSpPr/>
            <p:nvPr/>
          </p:nvCxnSpPr>
          <p:spPr>
            <a:xfrm>
              <a:off x="9505366" y="4774347"/>
              <a:ext cx="1296987" cy="0"/>
            </a:xfrm>
            <a:prstGeom prst="straightConnector1">
              <a:avLst/>
            </a:prstGeom>
            <a:noFill/>
            <a:ln w="19050" cap="flat" cmpd="sng">
              <a:solidFill>
                <a:srgbClr val="000000"/>
              </a:solidFill>
              <a:prstDash val="solid"/>
              <a:round/>
              <a:headEnd type="none" w="med" len="med"/>
              <a:tailEnd type="none" w="med" len="med"/>
            </a:ln>
          </p:spPr>
        </p:cxnSp>
        <p:sp>
          <p:nvSpPr>
            <p:cNvPr id="3575" name="Google Shape;3575;p50"/>
            <p:cNvSpPr/>
            <p:nvPr/>
          </p:nvSpPr>
          <p:spPr>
            <a:xfrm>
              <a:off x="9419641" y="4450497"/>
              <a:ext cx="1541462" cy="3365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rdt_rcv(packet)</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576" name="Google Shape;3576;p50"/>
          <p:cNvGrpSpPr/>
          <p:nvPr/>
        </p:nvGrpSpPr>
        <p:grpSpPr>
          <a:xfrm>
            <a:off x="6812375" y="4666397"/>
            <a:ext cx="2496141" cy="1027113"/>
            <a:chOff x="6075775" y="5479197"/>
            <a:chExt cx="2496141" cy="1027113"/>
          </a:xfrm>
        </p:grpSpPr>
        <p:sp>
          <p:nvSpPr>
            <p:cNvPr id="3577" name="Google Shape;3577;p50"/>
            <p:cNvSpPr/>
            <p:nvPr/>
          </p:nvSpPr>
          <p:spPr>
            <a:xfrm>
              <a:off x="7536866" y="5495072"/>
              <a:ext cx="955675" cy="1011238"/>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578" name="Google Shape;3578;p50"/>
            <p:cNvSpPr txBox="1"/>
            <p:nvPr/>
          </p:nvSpPr>
          <p:spPr>
            <a:xfrm>
              <a:off x="7473366" y="5580797"/>
              <a:ext cx="1098550" cy="9128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below</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79" name="Google Shape;3579;p50"/>
            <p:cNvCxnSpPr/>
            <p:nvPr/>
          </p:nvCxnSpPr>
          <p:spPr>
            <a:xfrm>
              <a:off x="7213016" y="5479197"/>
              <a:ext cx="385762" cy="242888"/>
            </a:xfrm>
            <a:prstGeom prst="straightConnector1">
              <a:avLst/>
            </a:prstGeom>
            <a:noFill/>
            <a:ln w="9525" cap="flat" cmpd="sng">
              <a:solidFill>
                <a:srgbClr val="000000"/>
              </a:solidFill>
              <a:prstDash val="dash"/>
              <a:round/>
              <a:headEnd type="none" w="med" len="med"/>
              <a:tailEnd type="triangle" w="med" len="med"/>
            </a:ln>
          </p:spPr>
        </p:cxnSp>
        <p:sp>
          <p:nvSpPr>
            <p:cNvPr id="3580" name="Google Shape;3580;p50"/>
            <p:cNvSpPr txBox="1"/>
            <p:nvPr/>
          </p:nvSpPr>
          <p:spPr>
            <a:xfrm>
              <a:off x="6075775" y="5745404"/>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receiver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pic>
        <p:nvPicPr>
          <p:cNvPr id="3581" name="Google Shape;3581;p50" descr="Image result for easy button&quot;"/>
          <p:cNvPicPr preferRelativeResize="0"/>
          <p:nvPr/>
        </p:nvPicPr>
        <p:blipFill rotWithShape="1">
          <a:blip r:embed="rId1"/>
          <a:srcRect/>
          <a:stretch>
            <a:fillRect/>
          </a:stretch>
        </p:blipFill>
        <p:spPr>
          <a:xfrm>
            <a:off x="8237940" y="1871323"/>
            <a:ext cx="2139751" cy="2139751"/>
          </a:xfrm>
          <a:prstGeom prst="rect">
            <a:avLst/>
          </a:prstGeom>
          <a:noFill/>
          <a:ln>
            <a:noFill/>
          </a:ln>
        </p:spPr>
      </p:pic>
      <p:sp>
        <p:nvSpPr>
          <p:cNvPr id="3582" name="Google Shape;3582;p50"/>
          <p:cNvSpPr txBox="1"/>
          <p:nvPr/>
        </p:nvSpPr>
        <p:spPr>
          <a:xfrm>
            <a:off x="798690" y="2794001"/>
            <a:ext cx="7896225" cy="15113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separate</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FSMs for sender, receiver: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sends data into underlying channel</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 reads data from underlying channel</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583" name="Google Shape;3583;p50"/>
          <p:cNvGrpSpPr/>
          <p:nvPr/>
        </p:nvGrpSpPr>
        <p:grpSpPr>
          <a:xfrm>
            <a:off x="706840" y="4601624"/>
            <a:ext cx="2271310" cy="1027112"/>
            <a:chOff x="262340" y="5579524"/>
            <a:chExt cx="2271310" cy="1027112"/>
          </a:xfrm>
        </p:grpSpPr>
        <p:grpSp>
          <p:nvGrpSpPr>
            <p:cNvPr id="3584" name="Google Shape;3584;p50"/>
            <p:cNvGrpSpPr/>
            <p:nvPr/>
          </p:nvGrpSpPr>
          <p:grpSpPr>
            <a:xfrm>
              <a:off x="262340" y="5579524"/>
              <a:ext cx="2201069" cy="1027112"/>
              <a:chOff x="795740" y="4614324"/>
              <a:chExt cx="2201069" cy="1027112"/>
            </a:xfrm>
          </p:grpSpPr>
          <p:cxnSp>
            <p:nvCxnSpPr>
              <p:cNvPr id="3585" name="Google Shape;3585;p50"/>
              <p:cNvCxnSpPr/>
              <p:nvPr/>
            </p:nvCxnSpPr>
            <p:spPr>
              <a:xfrm>
                <a:off x="1717284" y="4614324"/>
                <a:ext cx="385762" cy="242887"/>
              </a:xfrm>
              <a:prstGeom prst="straightConnector1">
                <a:avLst/>
              </a:prstGeom>
              <a:noFill/>
              <a:ln w="9525" cap="flat" cmpd="sng">
                <a:solidFill>
                  <a:srgbClr val="000000"/>
                </a:solidFill>
                <a:prstDash val="dash"/>
                <a:round/>
                <a:headEnd type="none" w="med" len="med"/>
                <a:tailEnd type="triangle" w="med" len="med"/>
              </a:ln>
            </p:spPr>
          </p:cxnSp>
          <p:sp>
            <p:nvSpPr>
              <p:cNvPr id="3586" name="Google Shape;3586;p50"/>
              <p:cNvSpPr txBox="1"/>
              <p:nvPr/>
            </p:nvSpPr>
            <p:spPr>
              <a:xfrm>
                <a:off x="795740" y="4985781"/>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sender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587" name="Google Shape;3587;p50"/>
              <p:cNvSpPr/>
              <p:nvPr/>
            </p:nvSpPr>
            <p:spPr>
              <a:xfrm>
                <a:off x="2041134" y="4630199"/>
                <a:ext cx="955675" cy="1011237"/>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588" name="Google Shape;3588;p50"/>
            <p:cNvSpPr txBox="1"/>
            <p:nvPr/>
          </p:nvSpPr>
          <p:spPr>
            <a:xfrm>
              <a:off x="1435100" y="5693824"/>
              <a:ext cx="1098550" cy="9128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above</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3589" name="Google Shape;3589;p5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2"/>
                                        </p:tgtEl>
                                        <p:attrNameLst>
                                          <p:attrName>style.visibility</p:attrName>
                                        </p:attrNameLst>
                                      </p:cBhvr>
                                      <p:to>
                                        <p:strVal val="visible"/>
                                      </p:to>
                                    </p:set>
                                    <p:animEffect transition="in" filter="fade">
                                      <p:cBhvr>
                                        <p:cTn id="7" dur="500"/>
                                        <p:tgtEl>
                                          <p:spTgt spid="35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3"/>
                                        </p:tgtEl>
                                        <p:attrNameLst>
                                          <p:attrName>style.visibility</p:attrName>
                                        </p:attrNameLst>
                                      </p:cBhvr>
                                      <p:to>
                                        <p:strVal val="visible"/>
                                      </p:to>
                                    </p:set>
                                    <p:animEffect transition="in" filter="fade">
                                      <p:cBhvr>
                                        <p:cTn id="12" dur="500"/>
                                        <p:tgtEl>
                                          <p:spTgt spid="35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6"/>
                                        </p:tgtEl>
                                        <p:attrNameLst>
                                          <p:attrName>style.visibility</p:attrName>
                                        </p:attrNameLst>
                                      </p:cBhvr>
                                      <p:to>
                                        <p:strVal val="visible"/>
                                      </p:to>
                                    </p:set>
                                    <p:animEffect transition="in" filter="fade">
                                      <p:cBhvr>
                                        <p:cTn id="17" dur="500"/>
                                        <p:tgtEl>
                                          <p:spTgt spid="356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568"/>
                                        </p:tgtEl>
                                        <p:attrNameLst>
                                          <p:attrName>style.visibility</p:attrName>
                                        </p:attrNameLst>
                                      </p:cBhvr>
                                      <p:to>
                                        <p:strVal val="visible"/>
                                      </p:to>
                                    </p:set>
                                    <p:animEffect transition="in" filter="fade">
                                      <p:cBhvr>
                                        <p:cTn id="21" dur="500"/>
                                        <p:tgtEl>
                                          <p:spTgt spid="356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567"/>
                                        </p:tgtEl>
                                        <p:attrNameLst>
                                          <p:attrName>style.visibility</p:attrName>
                                        </p:attrNameLst>
                                      </p:cBhvr>
                                      <p:to>
                                        <p:strVal val="visible"/>
                                      </p:to>
                                    </p:set>
                                    <p:animEffect transition="in" filter="fade">
                                      <p:cBhvr>
                                        <p:cTn id="25" dur="500"/>
                                        <p:tgtEl>
                                          <p:spTgt spid="35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76"/>
                                        </p:tgtEl>
                                        <p:attrNameLst>
                                          <p:attrName>style.visibility</p:attrName>
                                        </p:attrNameLst>
                                      </p:cBhvr>
                                      <p:to>
                                        <p:strVal val="visible"/>
                                      </p:to>
                                    </p:set>
                                    <p:animEffect transition="in" filter="fade">
                                      <p:cBhvr>
                                        <p:cTn id="30" dur="500"/>
                                        <p:tgtEl>
                                          <p:spTgt spid="35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72"/>
                                        </p:tgtEl>
                                        <p:attrNameLst>
                                          <p:attrName>style.visibility</p:attrName>
                                        </p:attrNameLst>
                                      </p:cBhvr>
                                      <p:to>
                                        <p:strVal val="visible"/>
                                      </p:to>
                                    </p:set>
                                    <p:animEffect transition="in" filter="fade">
                                      <p:cBhvr>
                                        <p:cTn id="35" dur="500"/>
                                        <p:tgtEl>
                                          <p:spTgt spid="3572"/>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573"/>
                                        </p:tgtEl>
                                        <p:attrNameLst>
                                          <p:attrName>style.visibility</p:attrName>
                                        </p:attrNameLst>
                                      </p:cBhvr>
                                      <p:to>
                                        <p:strVal val="visible"/>
                                      </p:to>
                                    </p:set>
                                    <p:animEffect transition="in" filter="fade">
                                      <p:cBhvr>
                                        <p:cTn id="39" dur="500"/>
                                        <p:tgtEl>
                                          <p:spTgt spid="3573"/>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571"/>
                                        </p:tgtEl>
                                        <p:attrNameLst>
                                          <p:attrName>style.visibility</p:attrName>
                                        </p:attrNameLst>
                                      </p:cBhvr>
                                      <p:to>
                                        <p:strVal val="visible"/>
                                      </p:to>
                                    </p:set>
                                    <p:animEffect transition="in" filter="fade">
                                      <p:cBhvr>
                                        <p:cTn id="43" dur="500"/>
                                        <p:tgtEl>
                                          <p:spTgt spid="357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81"/>
                                        </p:tgtEl>
                                        <p:attrNameLst>
                                          <p:attrName>style.visibility</p:attrName>
                                        </p:attrNameLst>
                                      </p:cBhvr>
                                      <p:to>
                                        <p:strVal val="visible"/>
                                      </p:to>
                                    </p:set>
                                    <p:animEffect transition="in" filter="fade">
                                      <p:cBhvr>
                                        <p:cTn id="48" dur="500"/>
                                        <p:tgtEl>
                                          <p:spTgt spid="3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sp>
        <p:nvSpPr>
          <p:cNvPr id="3595" name="Google Shape;3595;p5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rdt2.0: channel with bit errors</a:t>
            </a:r>
            <a:endParaRPr sz="4400"/>
          </a:p>
        </p:txBody>
      </p:sp>
      <p:sp>
        <p:nvSpPr>
          <p:cNvPr id="3596" name="Google Shape;3596;p51"/>
          <p:cNvSpPr txBox="1"/>
          <p:nvPr/>
        </p:nvSpPr>
        <p:spPr>
          <a:xfrm>
            <a:off x="673994" y="1482748"/>
            <a:ext cx="11100625" cy="4448175"/>
          </a:xfrm>
          <a:prstGeom prst="rect">
            <a:avLst/>
          </a:prstGeom>
          <a:noFill/>
          <a:ln>
            <a:noFill/>
          </a:ln>
        </p:spPr>
        <p:txBody>
          <a:bodyPr spcFirstLastPara="1" wrap="square" lIns="91425" tIns="45700" rIns="91425" bIns="45700" anchor="t" anchorCtr="0">
            <a:normAutofit/>
          </a:bodyPr>
          <a:lstStyle/>
          <a:p>
            <a:pPr marL="457200" marR="0" lvl="0" indent="-292100" algn="l" rtl="0">
              <a:lnSpc>
                <a:spcPct val="75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underlying channel may flip bits in packet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0100" marR="0" lvl="1" indent="-228600" algn="l" rtl="0">
              <a:lnSpc>
                <a:spcPct val="75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checksum (e.g., Internet checksum) to detect bit errors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292100" algn="l" rtl="0">
              <a:lnSpc>
                <a:spcPct val="75000"/>
              </a:lnSpc>
              <a:spcBef>
                <a:spcPts val="1000"/>
              </a:spcBef>
              <a:spcAft>
                <a:spcPts val="0"/>
              </a:spcAft>
              <a:buClr>
                <a:srgbClr val="0000A3"/>
              </a:buClr>
              <a:buSzPts val="3200"/>
              <a:buFont typeface="Noto Sans Symbols"/>
              <a:buChar char="▪"/>
            </a:pP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the</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question: how to recover from errors?</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97" name="Google Shape;3597;p51"/>
          <p:cNvSpPr txBox="1"/>
          <p:nvPr/>
        </p:nvSpPr>
        <p:spPr>
          <a:xfrm>
            <a:off x="1328236" y="3911182"/>
            <a:ext cx="1004153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3200"/>
              <a:buFont typeface="Calibri" panose="020F0502020204030204"/>
              <a:buNone/>
            </a:pPr>
            <a:r>
              <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rPr>
              <a:t>How do humans recover from “errors” during conversation?</a:t>
            </a:r>
            <a:endPar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3598" name="Google Shape;3598;p5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3"/>
        <p:cNvGrpSpPr/>
        <p:nvPr/>
      </p:nvGrpSpPr>
      <p:grpSpPr>
        <a:xfrm>
          <a:off x="0" y="0"/>
          <a:ext cx="0" cy="0"/>
          <a:chOff x="0" y="0"/>
          <a:chExt cx="0" cy="0"/>
        </a:xfrm>
      </p:grpSpPr>
      <p:sp>
        <p:nvSpPr>
          <p:cNvPr id="3604" name="Google Shape;3604;p5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rdt2.0: channel with bit errors</a:t>
            </a:r>
            <a:endParaRPr sz="4400"/>
          </a:p>
        </p:txBody>
      </p:sp>
      <p:sp>
        <p:nvSpPr>
          <p:cNvPr id="3605" name="Google Shape;3605;p52"/>
          <p:cNvSpPr txBox="1"/>
          <p:nvPr/>
        </p:nvSpPr>
        <p:spPr>
          <a:xfrm>
            <a:off x="673994" y="1274398"/>
            <a:ext cx="11100625" cy="4448175"/>
          </a:xfrm>
          <a:prstGeom prst="rect">
            <a:avLst/>
          </a:prstGeom>
          <a:noFill/>
          <a:ln>
            <a:noFill/>
          </a:ln>
        </p:spPr>
        <p:txBody>
          <a:bodyPr spcFirstLastPara="1" wrap="square" lIns="91425" tIns="45700" rIns="91425" bIns="45700" anchor="t" anchorCtr="0">
            <a:normAutofit/>
          </a:bodyPr>
          <a:lstStyle/>
          <a:p>
            <a:pPr marL="409575" marR="0" lvl="0" indent="-295275" algn="l" rtl="0">
              <a:lnSpc>
                <a:spcPct val="75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underlying channel may flip bits in packet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80000"/>
              </a:lnSpc>
              <a:spcBef>
                <a:spcPts val="8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checksum to detect bit errors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9575" marR="0" lvl="0" indent="-279400" algn="l" rtl="0">
              <a:lnSpc>
                <a:spcPct val="75000"/>
              </a:lnSpc>
              <a:spcBef>
                <a:spcPts val="1000"/>
              </a:spcBef>
              <a:spcAft>
                <a:spcPts val="0"/>
              </a:spcAft>
              <a:buClr>
                <a:srgbClr val="0000A3"/>
              </a:buClr>
              <a:buSzPts val="3200"/>
              <a:buFont typeface="Noto Sans Symbols"/>
              <a:buChar char="▪"/>
            </a:pP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the</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question: how to recover from errors?</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06" name="Google Shape;3606;p52"/>
          <p:cNvSpPr txBox="1"/>
          <p:nvPr/>
        </p:nvSpPr>
        <p:spPr>
          <a:xfrm>
            <a:off x="662419" y="2680738"/>
            <a:ext cx="11004862" cy="2157003"/>
          </a:xfrm>
          <a:prstGeom prst="rect">
            <a:avLst/>
          </a:prstGeom>
          <a:noFill/>
          <a:ln>
            <a:noFill/>
          </a:ln>
        </p:spPr>
        <p:txBody>
          <a:bodyPr spcFirstLastPara="1" wrap="square" lIns="91425" tIns="45700" rIns="91425" bIns="45700" anchor="t" anchorCtr="0">
            <a:normAutofit/>
          </a:bodyPr>
          <a:lstStyle/>
          <a:p>
            <a:pPr marL="695325" marR="0" lvl="1" indent="-231775" algn="l" rtl="0">
              <a:lnSpc>
                <a:spcPct val="90000"/>
              </a:lnSpc>
              <a:spcBef>
                <a:spcPts val="0"/>
              </a:spcBef>
              <a:spcAft>
                <a:spcPts val="0"/>
              </a:spcAft>
              <a:buClr>
                <a:srgbClr val="0000A8"/>
              </a:buClr>
              <a:buSzPts val="2800"/>
              <a:buFont typeface="Arial" panose="020B0604020202020204"/>
              <a:buChar char="•"/>
            </a:pP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acknowledgements (ACKs):</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receiver explicitly tells sender that pkt received OK</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negative acknowledgements (NAKs):</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receiver explicitly tells sender that pkt had errors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a:t>
            </a: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retransmits</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pkt on receipt of NAK</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607" name="Google Shape;3607;p52"/>
          <p:cNvGrpSpPr/>
          <p:nvPr/>
        </p:nvGrpSpPr>
        <p:grpSpPr>
          <a:xfrm>
            <a:off x="937549" y="5087784"/>
            <a:ext cx="10729731" cy="1466850"/>
            <a:chOff x="1552" y="2800"/>
            <a:chExt cx="2578" cy="924"/>
          </a:xfrm>
        </p:grpSpPr>
        <p:sp>
          <p:nvSpPr>
            <p:cNvPr id="3608" name="Google Shape;3608;p52"/>
            <p:cNvSpPr/>
            <p:nvPr/>
          </p:nvSpPr>
          <p:spPr>
            <a:xfrm>
              <a:off x="1552" y="2974"/>
              <a:ext cx="2578" cy="595"/>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609" name="Google Shape;3609;p52"/>
            <p:cNvSpPr/>
            <p:nvPr/>
          </p:nvSpPr>
          <p:spPr>
            <a:xfrm>
              <a:off x="2226" y="2864"/>
              <a:ext cx="88" cy="22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610" name="Google Shape;3610;p52"/>
            <p:cNvSpPr txBox="1"/>
            <p:nvPr/>
          </p:nvSpPr>
          <p:spPr>
            <a:xfrm>
              <a:off x="1724" y="2800"/>
              <a:ext cx="687" cy="36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3200"/>
                <a:buFont typeface="Calibri" panose="020F0502020204030204"/>
                <a:buNone/>
              </a:pPr>
              <a:r>
                <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rPr>
                <a:t>stop and wait</a:t>
              </a:r>
              <a:endPar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3611" name="Google Shape;3611;p52"/>
            <p:cNvSpPr txBox="1"/>
            <p:nvPr/>
          </p:nvSpPr>
          <p:spPr>
            <a:xfrm>
              <a:off x="1678" y="3136"/>
              <a:ext cx="2452" cy="588"/>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3200"/>
                <a:buFont typeface="Calibri" panose="020F0502020204030204"/>
                <a:buNone/>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sends one packet,  then waits for receiver  response</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612" name="Google Shape;3612;p5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5"/>
                                        </p:tgtEl>
                                        <p:attrNameLst>
                                          <p:attrName>style.visibility</p:attrName>
                                        </p:attrNameLst>
                                      </p:cBhvr>
                                      <p:to>
                                        <p:strVal val="visible"/>
                                      </p:to>
                                    </p:set>
                                    <p:animEffect transition="in" filter="fade">
                                      <p:cBhvr>
                                        <p:cTn id="7" dur="500"/>
                                        <p:tgtEl>
                                          <p:spTgt spid="36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06">
                                            <p:txEl>
                                              <p:pRg st="0" end="0"/>
                                            </p:txEl>
                                          </p:spTgt>
                                        </p:tgtEl>
                                        <p:attrNameLst>
                                          <p:attrName>style.visibility</p:attrName>
                                        </p:attrNameLst>
                                      </p:cBhvr>
                                      <p:to>
                                        <p:strVal val="visible"/>
                                      </p:to>
                                    </p:set>
                                    <p:animEffect transition="in" filter="fade">
                                      <p:cBhvr>
                                        <p:cTn id="12" dur="500"/>
                                        <p:tgtEl>
                                          <p:spTgt spid="36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06">
                                            <p:txEl>
                                              <p:pRg st="1" end="1"/>
                                            </p:txEl>
                                          </p:spTgt>
                                        </p:tgtEl>
                                        <p:attrNameLst>
                                          <p:attrName>style.visibility</p:attrName>
                                        </p:attrNameLst>
                                      </p:cBhvr>
                                      <p:to>
                                        <p:strVal val="visible"/>
                                      </p:to>
                                    </p:set>
                                    <p:animEffect transition="in" filter="fade">
                                      <p:cBhvr>
                                        <p:cTn id="17" dur="500"/>
                                        <p:tgtEl>
                                          <p:spTgt spid="36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06">
                                            <p:txEl>
                                              <p:pRg st="2" end="2"/>
                                            </p:txEl>
                                          </p:spTgt>
                                        </p:tgtEl>
                                        <p:attrNameLst>
                                          <p:attrName>style.visibility</p:attrName>
                                        </p:attrNameLst>
                                      </p:cBhvr>
                                      <p:to>
                                        <p:strVal val="visible"/>
                                      </p:to>
                                    </p:set>
                                    <p:animEffect transition="in" filter="fade">
                                      <p:cBhvr>
                                        <p:cTn id="22" dur="500"/>
                                        <p:tgtEl>
                                          <p:spTgt spid="36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07"/>
                                        </p:tgtEl>
                                        <p:attrNameLst>
                                          <p:attrName>style.visibility</p:attrName>
                                        </p:attrNameLst>
                                      </p:cBhvr>
                                      <p:to>
                                        <p:strVal val="visible"/>
                                      </p:to>
                                    </p:set>
                                    <p:animEffect transition="in" filter="fade">
                                      <p:cBhvr>
                                        <p:cTn id="27" dur="500"/>
                                        <p:tgtEl>
                                          <p:spTgt spid="3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7"/>
        <p:cNvGrpSpPr/>
        <p:nvPr/>
      </p:nvGrpSpPr>
      <p:grpSpPr>
        <a:xfrm>
          <a:off x="0" y="0"/>
          <a:ext cx="0" cy="0"/>
          <a:chOff x="0" y="0"/>
          <a:chExt cx="0" cy="0"/>
        </a:xfrm>
      </p:grpSpPr>
      <p:sp>
        <p:nvSpPr>
          <p:cNvPr id="3618" name="Google Shape;3618;p53"/>
          <p:cNvSpPr/>
          <p:nvPr/>
        </p:nvSpPr>
        <p:spPr>
          <a:xfrm>
            <a:off x="9870220" y="5077299"/>
            <a:ext cx="1669250" cy="311042"/>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19" name="Google Shape;3619;p53"/>
          <p:cNvSpPr/>
          <p:nvPr/>
        </p:nvSpPr>
        <p:spPr>
          <a:xfrm>
            <a:off x="10103160" y="2734197"/>
            <a:ext cx="1333279" cy="311042"/>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20" name="Google Shape;3620;p5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rdt2.0: FSM specifications</a:t>
            </a:r>
            <a:endParaRPr sz="4400"/>
          </a:p>
        </p:txBody>
      </p:sp>
      <p:sp>
        <p:nvSpPr>
          <p:cNvPr id="3621" name="Google Shape;3621;p53"/>
          <p:cNvSpPr/>
          <p:nvPr/>
        </p:nvSpPr>
        <p:spPr>
          <a:xfrm>
            <a:off x="2448951" y="23498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622" name="Google Shape;3622;p53"/>
          <p:cNvSpPr txBox="1"/>
          <p:nvPr/>
        </p:nvSpPr>
        <p:spPr>
          <a:xfrm>
            <a:off x="2347351" y="24339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above</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623" name="Google Shape;3623;p53"/>
          <p:cNvGrpSpPr/>
          <p:nvPr/>
        </p:nvGrpSpPr>
        <p:grpSpPr>
          <a:xfrm>
            <a:off x="5004826" y="2400535"/>
            <a:ext cx="3673475" cy="919271"/>
            <a:chOff x="5004826" y="2400535"/>
            <a:chExt cx="3673475" cy="919271"/>
          </a:xfrm>
        </p:grpSpPr>
        <p:sp>
          <p:nvSpPr>
            <p:cNvPr id="3624" name="Google Shape;3624;p53"/>
            <p:cNvSpPr/>
            <p:nvPr/>
          </p:nvSpPr>
          <p:spPr>
            <a:xfrm>
              <a:off x="5004826" y="2426043"/>
              <a:ext cx="466725" cy="89376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25" name="Google Shape;3625;p53"/>
            <p:cNvSpPr txBox="1"/>
            <p:nvPr/>
          </p:nvSpPr>
          <p:spPr>
            <a:xfrm>
              <a:off x="5314388" y="2740368"/>
              <a:ext cx="17637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26" name="Google Shape;3626;p53"/>
            <p:cNvSpPr txBox="1"/>
            <p:nvPr/>
          </p:nvSpPr>
          <p:spPr>
            <a:xfrm>
              <a:off x="5288988" y="2400535"/>
              <a:ext cx="3389313"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27" name="Google Shape;3627;p53"/>
            <p:cNvCxnSpPr/>
            <p:nvPr/>
          </p:nvCxnSpPr>
          <p:spPr>
            <a:xfrm>
              <a:off x="5408051" y="2740368"/>
              <a:ext cx="990600" cy="0"/>
            </a:xfrm>
            <a:prstGeom prst="straightConnector1">
              <a:avLst/>
            </a:prstGeom>
            <a:noFill/>
            <a:ln w="28575" cap="flat" cmpd="sng">
              <a:solidFill>
                <a:srgbClr val="000000"/>
              </a:solidFill>
              <a:prstDash val="solid"/>
              <a:round/>
              <a:headEnd type="none" w="med" len="med"/>
              <a:tailEnd type="none" w="med" len="med"/>
            </a:ln>
          </p:spPr>
        </p:cxnSp>
      </p:grpSp>
      <p:grpSp>
        <p:nvGrpSpPr>
          <p:cNvPr id="3628" name="Google Shape;3628;p53"/>
          <p:cNvGrpSpPr/>
          <p:nvPr/>
        </p:nvGrpSpPr>
        <p:grpSpPr>
          <a:xfrm>
            <a:off x="4044388" y="2362543"/>
            <a:ext cx="1074738" cy="962025"/>
            <a:chOff x="1540" y="2116"/>
            <a:chExt cx="677" cy="606"/>
          </a:xfrm>
        </p:grpSpPr>
        <p:sp>
          <p:nvSpPr>
            <p:cNvPr id="3629" name="Google Shape;3629;p53"/>
            <p:cNvSpPr/>
            <p:nvPr/>
          </p:nvSpPr>
          <p:spPr>
            <a:xfrm>
              <a:off x="1565" y="2116"/>
              <a:ext cx="621" cy="60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630" name="Google Shape;3630;p53"/>
            <p:cNvSpPr txBox="1"/>
            <p:nvPr/>
          </p:nvSpPr>
          <p:spPr>
            <a:xfrm>
              <a:off x="1540" y="2163"/>
              <a:ext cx="677"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 or NAK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631" name="Google Shape;3631;p53"/>
          <p:cNvGrpSpPr/>
          <p:nvPr/>
        </p:nvGrpSpPr>
        <p:grpSpPr>
          <a:xfrm>
            <a:off x="8325876" y="2721318"/>
            <a:ext cx="3394075" cy="1036638"/>
            <a:chOff x="8325876" y="2721318"/>
            <a:chExt cx="3394075" cy="1036638"/>
          </a:xfrm>
        </p:grpSpPr>
        <p:grpSp>
          <p:nvGrpSpPr>
            <p:cNvPr id="3632" name="Google Shape;3632;p53"/>
            <p:cNvGrpSpPr/>
            <p:nvPr/>
          </p:nvGrpSpPr>
          <p:grpSpPr>
            <a:xfrm>
              <a:off x="8325876" y="2721318"/>
              <a:ext cx="3394075" cy="630238"/>
              <a:chOff x="2222" y="2804"/>
              <a:chExt cx="2138" cy="397"/>
            </a:xfrm>
          </p:grpSpPr>
          <p:sp>
            <p:nvSpPr>
              <p:cNvPr id="3633" name="Google Shape;3633;p53"/>
              <p:cNvSpPr txBox="1"/>
              <p:nvPr/>
            </p:nvSpPr>
            <p:spPr>
              <a:xfrm>
                <a:off x="2222" y="3039"/>
                <a:ext cx="1152" cy="1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udt_send(NAK)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34" name="Google Shape;3634;p53"/>
              <p:cNvSpPr txBox="1"/>
              <p:nvPr/>
            </p:nvSpPr>
            <p:spPr>
              <a:xfrm>
                <a:off x="2225" y="2804"/>
                <a:ext cx="2135" cy="1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corrupt(rcvpkt)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35" name="Google Shape;3635;p53"/>
              <p:cNvCxnSpPr/>
              <p:nvPr/>
            </p:nvCxnSpPr>
            <p:spPr>
              <a:xfrm>
                <a:off x="2285" y="3040"/>
                <a:ext cx="624" cy="0"/>
              </a:xfrm>
              <a:prstGeom prst="straightConnector1">
                <a:avLst/>
              </a:prstGeom>
              <a:noFill/>
              <a:ln w="28575" cap="flat" cmpd="sng">
                <a:solidFill>
                  <a:srgbClr val="000000"/>
                </a:solidFill>
                <a:prstDash val="solid"/>
                <a:round/>
                <a:headEnd type="none" w="med" len="med"/>
                <a:tailEnd type="none" w="med" len="med"/>
              </a:ln>
            </p:spPr>
          </p:cxnSp>
        </p:grpSp>
        <p:sp>
          <p:nvSpPr>
            <p:cNvPr id="3636" name="Google Shape;3636;p53"/>
            <p:cNvSpPr/>
            <p:nvPr/>
          </p:nvSpPr>
          <p:spPr>
            <a:xfrm>
              <a:off x="8424301" y="3288056"/>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637" name="Google Shape;3637;p53"/>
          <p:cNvSpPr/>
          <p:nvPr/>
        </p:nvSpPr>
        <p:spPr>
          <a:xfrm>
            <a:off x="8516376" y="37087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638" name="Google Shape;3638;p53"/>
          <p:cNvSpPr txBox="1"/>
          <p:nvPr/>
        </p:nvSpPr>
        <p:spPr>
          <a:xfrm>
            <a:off x="8429063" y="37928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below</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639" name="Google Shape;3639;p53"/>
          <p:cNvGrpSpPr/>
          <p:nvPr/>
        </p:nvGrpSpPr>
        <p:grpSpPr>
          <a:xfrm>
            <a:off x="8049650" y="4591214"/>
            <a:ext cx="4142349" cy="1379872"/>
            <a:chOff x="8049650" y="4591214"/>
            <a:chExt cx="4142349" cy="1379872"/>
          </a:xfrm>
        </p:grpSpPr>
        <p:grpSp>
          <p:nvGrpSpPr>
            <p:cNvPr id="3640" name="Google Shape;3640;p53"/>
            <p:cNvGrpSpPr/>
            <p:nvPr/>
          </p:nvGrpSpPr>
          <p:grpSpPr>
            <a:xfrm>
              <a:off x="8049650" y="5037504"/>
              <a:ext cx="4142349" cy="933582"/>
              <a:chOff x="8049650" y="5037504"/>
              <a:chExt cx="4142349" cy="933582"/>
            </a:xfrm>
          </p:grpSpPr>
          <p:sp>
            <p:nvSpPr>
              <p:cNvPr id="3641" name="Google Shape;3641;p53"/>
              <p:cNvSpPr txBox="1"/>
              <p:nvPr/>
            </p:nvSpPr>
            <p:spPr>
              <a:xfrm>
                <a:off x="8071876" y="5351961"/>
                <a:ext cx="2143125" cy="619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extract(rcvpkt,data)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deliver_data(data)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udt_send(ACK)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42" name="Google Shape;3642;p53"/>
              <p:cNvSpPr txBox="1"/>
              <p:nvPr/>
            </p:nvSpPr>
            <p:spPr>
              <a:xfrm>
                <a:off x="8049650" y="5037504"/>
                <a:ext cx="4142349" cy="701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notcorrupt(rcvpkt)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43" name="Google Shape;3643;p53"/>
              <p:cNvCxnSpPr/>
              <p:nvPr/>
            </p:nvCxnSpPr>
            <p:spPr>
              <a:xfrm>
                <a:off x="8171888" y="5407524"/>
                <a:ext cx="1489075" cy="0"/>
              </a:xfrm>
              <a:prstGeom prst="straightConnector1">
                <a:avLst/>
              </a:prstGeom>
              <a:noFill/>
              <a:ln w="28575" cap="flat" cmpd="sng">
                <a:solidFill>
                  <a:srgbClr val="000000"/>
                </a:solidFill>
                <a:prstDash val="solid"/>
                <a:round/>
                <a:headEnd type="none" w="med" len="med"/>
                <a:tailEnd type="none" w="med" len="med"/>
              </a:ln>
            </p:spPr>
          </p:cxnSp>
        </p:grpSp>
        <p:sp>
          <p:nvSpPr>
            <p:cNvPr id="3644" name="Google Shape;3644;p53"/>
            <p:cNvSpPr/>
            <p:nvPr/>
          </p:nvSpPr>
          <p:spPr>
            <a:xfrm rot="10800000" flipH="1">
              <a:off x="8437001" y="4591214"/>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645" name="Google Shape;3645;p53"/>
          <p:cNvGrpSpPr/>
          <p:nvPr/>
        </p:nvGrpSpPr>
        <p:grpSpPr>
          <a:xfrm>
            <a:off x="2756926" y="1340193"/>
            <a:ext cx="3643312" cy="1027113"/>
            <a:chOff x="2756926" y="1340193"/>
            <a:chExt cx="3643312" cy="1027113"/>
          </a:xfrm>
        </p:grpSpPr>
        <p:sp>
          <p:nvSpPr>
            <p:cNvPr id="3646" name="Google Shape;3646;p53"/>
            <p:cNvSpPr txBox="1"/>
            <p:nvPr/>
          </p:nvSpPr>
          <p:spPr>
            <a:xfrm>
              <a:off x="2756926" y="1630706"/>
              <a:ext cx="36433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snkpkt = make_pkt(data, checksum)</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47" name="Google Shape;3647;p53"/>
            <p:cNvCxnSpPr/>
            <p:nvPr/>
          </p:nvCxnSpPr>
          <p:spPr>
            <a:xfrm>
              <a:off x="2861701" y="1675156"/>
              <a:ext cx="990600" cy="0"/>
            </a:xfrm>
            <a:prstGeom prst="straightConnector1">
              <a:avLst/>
            </a:prstGeom>
            <a:noFill/>
            <a:ln w="28575" cap="flat" cmpd="sng">
              <a:solidFill>
                <a:srgbClr val="000000"/>
              </a:solidFill>
              <a:prstDash val="solid"/>
              <a:round/>
              <a:headEnd type="none" w="med" len="med"/>
              <a:tailEnd type="none" w="med" len="med"/>
            </a:ln>
          </p:spPr>
        </p:cxnSp>
        <p:sp>
          <p:nvSpPr>
            <p:cNvPr id="3648" name="Google Shape;3648;p53"/>
            <p:cNvSpPr/>
            <p:nvPr/>
          </p:nvSpPr>
          <p:spPr>
            <a:xfrm rot="10800000" flipH="1">
              <a:off x="2809313" y="2119656"/>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49" name="Google Shape;3649;p53"/>
            <p:cNvSpPr txBox="1"/>
            <p:nvPr/>
          </p:nvSpPr>
          <p:spPr>
            <a:xfrm>
              <a:off x="2782326" y="1340193"/>
              <a:ext cx="22558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650" name="Google Shape;3650;p53"/>
          <p:cNvGrpSpPr/>
          <p:nvPr/>
        </p:nvGrpSpPr>
        <p:grpSpPr>
          <a:xfrm>
            <a:off x="2270357" y="3283338"/>
            <a:ext cx="3548062" cy="989290"/>
            <a:chOff x="2270357" y="3283338"/>
            <a:chExt cx="3548062" cy="989290"/>
          </a:xfrm>
        </p:grpSpPr>
        <p:sp>
          <p:nvSpPr>
            <p:cNvPr id="3651" name="Google Shape;3651;p53"/>
            <p:cNvSpPr/>
            <p:nvPr/>
          </p:nvSpPr>
          <p:spPr>
            <a:xfrm>
              <a:off x="2882338" y="328333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652" name="Google Shape;3652;p53"/>
            <p:cNvGrpSpPr/>
            <p:nvPr/>
          </p:nvGrpSpPr>
          <p:grpSpPr>
            <a:xfrm>
              <a:off x="2270357" y="3545923"/>
              <a:ext cx="3548062" cy="726705"/>
              <a:chOff x="2270357" y="3545923"/>
              <a:chExt cx="3548062" cy="726705"/>
            </a:xfrm>
          </p:grpSpPr>
          <p:sp>
            <p:nvSpPr>
              <p:cNvPr id="3653" name="Google Shape;3653;p53"/>
              <p:cNvSpPr txBox="1"/>
              <p:nvPr/>
            </p:nvSpPr>
            <p:spPr>
              <a:xfrm>
                <a:off x="2270357" y="3545923"/>
                <a:ext cx="3548062"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isACK(rcvpkt)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54" name="Google Shape;3654;p53"/>
              <p:cNvCxnSpPr/>
              <p:nvPr/>
            </p:nvCxnSpPr>
            <p:spPr>
              <a:xfrm>
                <a:off x="3330476" y="3919619"/>
                <a:ext cx="990600" cy="0"/>
              </a:xfrm>
              <a:prstGeom prst="straightConnector1">
                <a:avLst/>
              </a:prstGeom>
              <a:noFill/>
              <a:ln w="28575" cap="flat" cmpd="sng">
                <a:solidFill>
                  <a:srgbClr val="000000"/>
                </a:solidFill>
                <a:prstDash val="solid"/>
                <a:round/>
                <a:headEnd type="none" w="med" len="med"/>
                <a:tailEnd type="none" w="med" len="med"/>
              </a:ln>
            </p:spPr>
          </p:cxnSp>
          <p:sp>
            <p:nvSpPr>
              <p:cNvPr id="3655" name="Google Shape;3655;p53"/>
              <p:cNvSpPr txBox="1"/>
              <p:nvPr/>
            </p:nvSpPr>
            <p:spPr>
              <a:xfrm>
                <a:off x="3665151" y="3936078"/>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grpSp>
      <p:sp>
        <p:nvSpPr>
          <p:cNvPr id="3656" name="Google Shape;3656;p53"/>
          <p:cNvSpPr txBox="1"/>
          <p:nvPr/>
        </p:nvSpPr>
        <p:spPr>
          <a:xfrm>
            <a:off x="1163066" y="2517724"/>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sender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657" name="Google Shape;3657;p53"/>
          <p:cNvSpPr txBox="1"/>
          <p:nvPr/>
        </p:nvSpPr>
        <p:spPr>
          <a:xfrm>
            <a:off x="9660963" y="3961155"/>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receiver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658" name="Google Shape;3658;p53"/>
          <p:cNvSpPr txBox="1"/>
          <p:nvPr/>
        </p:nvSpPr>
        <p:spPr>
          <a:xfrm>
            <a:off x="5288477" y="2154581"/>
            <a:ext cx="2085975"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isNAK(rcvpkt)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59" name="Google Shape;3659;p53"/>
          <p:cNvSpPr/>
          <p:nvPr/>
        </p:nvSpPr>
        <p:spPr>
          <a:xfrm>
            <a:off x="7841292" y="2480153"/>
            <a:ext cx="4246323" cy="40083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660" name="Google Shape;3660;p5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5"/>
                                        </p:tgtEl>
                                        <p:attrNameLst>
                                          <p:attrName>style.visibility</p:attrName>
                                        </p:attrNameLst>
                                      </p:cBhvr>
                                      <p:to>
                                        <p:strVal val="visible"/>
                                      </p:to>
                                    </p:set>
                                    <p:animEffect transition="in" filter="fade">
                                      <p:cBhvr>
                                        <p:cTn id="7" dur="500"/>
                                        <p:tgtEl>
                                          <p:spTgt spid="36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0"/>
                                        </p:tgtEl>
                                        <p:attrNameLst>
                                          <p:attrName>style.visibility</p:attrName>
                                        </p:attrNameLst>
                                      </p:cBhvr>
                                      <p:to>
                                        <p:strVal val="visible"/>
                                      </p:to>
                                    </p:set>
                                    <p:animEffect transition="in" filter="fade">
                                      <p:cBhvr>
                                        <p:cTn id="12" dur="500"/>
                                        <p:tgtEl>
                                          <p:spTgt spid="36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23"/>
                                        </p:tgtEl>
                                        <p:attrNameLst>
                                          <p:attrName>style.visibility</p:attrName>
                                        </p:attrNameLst>
                                      </p:cBhvr>
                                      <p:to>
                                        <p:strVal val="visible"/>
                                      </p:to>
                                    </p:set>
                                    <p:animEffect transition="in" filter="fade">
                                      <p:cBhvr>
                                        <p:cTn id="17" dur="500"/>
                                        <p:tgtEl>
                                          <p:spTgt spid="3623"/>
                                        </p:tgtEl>
                                      </p:cBhvr>
                                    </p:animEffect>
                                  </p:childTnLst>
                                </p:cTn>
                              </p:par>
                              <p:par>
                                <p:cTn id="18" presetID="10" presetClass="entr" presetSubtype="0" fill="hold" nodeType="withEffect">
                                  <p:stCondLst>
                                    <p:cond delay="0"/>
                                  </p:stCondLst>
                                  <p:childTnLst>
                                    <p:set>
                                      <p:cBhvr>
                                        <p:cTn id="19" dur="1" fill="hold">
                                          <p:stCondLst>
                                            <p:cond delay="0"/>
                                          </p:stCondLst>
                                        </p:cTn>
                                        <p:tgtEl>
                                          <p:spTgt spid="3658"/>
                                        </p:tgtEl>
                                        <p:attrNameLst>
                                          <p:attrName>style.visibility</p:attrName>
                                        </p:attrNameLst>
                                      </p:cBhvr>
                                      <p:to>
                                        <p:strVal val="visible"/>
                                      </p:to>
                                    </p:set>
                                    <p:animEffect transition="in" filter="fade">
                                      <p:cBhvr>
                                        <p:cTn id="20" dur="500"/>
                                        <p:tgtEl>
                                          <p:spTgt spid="36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659"/>
                                        </p:tgtEl>
                                      </p:cBhvr>
                                    </p:animEffect>
                                    <p:set>
                                      <p:cBhvr>
                                        <p:cTn id="25" dur="1" fill="hold">
                                          <p:stCondLst>
                                            <p:cond delay="500"/>
                                          </p:stCondLst>
                                        </p:cTn>
                                        <p:tgtEl>
                                          <p:spTgt spid="365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31"/>
                                        </p:tgtEl>
                                        <p:attrNameLst>
                                          <p:attrName>style.visibility</p:attrName>
                                        </p:attrNameLst>
                                      </p:cBhvr>
                                      <p:to>
                                        <p:strVal val="visible"/>
                                      </p:to>
                                    </p:set>
                                    <p:animEffect transition="in" filter="fade">
                                      <p:cBhvr>
                                        <p:cTn id="30" dur="500"/>
                                        <p:tgtEl>
                                          <p:spTgt spid="3631"/>
                                        </p:tgtEl>
                                      </p:cBhvr>
                                    </p:animEffect>
                                  </p:childTnLst>
                                </p:cTn>
                              </p:par>
                              <p:par>
                                <p:cTn id="31" presetID="10" presetClass="entr" presetSubtype="0" fill="hold" nodeType="withEffect">
                                  <p:stCondLst>
                                    <p:cond delay="0"/>
                                  </p:stCondLst>
                                  <p:childTnLst>
                                    <p:set>
                                      <p:cBhvr>
                                        <p:cTn id="32" dur="1" fill="hold">
                                          <p:stCondLst>
                                            <p:cond delay="0"/>
                                          </p:stCondLst>
                                        </p:cTn>
                                        <p:tgtEl>
                                          <p:spTgt spid="3619"/>
                                        </p:tgtEl>
                                        <p:attrNameLst>
                                          <p:attrName>style.visibility</p:attrName>
                                        </p:attrNameLst>
                                      </p:cBhvr>
                                      <p:to>
                                        <p:strVal val="visible"/>
                                      </p:to>
                                    </p:set>
                                    <p:animEffect transition="in" filter="fade">
                                      <p:cBhvr>
                                        <p:cTn id="33" dur="500"/>
                                        <p:tgtEl>
                                          <p:spTgt spid="36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639"/>
                                        </p:tgtEl>
                                        <p:attrNameLst>
                                          <p:attrName>style.visibility</p:attrName>
                                        </p:attrNameLst>
                                      </p:cBhvr>
                                      <p:to>
                                        <p:strVal val="visible"/>
                                      </p:to>
                                    </p:set>
                                    <p:animEffect transition="in" filter="fade">
                                      <p:cBhvr>
                                        <p:cTn id="38" dur="500"/>
                                        <p:tgtEl>
                                          <p:spTgt spid="3639"/>
                                        </p:tgtEl>
                                      </p:cBhvr>
                                    </p:animEffect>
                                  </p:childTnLst>
                                </p:cTn>
                              </p:par>
                              <p:par>
                                <p:cTn id="39" presetID="10" presetClass="entr" presetSubtype="0" fill="hold" nodeType="withEffect">
                                  <p:stCondLst>
                                    <p:cond delay="0"/>
                                  </p:stCondLst>
                                  <p:childTnLst>
                                    <p:set>
                                      <p:cBhvr>
                                        <p:cTn id="40" dur="1" fill="hold">
                                          <p:stCondLst>
                                            <p:cond delay="0"/>
                                          </p:stCondLst>
                                        </p:cTn>
                                        <p:tgtEl>
                                          <p:spTgt spid="3618"/>
                                        </p:tgtEl>
                                        <p:attrNameLst>
                                          <p:attrName>style.visibility</p:attrName>
                                        </p:attrNameLst>
                                      </p:cBhvr>
                                      <p:to>
                                        <p:strVal val="visible"/>
                                      </p:to>
                                    </p:set>
                                    <p:animEffect transition="in" filter="fade">
                                      <p:cBhvr>
                                        <p:cTn id="41" dur="500"/>
                                        <p:tgtEl>
                                          <p:spTgt spid="3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65"/>
        <p:cNvGrpSpPr/>
        <p:nvPr/>
      </p:nvGrpSpPr>
      <p:grpSpPr>
        <a:xfrm>
          <a:off x="0" y="0"/>
          <a:ext cx="0" cy="0"/>
          <a:chOff x="0" y="0"/>
          <a:chExt cx="0" cy="0"/>
        </a:xfrm>
      </p:grpSpPr>
      <p:sp>
        <p:nvSpPr>
          <p:cNvPr id="3666" name="Google Shape;3666;p5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rdt2.0: FSM specification</a:t>
            </a:r>
            <a:endParaRPr sz="4400"/>
          </a:p>
        </p:txBody>
      </p:sp>
      <p:sp>
        <p:nvSpPr>
          <p:cNvPr id="3667" name="Google Shape;3667;p54"/>
          <p:cNvSpPr/>
          <p:nvPr/>
        </p:nvSpPr>
        <p:spPr>
          <a:xfrm>
            <a:off x="2448951" y="23498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668" name="Google Shape;3668;p54"/>
          <p:cNvSpPr txBox="1"/>
          <p:nvPr/>
        </p:nvSpPr>
        <p:spPr>
          <a:xfrm>
            <a:off x="2347351" y="24339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above</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669" name="Google Shape;3669;p54"/>
          <p:cNvGrpSpPr/>
          <p:nvPr/>
        </p:nvGrpSpPr>
        <p:grpSpPr>
          <a:xfrm>
            <a:off x="5004826" y="2400535"/>
            <a:ext cx="3673475" cy="919271"/>
            <a:chOff x="5004826" y="2400535"/>
            <a:chExt cx="3673475" cy="919271"/>
          </a:xfrm>
        </p:grpSpPr>
        <p:sp>
          <p:nvSpPr>
            <p:cNvPr id="3670" name="Google Shape;3670;p54"/>
            <p:cNvSpPr/>
            <p:nvPr/>
          </p:nvSpPr>
          <p:spPr>
            <a:xfrm>
              <a:off x="5004826" y="2426043"/>
              <a:ext cx="466725" cy="89376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71" name="Google Shape;3671;p54"/>
            <p:cNvSpPr txBox="1"/>
            <p:nvPr/>
          </p:nvSpPr>
          <p:spPr>
            <a:xfrm>
              <a:off x="5314388" y="2740368"/>
              <a:ext cx="17637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72" name="Google Shape;3672;p54"/>
            <p:cNvSpPr txBox="1"/>
            <p:nvPr/>
          </p:nvSpPr>
          <p:spPr>
            <a:xfrm>
              <a:off x="5288988" y="2400535"/>
              <a:ext cx="3389313"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73" name="Google Shape;3673;p54"/>
            <p:cNvCxnSpPr/>
            <p:nvPr/>
          </p:nvCxnSpPr>
          <p:spPr>
            <a:xfrm>
              <a:off x="5408051" y="2740368"/>
              <a:ext cx="990600" cy="0"/>
            </a:xfrm>
            <a:prstGeom prst="straightConnector1">
              <a:avLst/>
            </a:prstGeom>
            <a:noFill/>
            <a:ln w="28575" cap="flat" cmpd="sng">
              <a:solidFill>
                <a:srgbClr val="000000"/>
              </a:solidFill>
              <a:prstDash val="solid"/>
              <a:round/>
              <a:headEnd type="none" w="med" len="med"/>
              <a:tailEnd type="none" w="med" len="med"/>
            </a:ln>
          </p:spPr>
        </p:cxnSp>
      </p:grpSp>
      <p:grpSp>
        <p:nvGrpSpPr>
          <p:cNvPr id="3674" name="Google Shape;3674;p54"/>
          <p:cNvGrpSpPr/>
          <p:nvPr/>
        </p:nvGrpSpPr>
        <p:grpSpPr>
          <a:xfrm>
            <a:off x="4044388" y="2362543"/>
            <a:ext cx="1074738" cy="962025"/>
            <a:chOff x="1540" y="2116"/>
            <a:chExt cx="677" cy="606"/>
          </a:xfrm>
        </p:grpSpPr>
        <p:sp>
          <p:nvSpPr>
            <p:cNvPr id="3675" name="Google Shape;3675;p54"/>
            <p:cNvSpPr/>
            <p:nvPr/>
          </p:nvSpPr>
          <p:spPr>
            <a:xfrm>
              <a:off x="1565" y="2116"/>
              <a:ext cx="621" cy="60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676" name="Google Shape;3676;p54"/>
            <p:cNvSpPr txBox="1"/>
            <p:nvPr/>
          </p:nvSpPr>
          <p:spPr>
            <a:xfrm>
              <a:off x="1540" y="2163"/>
              <a:ext cx="677"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 or NAK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677" name="Google Shape;3677;p54"/>
          <p:cNvGrpSpPr/>
          <p:nvPr/>
        </p:nvGrpSpPr>
        <p:grpSpPr>
          <a:xfrm>
            <a:off x="8325876" y="2721318"/>
            <a:ext cx="3394075" cy="1036638"/>
            <a:chOff x="8325876" y="2721318"/>
            <a:chExt cx="3394075" cy="1036638"/>
          </a:xfrm>
        </p:grpSpPr>
        <p:grpSp>
          <p:nvGrpSpPr>
            <p:cNvPr id="3678" name="Google Shape;3678;p54"/>
            <p:cNvGrpSpPr/>
            <p:nvPr/>
          </p:nvGrpSpPr>
          <p:grpSpPr>
            <a:xfrm>
              <a:off x="8325876" y="2721318"/>
              <a:ext cx="3394075" cy="630238"/>
              <a:chOff x="2222" y="2804"/>
              <a:chExt cx="2138" cy="397"/>
            </a:xfrm>
          </p:grpSpPr>
          <p:sp>
            <p:nvSpPr>
              <p:cNvPr id="3679" name="Google Shape;3679;p54"/>
              <p:cNvSpPr txBox="1"/>
              <p:nvPr/>
            </p:nvSpPr>
            <p:spPr>
              <a:xfrm>
                <a:off x="2222" y="3039"/>
                <a:ext cx="1152" cy="1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udt_send(NAK)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80" name="Google Shape;3680;p54"/>
              <p:cNvSpPr txBox="1"/>
              <p:nvPr/>
            </p:nvSpPr>
            <p:spPr>
              <a:xfrm>
                <a:off x="2225" y="2804"/>
                <a:ext cx="2135" cy="1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corrupt(rcvpkt)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81" name="Google Shape;3681;p54"/>
              <p:cNvCxnSpPr/>
              <p:nvPr/>
            </p:nvCxnSpPr>
            <p:spPr>
              <a:xfrm>
                <a:off x="2285" y="3040"/>
                <a:ext cx="624" cy="0"/>
              </a:xfrm>
              <a:prstGeom prst="straightConnector1">
                <a:avLst/>
              </a:prstGeom>
              <a:noFill/>
              <a:ln w="28575" cap="flat" cmpd="sng">
                <a:solidFill>
                  <a:srgbClr val="000000"/>
                </a:solidFill>
                <a:prstDash val="solid"/>
                <a:round/>
                <a:headEnd type="none" w="med" len="med"/>
                <a:tailEnd type="none" w="med" len="med"/>
              </a:ln>
            </p:spPr>
          </p:cxnSp>
        </p:grpSp>
        <p:sp>
          <p:nvSpPr>
            <p:cNvPr id="3682" name="Google Shape;3682;p54"/>
            <p:cNvSpPr/>
            <p:nvPr/>
          </p:nvSpPr>
          <p:spPr>
            <a:xfrm>
              <a:off x="8424301" y="3288056"/>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683" name="Google Shape;3683;p54"/>
          <p:cNvSpPr/>
          <p:nvPr/>
        </p:nvSpPr>
        <p:spPr>
          <a:xfrm>
            <a:off x="8516376" y="37087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684" name="Google Shape;3684;p54"/>
          <p:cNvSpPr txBox="1"/>
          <p:nvPr/>
        </p:nvSpPr>
        <p:spPr>
          <a:xfrm>
            <a:off x="8429063" y="37928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below</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685" name="Google Shape;3685;p54"/>
          <p:cNvGrpSpPr/>
          <p:nvPr/>
        </p:nvGrpSpPr>
        <p:grpSpPr>
          <a:xfrm>
            <a:off x="8049650" y="4591214"/>
            <a:ext cx="4142349" cy="1379872"/>
            <a:chOff x="8049650" y="4591214"/>
            <a:chExt cx="4142349" cy="1379872"/>
          </a:xfrm>
        </p:grpSpPr>
        <p:grpSp>
          <p:nvGrpSpPr>
            <p:cNvPr id="3686" name="Google Shape;3686;p54"/>
            <p:cNvGrpSpPr/>
            <p:nvPr/>
          </p:nvGrpSpPr>
          <p:grpSpPr>
            <a:xfrm>
              <a:off x="8049650" y="5037504"/>
              <a:ext cx="4142349" cy="933582"/>
              <a:chOff x="8049650" y="5037504"/>
              <a:chExt cx="4142349" cy="933582"/>
            </a:xfrm>
          </p:grpSpPr>
          <p:sp>
            <p:nvSpPr>
              <p:cNvPr id="3687" name="Google Shape;3687;p54"/>
              <p:cNvSpPr txBox="1"/>
              <p:nvPr/>
            </p:nvSpPr>
            <p:spPr>
              <a:xfrm>
                <a:off x="8071876" y="5351961"/>
                <a:ext cx="2143125" cy="619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extract(rcvpkt,data)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deliver_data(data)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udt_send(ACK)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88" name="Google Shape;3688;p54"/>
              <p:cNvSpPr txBox="1"/>
              <p:nvPr/>
            </p:nvSpPr>
            <p:spPr>
              <a:xfrm>
                <a:off x="8049650" y="5037504"/>
                <a:ext cx="4142349" cy="701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notcorrupt(rcvpkt)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89" name="Google Shape;3689;p54"/>
              <p:cNvCxnSpPr/>
              <p:nvPr/>
            </p:nvCxnSpPr>
            <p:spPr>
              <a:xfrm>
                <a:off x="8171888" y="5407524"/>
                <a:ext cx="1489075" cy="0"/>
              </a:xfrm>
              <a:prstGeom prst="straightConnector1">
                <a:avLst/>
              </a:prstGeom>
              <a:noFill/>
              <a:ln w="28575" cap="flat" cmpd="sng">
                <a:solidFill>
                  <a:srgbClr val="000000"/>
                </a:solidFill>
                <a:prstDash val="solid"/>
                <a:round/>
                <a:headEnd type="none" w="med" len="med"/>
                <a:tailEnd type="none" w="med" len="med"/>
              </a:ln>
            </p:spPr>
          </p:cxnSp>
        </p:grpSp>
        <p:sp>
          <p:nvSpPr>
            <p:cNvPr id="3690" name="Google Shape;3690;p54"/>
            <p:cNvSpPr/>
            <p:nvPr/>
          </p:nvSpPr>
          <p:spPr>
            <a:xfrm rot="10800000" flipH="1">
              <a:off x="8437001" y="4591214"/>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691" name="Google Shape;3691;p54"/>
          <p:cNvGrpSpPr/>
          <p:nvPr/>
        </p:nvGrpSpPr>
        <p:grpSpPr>
          <a:xfrm>
            <a:off x="2756926" y="1340193"/>
            <a:ext cx="3643312" cy="1027113"/>
            <a:chOff x="2756926" y="1340193"/>
            <a:chExt cx="3643312" cy="1027113"/>
          </a:xfrm>
        </p:grpSpPr>
        <p:sp>
          <p:nvSpPr>
            <p:cNvPr id="3692" name="Google Shape;3692;p54"/>
            <p:cNvSpPr txBox="1"/>
            <p:nvPr/>
          </p:nvSpPr>
          <p:spPr>
            <a:xfrm>
              <a:off x="2756926" y="1630706"/>
              <a:ext cx="36433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snkpkt = make_pkt(data, checksum)</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93" name="Google Shape;3693;p54"/>
            <p:cNvCxnSpPr/>
            <p:nvPr/>
          </p:nvCxnSpPr>
          <p:spPr>
            <a:xfrm>
              <a:off x="2861701" y="1675156"/>
              <a:ext cx="990600" cy="0"/>
            </a:xfrm>
            <a:prstGeom prst="straightConnector1">
              <a:avLst/>
            </a:prstGeom>
            <a:noFill/>
            <a:ln w="28575" cap="flat" cmpd="sng">
              <a:solidFill>
                <a:srgbClr val="000000"/>
              </a:solidFill>
              <a:prstDash val="solid"/>
              <a:round/>
              <a:headEnd type="none" w="med" len="med"/>
              <a:tailEnd type="none" w="med" len="med"/>
            </a:ln>
          </p:spPr>
        </p:cxnSp>
        <p:sp>
          <p:nvSpPr>
            <p:cNvPr id="3694" name="Google Shape;3694;p54"/>
            <p:cNvSpPr/>
            <p:nvPr/>
          </p:nvSpPr>
          <p:spPr>
            <a:xfrm rot="10800000" flipH="1">
              <a:off x="2809313" y="2119656"/>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5" name="Google Shape;3695;p54"/>
            <p:cNvSpPr txBox="1"/>
            <p:nvPr/>
          </p:nvSpPr>
          <p:spPr>
            <a:xfrm>
              <a:off x="2782326" y="1340193"/>
              <a:ext cx="22558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696" name="Google Shape;3696;p54"/>
          <p:cNvGrpSpPr/>
          <p:nvPr/>
        </p:nvGrpSpPr>
        <p:grpSpPr>
          <a:xfrm>
            <a:off x="2270357" y="3283338"/>
            <a:ext cx="3548062" cy="989290"/>
            <a:chOff x="2270357" y="3283338"/>
            <a:chExt cx="3548062" cy="989290"/>
          </a:xfrm>
        </p:grpSpPr>
        <p:sp>
          <p:nvSpPr>
            <p:cNvPr id="3697" name="Google Shape;3697;p54"/>
            <p:cNvSpPr/>
            <p:nvPr/>
          </p:nvSpPr>
          <p:spPr>
            <a:xfrm>
              <a:off x="2882338" y="328333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698" name="Google Shape;3698;p54"/>
            <p:cNvGrpSpPr/>
            <p:nvPr/>
          </p:nvGrpSpPr>
          <p:grpSpPr>
            <a:xfrm>
              <a:off x="2270357" y="3545923"/>
              <a:ext cx="3548062" cy="726705"/>
              <a:chOff x="2270357" y="3545923"/>
              <a:chExt cx="3548062" cy="726705"/>
            </a:xfrm>
          </p:grpSpPr>
          <p:sp>
            <p:nvSpPr>
              <p:cNvPr id="3699" name="Google Shape;3699;p54"/>
              <p:cNvSpPr txBox="1"/>
              <p:nvPr/>
            </p:nvSpPr>
            <p:spPr>
              <a:xfrm>
                <a:off x="2270357" y="3545923"/>
                <a:ext cx="3548062"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isACK(rcvpkt)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700" name="Google Shape;3700;p54"/>
              <p:cNvCxnSpPr/>
              <p:nvPr/>
            </p:nvCxnSpPr>
            <p:spPr>
              <a:xfrm>
                <a:off x="3330476" y="3919619"/>
                <a:ext cx="990600" cy="0"/>
              </a:xfrm>
              <a:prstGeom prst="straightConnector1">
                <a:avLst/>
              </a:prstGeom>
              <a:noFill/>
              <a:ln w="28575" cap="flat" cmpd="sng">
                <a:solidFill>
                  <a:srgbClr val="000000"/>
                </a:solidFill>
                <a:prstDash val="solid"/>
                <a:round/>
                <a:headEnd type="none" w="med" len="med"/>
                <a:tailEnd type="none" w="med" len="med"/>
              </a:ln>
            </p:spPr>
          </p:cxnSp>
          <p:sp>
            <p:nvSpPr>
              <p:cNvPr id="3701" name="Google Shape;3701;p54"/>
              <p:cNvSpPr txBox="1"/>
              <p:nvPr/>
            </p:nvSpPr>
            <p:spPr>
              <a:xfrm>
                <a:off x="3665151" y="3936078"/>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grpSp>
      <p:sp>
        <p:nvSpPr>
          <p:cNvPr id="3702" name="Google Shape;3702;p54"/>
          <p:cNvSpPr txBox="1"/>
          <p:nvPr/>
        </p:nvSpPr>
        <p:spPr>
          <a:xfrm>
            <a:off x="1163066" y="2517724"/>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sender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703" name="Google Shape;3703;p54"/>
          <p:cNvSpPr txBox="1"/>
          <p:nvPr/>
        </p:nvSpPr>
        <p:spPr>
          <a:xfrm>
            <a:off x="9660963" y="3961155"/>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receiver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704" name="Google Shape;3704;p54"/>
          <p:cNvSpPr txBox="1"/>
          <p:nvPr/>
        </p:nvSpPr>
        <p:spPr>
          <a:xfrm>
            <a:off x="965915" y="4680633"/>
            <a:ext cx="653281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panose="020F0502020204030204"/>
              <a:buNone/>
            </a:pPr>
            <a:r>
              <a:rPr lang="en-US" sz="2400" b="0" i="0" u="none" strike="noStrike" cap="none">
                <a:solidFill>
                  <a:srgbClr val="C00000"/>
                </a:solidFill>
                <a:latin typeface="Calibri" panose="020F0502020204030204"/>
                <a:ea typeface="Calibri" panose="020F0502020204030204"/>
                <a:cs typeface="Calibri" panose="020F0502020204030204"/>
                <a:sym typeface="Calibri" panose="020F0502020204030204"/>
              </a:rPr>
              <a:t>Note: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of receiver (did the receiver get my message correctly?) isn’t known to sender unless somehow communicated from receiver to sender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100000"/>
              </a:lnSpc>
              <a:spcBef>
                <a:spcPts val="0"/>
              </a:spcBef>
              <a:spcAft>
                <a:spcPts val="0"/>
              </a:spcAft>
              <a:buClr>
                <a:srgbClr val="0000A8"/>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that’s why we need a protocol!</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5" name="Google Shape;3705;p54"/>
          <p:cNvSpPr txBox="1"/>
          <p:nvPr/>
        </p:nvSpPr>
        <p:spPr>
          <a:xfrm>
            <a:off x="5288477" y="2154581"/>
            <a:ext cx="2085975"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isNAK(rcvpkt)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706" name="Google Shape;3706;p54" descr="A shower curtain&#10;&#10;Description automatically generated"/>
          <p:cNvPicPr preferRelativeResize="0"/>
          <p:nvPr/>
        </p:nvPicPr>
        <p:blipFill rotWithShape="1">
          <a:blip r:embed="rId1"/>
          <a:srcRect/>
          <a:stretch>
            <a:fillRect/>
          </a:stretch>
        </p:blipFill>
        <p:spPr>
          <a:xfrm>
            <a:off x="7333303" y="2155771"/>
            <a:ext cx="4642797" cy="4579749"/>
          </a:xfrm>
          <a:prstGeom prst="rect">
            <a:avLst/>
          </a:prstGeom>
          <a:noFill/>
          <a:ln>
            <a:noFill/>
          </a:ln>
        </p:spPr>
      </p:pic>
      <p:sp>
        <p:nvSpPr>
          <p:cNvPr id="3707" name="Google Shape;3707;p54"/>
          <p:cNvSpPr txBox="1"/>
          <p:nvPr/>
        </p:nvSpPr>
        <p:spPr>
          <a:xfrm>
            <a:off x="5459797" y="2400795"/>
            <a:ext cx="2085975" cy="3986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highlight>
                  <a:srgbClr val="FFFF00"/>
                </a:highlight>
                <a:latin typeface="Arial" panose="020B0604020202020204"/>
                <a:ea typeface="Arial" panose="020B0604020202020204"/>
                <a:cs typeface="Arial" panose="020B0604020202020204"/>
                <a:sym typeface="Arial" panose="020B0604020202020204"/>
              </a:rPr>
              <a:t>isNAK(rcvpkt)</a:t>
            </a:r>
            <a:endParaRPr sz="1600" b="0" i="0" u="none" strike="noStrike" cap="none">
              <a:solidFill>
                <a:srgbClr val="000000"/>
              </a:solidFill>
              <a:highlight>
                <a:srgbClr val="FFFF00"/>
              </a:highlight>
              <a:latin typeface="Times New Roman" panose="02020603050405020304"/>
              <a:ea typeface="Times New Roman" panose="02020603050405020304"/>
              <a:cs typeface="Times New Roman" panose="02020603050405020304"/>
              <a:sym typeface="Times New Roman" panose="02020603050405020304"/>
            </a:endParaRPr>
          </a:p>
        </p:txBody>
      </p:sp>
      <p:sp>
        <p:nvSpPr>
          <p:cNvPr id="3708" name="Google Shape;3708;p54"/>
          <p:cNvSpPr txBox="1"/>
          <p:nvPr/>
        </p:nvSpPr>
        <p:spPr>
          <a:xfrm>
            <a:off x="3949171" y="3557373"/>
            <a:ext cx="2085975" cy="3986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highlight>
                  <a:srgbClr val="FFFF00"/>
                </a:highlight>
                <a:latin typeface="Arial" panose="020B0604020202020204"/>
                <a:ea typeface="Arial" panose="020B0604020202020204"/>
                <a:cs typeface="Arial" panose="020B0604020202020204"/>
                <a:sym typeface="Arial" panose="020B0604020202020204"/>
              </a:rPr>
              <a:t>isACK(rcvpkt)</a:t>
            </a:r>
            <a:endParaRPr sz="1600" b="0" i="0" u="none" strike="noStrike" cap="none">
              <a:solidFill>
                <a:srgbClr val="000000"/>
              </a:solidFill>
              <a:highlight>
                <a:srgbClr val="FFFF00"/>
              </a:highlight>
              <a:latin typeface="Times New Roman" panose="02020603050405020304"/>
              <a:ea typeface="Times New Roman" panose="02020603050405020304"/>
              <a:cs typeface="Times New Roman" panose="02020603050405020304"/>
              <a:sym typeface="Times New Roman" panose="02020603050405020304"/>
            </a:endParaRPr>
          </a:p>
        </p:txBody>
      </p:sp>
      <p:sp>
        <p:nvSpPr>
          <p:cNvPr id="3709" name="Google Shape;3709;p5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6"/>
                                        </p:tgtEl>
                                        <p:attrNameLst>
                                          <p:attrName>style.visibility</p:attrName>
                                        </p:attrNameLst>
                                      </p:cBhvr>
                                      <p:to>
                                        <p:strVal val="visible"/>
                                      </p:to>
                                    </p:set>
                                    <p:animEffect transition="in" filter="fade">
                                      <p:cBhvr>
                                        <p:cTn id="7" dur="1000"/>
                                        <p:tgtEl>
                                          <p:spTgt spid="37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7"/>
                                        </p:tgtEl>
                                        <p:attrNameLst>
                                          <p:attrName>style.visibility</p:attrName>
                                        </p:attrNameLst>
                                      </p:cBhvr>
                                      <p:to>
                                        <p:strVal val="visible"/>
                                      </p:to>
                                    </p:set>
                                    <p:animEffect transition="in" filter="fade">
                                      <p:cBhvr>
                                        <p:cTn id="12" dur="500"/>
                                        <p:tgtEl>
                                          <p:spTgt spid="3707"/>
                                        </p:tgtEl>
                                      </p:cBhvr>
                                    </p:animEffect>
                                  </p:childTnLst>
                                </p:cTn>
                              </p:par>
                              <p:par>
                                <p:cTn id="13" presetID="10" presetClass="entr" presetSubtype="0" fill="hold" nodeType="withEffect">
                                  <p:stCondLst>
                                    <p:cond delay="0"/>
                                  </p:stCondLst>
                                  <p:childTnLst>
                                    <p:set>
                                      <p:cBhvr>
                                        <p:cTn id="14" dur="1" fill="hold">
                                          <p:stCondLst>
                                            <p:cond delay="0"/>
                                          </p:stCondLst>
                                        </p:cTn>
                                        <p:tgtEl>
                                          <p:spTgt spid="3708"/>
                                        </p:tgtEl>
                                        <p:attrNameLst>
                                          <p:attrName>style.visibility</p:attrName>
                                        </p:attrNameLst>
                                      </p:cBhvr>
                                      <p:to>
                                        <p:strVal val="visible"/>
                                      </p:to>
                                    </p:set>
                                    <p:animEffect transition="in" filter="fade">
                                      <p:cBhvr>
                                        <p:cTn id="15" dur="500"/>
                                        <p:tgtEl>
                                          <p:spTgt spid="3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panose="020F0502020204030204"/>
              <a:buNone/>
            </a:pPr>
            <a:r>
              <a:rPr lang="en-US"/>
              <a:t>Transport vs. network layer services and protocols</a:t>
            </a:r>
            <a:endParaRPr lang="en-US"/>
          </a:p>
        </p:txBody>
      </p:sp>
      <p:grpSp>
        <p:nvGrpSpPr>
          <p:cNvPr id="571" name="Google Shape;571;p10"/>
          <p:cNvGrpSpPr/>
          <p:nvPr/>
        </p:nvGrpSpPr>
        <p:grpSpPr>
          <a:xfrm>
            <a:off x="6278709" y="1094882"/>
            <a:ext cx="5468536" cy="5077175"/>
            <a:chOff x="6430780" y="1365914"/>
            <a:chExt cx="5468536" cy="5077175"/>
          </a:xfrm>
        </p:grpSpPr>
        <p:sp>
          <p:nvSpPr>
            <p:cNvPr id="572" name="Google Shape;572;p10"/>
            <p:cNvSpPr/>
            <p:nvPr/>
          </p:nvSpPr>
          <p:spPr>
            <a:xfrm>
              <a:off x="6539916" y="1365914"/>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3" name="Google Shape;573;p10"/>
            <p:cNvSpPr/>
            <p:nvPr/>
          </p:nvSpPr>
          <p:spPr>
            <a:xfrm>
              <a:off x="6430780" y="1910777"/>
              <a:ext cx="5230917" cy="4409765"/>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4" name="Google Shape;574;p10"/>
            <p:cNvSpPr txBox="1"/>
            <p:nvPr/>
          </p:nvSpPr>
          <p:spPr>
            <a:xfrm>
              <a:off x="7104167" y="1686939"/>
              <a:ext cx="3025187" cy="44563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99"/>
                </a:buClr>
                <a:buSzPts val="1820"/>
                <a:buFont typeface="Noto Sans Symbols"/>
                <a:buNone/>
              </a:pPr>
              <a:r>
                <a:rPr lang="en-US" sz="2800" b="0" i="1" u="none" strike="noStrike" cap="none">
                  <a:solidFill>
                    <a:srgbClr val="000099"/>
                  </a:solidFill>
                  <a:latin typeface="Calibri" panose="020F0502020204030204"/>
                  <a:ea typeface="Calibri" panose="020F0502020204030204"/>
                  <a:cs typeface="Calibri" panose="020F0502020204030204"/>
                  <a:sym typeface="Calibri" panose="020F0502020204030204"/>
                </a:rPr>
                <a:t>household analogy:</a:t>
              </a:r>
              <a:endParaRPr sz="28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5" name="Google Shape;575;p10"/>
            <p:cNvSpPr txBox="1"/>
            <p:nvPr/>
          </p:nvSpPr>
          <p:spPr>
            <a:xfrm>
              <a:off x="6539915" y="2193352"/>
              <a:ext cx="4916773" cy="4249737"/>
            </a:xfrm>
            <a:prstGeom prst="rect">
              <a:avLst/>
            </a:prstGeom>
            <a:noFill/>
            <a:ln>
              <a:noFill/>
            </a:ln>
          </p:spPr>
          <p:txBody>
            <a:bodyPr spcFirstLastPara="1" wrap="square" lIns="91425" tIns="45700" rIns="91425" bIns="45700" anchor="t" anchorCtr="0">
              <a:normAutofit fontScale="92500" lnSpcReduction="20000"/>
            </a:bodyPr>
            <a:lstStyle/>
            <a:p>
              <a:pPr marL="352425" marR="0" lvl="0" indent="-222250" algn="l" rtl="0">
                <a:lnSpc>
                  <a:spcPct val="100000"/>
                </a:lnSpc>
                <a:spcBef>
                  <a:spcPts val="0"/>
                </a:spcBef>
                <a:spcAft>
                  <a:spcPts val="0"/>
                </a:spcAft>
                <a:buClr>
                  <a:srgbClr val="0000A3"/>
                </a:buClr>
                <a:buSzPct val="100000"/>
                <a:buFont typeface="Noto Sans Symbols"/>
                <a:buNone/>
              </a:pPr>
              <a:r>
                <a:rPr lang="en-US" sz="3000" b="0" i="1" u="none" strike="noStrike" cap="none">
                  <a:solidFill>
                    <a:srgbClr val="000000"/>
                  </a:solidFill>
                  <a:latin typeface="Calibri" panose="020F0502020204030204"/>
                  <a:ea typeface="Calibri" panose="020F0502020204030204"/>
                  <a:cs typeface="Calibri" panose="020F0502020204030204"/>
                  <a:sym typeface="Calibri" panose="020F0502020204030204"/>
                </a:rPr>
                <a:t>12 kids in Ann’s house sending letters to 12 kids in Bill’s house:</a:t>
              </a:r>
              <a:endPara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hosts = houses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processes = kids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 messages = letters in envelopes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transport protocol = Ann and Bill who demux to in-house siblings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network-layer protocol = postal service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70000"/>
                </a:lnSpc>
                <a:spcBef>
                  <a:spcPts val="1000"/>
                </a:spcBef>
                <a:spcAft>
                  <a:spcPts val="0"/>
                </a:spcAft>
                <a:buClr>
                  <a:srgbClr val="0000A3"/>
                </a:buClr>
                <a:buSzPct val="1000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576" name="Google Shape;576;p10"/>
          <p:cNvPicPr preferRelativeResize="0"/>
          <p:nvPr/>
        </p:nvPicPr>
        <p:blipFill rotWithShape="1">
          <a:blip r:embed="rId1"/>
          <a:srcRect/>
          <a:stretch>
            <a:fillRect/>
          </a:stretch>
        </p:blipFill>
        <p:spPr>
          <a:xfrm>
            <a:off x="1423754" y="1415907"/>
            <a:ext cx="3622416" cy="5035158"/>
          </a:xfrm>
          <a:prstGeom prst="rect">
            <a:avLst/>
          </a:prstGeom>
          <a:noFill/>
          <a:ln>
            <a:noFill/>
          </a:ln>
        </p:spPr>
      </p:pic>
      <p:sp>
        <p:nvSpPr>
          <p:cNvPr id="577" name="Google Shape;577;p10"/>
          <p:cNvSpPr/>
          <p:nvPr/>
        </p:nvSpPr>
        <p:spPr>
          <a:xfrm>
            <a:off x="6387844" y="4452079"/>
            <a:ext cx="5121782" cy="13641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8" name="Google Shape;578;p1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6"/>
                                        </p:tgtEl>
                                        <p:attrNameLst>
                                          <p:attrName>style.visibility</p:attrName>
                                        </p:attrNameLst>
                                      </p:cBhvr>
                                      <p:to>
                                        <p:strVal val="visible"/>
                                      </p:to>
                                    </p:set>
                                    <p:animEffect transition="in" filter="fade">
                                      <p:cBhvr>
                                        <p:cTn id="7" dur="10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sp>
        <p:nvSpPr>
          <p:cNvPr id="3715" name="Google Shape;3715;p5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rdt2.0: operation with no errors</a:t>
            </a:r>
            <a:endParaRPr sz="4400"/>
          </a:p>
        </p:txBody>
      </p:sp>
      <p:sp>
        <p:nvSpPr>
          <p:cNvPr id="3716" name="Google Shape;3716;p55"/>
          <p:cNvSpPr/>
          <p:nvPr/>
        </p:nvSpPr>
        <p:spPr>
          <a:xfrm>
            <a:off x="2448951" y="23498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17" name="Google Shape;3717;p55"/>
          <p:cNvSpPr txBox="1"/>
          <p:nvPr/>
        </p:nvSpPr>
        <p:spPr>
          <a:xfrm>
            <a:off x="2347351" y="24339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above</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18" name="Google Shape;3718;p55"/>
          <p:cNvSpPr txBox="1"/>
          <p:nvPr/>
        </p:nvSpPr>
        <p:spPr>
          <a:xfrm>
            <a:off x="2756926" y="1630706"/>
            <a:ext cx="36433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snkpkt = make_pkt(data, checksum)</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719" name="Google Shape;3719;p55"/>
          <p:cNvCxnSpPr/>
          <p:nvPr/>
        </p:nvCxnSpPr>
        <p:spPr>
          <a:xfrm>
            <a:off x="2861701" y="1675156"/>
            <a:ext cx="990600" cy="0"/>
          </a:xfrm>
          <a:prstGeom prst="straightConnector1">
            <a:avLst/>
          </a:prstGeom>
          <a:noFill/>
          <a:ln w="28575" cap="flat" cmpd="sng">
            <a:solidFill>
              <a:srgbClr val="000000"/>
            </a:solidFill>
            <a:prstDash val="solid"/>
            <a:round/>
            <a:headEnd type="none" w="med" len="med"/>
            <a:tailEnd type="none" w="med" len="med"/>
          </a:ln>
        </p:spPr>
      </p:cxnSp>
      <p:sp>
        <p:nvSpPr>
          <p:cNvPr id="3720" name="Google Shape;3720;p55"/>
          <p:cNvSpPr/>
          <p:nvPr/>
        </p:nvSpPr>
        <p:spPr>
          <a:xfrm rot="10800000" flipH="1">
            <a:off x="2809313" y="2119656"/>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1" name="Google Shape;3721;p55"/>
          <p:cNvSpPr/>
          <p:nvPr/>
        </p:nvSpPr>
        <p:spPr>
          <a:xfrm>
            <a:off x="2856938" y="328011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2" name="Google Shape;3722;p55"/>
          <p:cNvSpPr/>
          <p:nvPr/>
        </p:nvSpPr>
        <p:spPr>
          <a:xfrm>
            <a:off x="5004826" y="2426043"/>
            <a:ext cx="466725" cy="89376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3" name="Google Shape;3723;p55"/>
          <p:cNvSpPr txBox="1"/>
          <p:nvPr/>
        </p:nvSpPr>
        <p:spPr>
          <a:xfrm>
            <a:off x="5314388" y="2740368"/>
            <a:ext cx="17637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724" name="Google Shape;3724;p55"/>
          <p:cNvCxnSpPr/>
          <p:nvPr/>
        </p:nvCxnSpPr>
        <p:spPr>
          <a:xfrm>
            <a:off x="5408051" y="2740368"/>
            <a:ext cx="990600" cy="0"/>
          </a:xfrm>
          <a:prstGeom prst="straightConnector1">
            <a:avLst/>
          </a:prstGeom>
          <a:noFill/>
          <a:ln w="28575" cap="flat" cmpd="sng">
            <a:solidFill>
              <a:srgbClr val="000000"/>
            </a:solidFill>
            <a:prstDash val="solid"/>
            <a:round/>
            <a:headEnd type="none" w="med" len="med"/>
            <a:tailEnd type="none" w="med" len="med"/>
          </a:ln>
        </p:spPr>
      </p:cxnSp>
      <p:grpSp>
        <p:nvGrpSpPr>
          <p:cNvPr id="3725" name="Google Shape;3725;p55"/>
          <p:cNvGrpSpPr/>
          <p:nvPr/>
        </p:nvGrpSpPr>
        <p:grpSpPr>
          <a:xfrm>
            <a:off x="8325876" y="3094378"/>
            <a:ext cx="1828800" cy="257175"/>
            <a:chOff x="2222" y="3039"/>
            <a:chExt cx="1152" cy="162"/>
          </a:xfrm>
        </p:grpSpPr>
        <p:sp>
          <p:nvSpPr>
            <p:cNvPr id="3726" name="Google Shape;3726;p55"/>
            <p:cNvSpPr txBox="1"/>
            <p:nvPr/>
          </p:nvSpPr>
          <p:spPr>
            <a:xfrm>
              <a:off x="2222" y="3039"/>
              <a:ext cx="1152" cy="1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udt_send(NAK)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727" name="Google Shape;3727;p55"/>
            <p:cNvCxnSpPr/>
            <p:nvPr/>
          </p:nvCxnSpPr>
          <p:spPr>
            <a:xfrm>
              <a:off x="2285" y="3040"/>
              <a:ext cx="624" cy="0"/>
            </a:xfrm>
            <a:prstGeom prst="straightConnector1">
              <a:avLst/>
            </a:prstGeom>
            <a:noFill/>
            <a:ln w="28575" cap="flat" cmpd="sng">
              <a:solidFill>
                <a:srgbClr val="000000"/>
              </a:solidFill>
              <a:prstDash val="solid"/>
              <a:round/>
              <a:headEnd type="none" w="med" len="med"/>
              <a:tailEnd type="none" w="med" len="med"/>
            </a:ln>
          </p:spPr>
        </p:cxnSp>
      </p:grpSp>
      <p:grpSp>
        <p:nvGrpSpPr>
          <p:cNvPr id="3728" name="Google Shape;3728;p55"/>
          <p:cNvGrpSpPr/>
          <p:nvPr/>
        </p:nvGrpSpPr>
        <p:grpSpPr>
          <a:xfrm>
            <a:off x="4044388" y="2362543"/>
            <a:ext cx="1074738" cy="962025"/>
            <a:chOff x="1540" y="2116"/>
            <a:chExt cx="677" cy="606"/>
          </a:xfrm>
        </p:grpSpPr>
        <p:sp>
          <p:nvSpPr>
            <p:cNvPr id="3729" name="Google Shape;3729;p55"/>
            <p:cNvSpPr/>
            <p:nvPr/>
          </p:nvSpPr>
          <p:spPr>
            <a:xfrm>
              <a:off x="1565" y="2116"/>
              <a:ext cx="621" cy="60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30" name="Google Shape;3730;p55"/>
            <p:cNvSpPr txBox="1"/>
            <p:nvPr/>
          </p:nvSpPr>
          <p:spPr>
            <a:xfrm>
              <a:off x="1540" y="2163"/>
              <a:ext cx="677"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 or NAK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3731" name="Google Shape;3731;p55"/>
          <p:cNvSpPr/>
          <p:nvPr/>
        </p:nvSpPr>
        <p:spPr>
          <a:xfrm>
            <a:off x="8424301" y="3288056"/>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2" name="Google Shape;3732;p55"/>
          <p:cNvSpPr/>
          <p:nvPr/>
        </p:nvSpPr>
        <p:spPr>
          <a:xfrm>
            <a:off x="8516376" y="37087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33" name="Google Shape;3733;p55"/>
          <p:cNvSpPr txBox="1"/>
          <p:nvPr/>
        </p:nvSpPr>
        <p:spPr>
          <a:xfrm>
            <a:off x="8429063" y="37928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below</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34" name="Google Shape;3734;p55"/>
          <p:cNvSpPr/>
          <p:nvPr/>
        </p:nvSpPr>
        <p:spPr>
          <a:xfrm rot="10800000" flipH="1">
            <a:off x="8437001" y="4591214"/>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735" name="Google Shape;3735;p55"/>
          <p:cNvGrpSpPr/>
          <p:nvPr/>
        </p:nvGrpSpPr>
        <p:grpSpPr>
          <a:xfrm>
            <a:off x="2101288" y="2306981"/>
            <a:ext cx="1333500" cy="1004887"/>
            <a:chOff x="220" y="1365"/>
            <a:chExt cx="840" cy="633"/>
          </a:xfrm>
        </p:grpSpPr>
        <p:cxnSp>
          <p:nvCxnSpPr>
            <p:cNvPr id="3736" name="Google Shape;3736;p55"/>
            <p:cNvCxnSpPr/>
            <p:nvPr/>
          </p:nvCxnSpPr>
          <p:spPr>
            <a:xfrm>
              <a:off x="220" y="1365"/>
              <a:ext cx="273" cy="154"/>
            </a:xfrm>
            <a:prstGeom prst="straightConnector1">
              <a:avLst/>
            </a:prstGeom>
            <a:noFill/>
            <a:ln w="28575" cap="flat" cmpd="sng">
              <a:solidFill>
                <a:srgbClr val="FF0000"/>
              </a:solidFill>
              <a:prstDash val="dash"/>
              <a:round/>
              <a:headEnd type="none" w="med" len="med"/>
              <a:tailEnd type="triangle" w="med" len="med"/>
            </a:ln>
          </p:spPr>
        </p:cxnSp>
        <p:sp>
          <p:nvSpPr>
            <p:cNvPr id="3737" name="Google Shape;3737;p55"/>
            <p:cNvSpPr/>
            <p:nvPr/>
          </p:nvSpPr>
          <p:spPr>
            <a:xfrm>
              <a:off x="439" y="1392"/>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738" name="Google Shape;3738;p55"/>
          <p:cNvGrpSpPr/>
          <p:nvPr/>
        </p:nvGrpSpPr>
        <p:grpSpPr>
          <a:xfrm>
            <a:off x="8086163" y="3637306"/>
            <a:ext cx="1414463" cy="1033462"/>
            <a:chOff x="3990" y="2203"/>
            <a:chExt cx="891" cy="651"/>
          </a:xfrm>
        </p:grpSpPr>
        <p:cxnSp>
          <p:nvCxnSpPr>
            <p:cNvPr id="3739" name="Google Shape;3739;p55"/>
            <p:cNvCxnSpPr/>
            <p:nvPr/>
          </p:nvCxnSpPr>
          <p:spPr>
            <a:xfrm>
              <a:off x="3990" y="2203"/>
              <a:ext cx="273" cy="154"/>
            </a:xfrm>
            <a:prstGeom prst="straightConnector1">
              <a:avLst/>
            </a:prstGeom>
            <a:noFill/>
            <a:ln w="28575" cap="flat" cmpd="sng">
              <a:solidFill>
                <a:srgbClr val="FF0000"/>
              </a:solidFill>
              <a:prstDash val="dash"/>
              <a:round/>
              <a:headEnd type="none" w="med" len="med"/>
              <a:tailEnd type="triangle" w="med" len="med"/>
            </a:ln>
          </p:spPr>
        </p:cxnSp>
        <p:sp>
          <p:nvSpPr>
            <p:cNvPr id="3740" name="Google Shape;3740;p55"/>
            <p:cNvSpPr/>
            <p:nvPr/>
          </p:nvSpPr>
          <p:spPr>
            <a:xfrm>
              <a:off x="4260" y="2248"/>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741" name="Google Shape;3741;p55"/>
          <p:cNvSpPr txBox="1"/>
          <p:nvPr/>
        </p:nvSpPr>
        <p:spPr>
          <a:xfrm>
            <a:off x="2782326" y="1340193"/>
            <a:ext cx="22558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742" name="Google Shape;3742;p55"/>
          <p:cNvCxnSpPr/>
          <p:nvPr/>
        </p:nvCxnSpPr>
        <p:spPr>
          <a:xfrm>
            <a:off x="2763276" y="1429093"/>
            <a:ext cx="12700" cy="747713"/>
          </a:xfrm>
          <a:prstGeom prst="straightConnector1">
            <a:avLst/>
          </a:prstGeom>
          <a:noFill/>
          <a:ln w="76200" cap="flat" cmpd="sng">
            <a:solidFill>
              <a:srgbClr val="FF0000"/>
            </a:solidFill>
            <a:prstDash val="solid"/>
            <a:round/>
            <a:headEnd type="none" w="med" len="med"/>
            <a:tailEnd type="none" w="med" len="med"/>
          </a:ln>
        </p:spPr>
      </p:cxnSp>
      <p:sp>
        <p:nvSpPr>
          <p:cNvPr id="3743" name="Google Shape;3743;p55"/>
          <p:cNvSpPr/>
          <p:nvPr/>
        </p:nvSpPr>
        <p:spPr>
          <a:xfrm>
            <a:off x="2763276" y="2146642"/>
            <a:ext cx="7148415" cy="2944699"/>
          </a:xfrm>
          <a:custGeom>
            <a:avLst/>
            <a:gdLst/>
            <a:ahLst/>
            <a:cxnLst/>
            <a:rect l="l" t="t" r="r" b="b"/>
            <a:pathLst>
              <a:path w="10673" h="9621" extrusionOk="0">
                <a:moveTo>
                  <a:pt x="0" y="52"/>
                </a:moveTo>
                <a:lnTo>
                  <a:pt x="2377" y="0"/>
                </a:lnTo>
                <a:lnTo>
                  <a:pt x="8009" y="9621"/>
                </a:lnTo>
                <a:lnTo>
                  <a:pt x="10673" y="9621"/>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744" name="Google Shape;3744;p55"/>
          <p:cNvGrpSpPr/>
          <p:nvPr/>
        </p:nvGrpSpPr>
        <p:grpSpPr>
          <a:xfrm>
            <a:off x="2099701" y="2306981"/>
            <a:ext cx="1333500" cy="1004887"/>
            <a:chOff x="220" y="1365"/>
            <a:chExt cx="840" cy="633"/>
          </a:xfrm>
        </p:grpSpPr>
        <p:cxnSp>
          <p:nvCxnSpPr>
            <p:cNvPr id="3745" name="Google Shape;3745;p55"/>
            <p:cNvCxnSpPr/>
            <p:nvPr/>
          </p:nvCxnSpPr>
          <p:spPr>
            <a:xfrm>
              <a:off x="220" y="1365"/>
              <a:ext cx="273" cy="154"/>
            </a:xfrm>
            <a:prstGeom prst="straightConnector1">
              <a:avLst/>
            </a:prstGeom>
            <a:noFill/>
            <a:ln w="28575" cap="flat" cmpd="sng">
              <a:solidFill>
                <a:schemeClr val="dk2"/>
              </a:solidFill>
              <a:prstDash val="dash"/>
              <a:round/>
              <a:headEnd type="none" w="med" len="med"/>
              <a:tailEnd type="triangle" w="med" len="med"/>
            </a:ln>
          </p:spPr>
        </p:cxnSp>
        <p:sp>
          <p:nvSpPr>
            <p:cNvPr id="3746" name="Google Shape;3746;p55"/>
            <p:cNvSpPr/>
            <p:nvPr/>
          </p:nvSpPr>
          <p:spPr>
            <a:xfrm>
              <a:off x="439" y="1392"/>
              <a:ext cx="621" cy="606"/>
            </a:xfrm>
            <a:prstGeom prst="ellipse">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747" name="Google Shape;3747;p55"/>
          <p:cNvSpPr/>
          <p:nvPr/>
        </p:nvSpPr>
        <p:spPr>
          <a:xfrm>
            <a:off x="4084076" y="2362543"/>
            <a:ext cx="985837" cy="962025"/>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3748" name="Google Shape;3748;p55"/>
          <p:cNvCxnSpPr/>
          <p:nvPr/>
        </p:nvCxnSpPr>
        <p:spPr>
          <a:xfrm flipH="1">
            <a:off x="8013138" y="5042243"/>
            <a:ext cx="12700" cy="1193800"/>
          </a:xfrm>
          <a:prstGeom prst="straightConnector1">
            <a:avLst/>
          </a:prstGeom>
          <a:noFill/>
          <a:ln w="76200" cap="flat" cmpd="sng">
            <a:solidFill>
              <a:srgbClr val="FF0000"/>
            </a:solidFill>
            <a:prstDash val="solid"/>
            <a:round/>
            <a:headEnd type="none" w="med" len="med"/>
            <a:tailEnd type="none" w="med" len="med"/>
          </a:ln>
        </p:spPr>
      </p:cxnSp>
      <p:sp>
        <p:nvSpPr>
          <p:cNvPr id="3749" name="Google Shape;3749;p55"/>
          <p:cNvSpPr/>
          <p:nvPr/>
        </p:nvSpPr>
        <p:spPr>
          <a:xfrm>
            <a:off x="2122306" y="3871617"/>
            <a:ext cx="7452932" cy="2415225"/>
          </a:xfrm>
          <a:custGeom>
            <a:avLst/>
            <a:gdLst/>
            <a:ahLst/>
            <a:cxnLst/>
            <a:rect l="l" t="t" r="r" b="b"/>
            <a:pathLst>
              <a:path w="11178" h="10684" extrusionOk="0">
                <a:moveTo>
                  <a:pt x="11178" y="10684"/>
                </a:moveTo>
                <a:lnTo>
                  <a:pt x="8854" y="10684"/>
                </a:lnTo>
                <a:lnTo>
                  <a:pt x="5345" y="0"/>
                </a:lnTo>
                <a:lnTo>
                  <a:pt x="0" y="0"/>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750" name="Google Shape;3750;p55"/>
          <p:cNvGrpSpPr/>
          <p:nvPr/>
        </p:nvGrpSpPr>
        <p:grpSpPr>
          <a:xfrm>
            <a:off x="2099701" y="2306981"/>
            <a:ext cx="1333500" cy="1004887"/>
            <a:chOff x="220" y="1365"/>
            <a:chExt cx="840" cy="633"/>
          </a:xfrm>
        </p:grpSpPr>
        <p:cxnSp>
          <p:nvCxnSpPr>
            <p:cNvPr id="3751" name="Google Shape;3751;p55"/>
            <p:cNvCxnSpPr/>
            <p:nvPr/>
          </p:nvCxnSpPr>
          <p:spPr>
            <a:xfrm>
              <a:off x="220" y="1365"/>
              <a:ext cx="273" cy="154"/>
            </a:xfrm>
            <a:prstGeom prst="straightConnector1">
              <a:avLst/>
            </a:prstGeom>
            <a:noFill/>
            <a:ln w="28575" cap="flat" cmpd="sng">
              <a:solidFill>
                <a:schemeClr val="dk2"/>
              </a:solidFill>
              <a:prstDash val="dash"/>
              <a:round/>
              <a:headEnd type="none" w="med" len="med"/>
              <a:tailEnd type="triangle" w="med" len="med"/>
            </a:ln>
          </p:spPr>
        </p:cxnSp>
        <p:sp>
          <p:nvSpPr>
            <p:cNvPr id="3752" name="Google Shape;3752;p55"/>
            <p:cNvSpPr/>
            <p:nvPr/>
          </p:nvSpPr>
          <p:spPr>
            <a:xfrm>
              <a:off x="439" y="1392"/>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753" name="Google Shape;3753;p55"/>
          <p:cNvSpPr/>
          <p:nvPr/>
        </p:nvSpPr>
        <p:spPr>
          <a:xfrm>
            <a:off x="4080901" y="2367306"/>
            <a:ext cx="985837" cy="962025"/>
          </a:xfrm>
          <a:prstGeom prst="ellipse">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54" name="Google Shape;3754;p55"/>
          <p:cNvSpPr txBox="1"/>
          <p:nvPr/>
        </p:nvSpPr>
        <p:spPr>
          <a:xfrm>
            <a:off x="5288988" y="2400535"/>
            <a:ext cx="3389313"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55" name="Google Shape;3755;p55"/>
          <p:cNvSpPr txBox="1"/>
          <p:nvPr/>
        </p:nvSpPr>
        <p:spPr>
          <a:xfrm>
            <a:off x="8327563" y="2720534"/>
            <a:ext cx="3389313" cy="3127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corrupt(rcvpkt)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756" name="Google Shape;3756;p55"/>
          <p:cNvGrpSpPr/>
          <p:nvPr/>
        </p:nvGrpSpPr>
        <p:grpSpPr>
          <a:xfrm>
            <a:off x="2271408" y="3285357"/>
            <a:ext cx="3548062" cy="989290"/>
            <a:chOff x="2270357" y="3283338"/>
            <a:chExt cx="3548062" cy="989290"/>
          </a:xfrm>
        </p:grpSpPr>
        <p:sp>
          <p:nvSpPr>
            <p:cNvPr id="3757" name="Google Shape;3757;p55"/>
            <p:cNvSpPr/>
            <p:nvPr/>
          </p:nvSpPr>
          <p:spPr>
            <a:xfrm>
              <a:off x="2882338" y="328333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758" name="Google Shape;3758;p55"/>
            <p:cNvGrpSpPr/>
            <p:nvPr/>
          </p:nvGrpSpPr>
          <p:grpSpPr>
            <a:xfrm>
              <a:off x="2270357" y="3545923"/>
              <a:ext cx="3548062" cy="726705"/>
              <a:chOff x="2270357" y="3545923"/>
              <a:chExt cx="3548062" cy="726705"/>
            </a:xfrm>
          </p:grpSpPr>
          <p:sp>
            <p:nvSpPr>
              <p:cNvPr id="3759" name="Google Shape;3759;p55"/>
              <p:cNvSpPr txBox="1"/>
              <p:nvPr/>
            </p:nvSpPr>
            <p:spPr>
              <a:xfrm>
                <a:off x="2270357" y="3545923"/>
                <a:ext cx="3548062"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isACK(rcvpkt)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760" name="Google Shape;3760;p55"/>
              <p:cNvCxnSpPr/>
              <p:nvPr/>
            </p:nvCxnSpPr>
            <p:spPr>
              <a:xfrm>
                <a:off x="3330476" y="3919619"/>
                <a:ext cx="990600" cy="0"/>
              </a:xfrm>
              <a:prstGeom prst="straightConnector1">
                <a:avLst/>
              </a:prstGeom>
              <a:noFill/>
              <a:ln w="28575" cap="flat" cmpd="sng">
                <a:solidFill>
                  <a:srgbClr val="000000"/>
                </a:solidFill>
                <a:prstDash val="solid"/>
                <a:round/>
                <a:headEnd type="none" w="med" len="med"/>
                <a:tailEnd type="none" w="med" len="med"/>
              </a:ln>
            </p:spPr>
          </p:cxnSp>
          <p:sp>
            <p:nvSpPr>
              <p:cNvPr id="3761" name="Google Shape;3761;p55"/>
              <p:cNvSpPr txBox="1"/>
              <p:nvPr/>
            </p:nvSpPr>
            <p:spPr>
              <a:xfrm>
                <a:off x="3665151" y="3936078"/>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grpSp>
      <p:grpSp>
        <p:nvGrpSpPr>
          <p:cNvPr id="3762" name="Google Shape;3762;p55"/>
          <p:cNvGrpSpPr/>
          <p:nvPr/>
        </p:nvGrpSpPr>
        <p:grpSpPr>
          <a:xfrm>
            <a:off x="8049650" y="5037504"/>
            <a:ext cx="4142349" cy="933582"/>
            <a:chOff x="8049650" y="5037504"/>
            <a:chExt cx="4142349" cy="933582"/>
          </a:xfrm>
        </p:grpSpPr>
        <p:sp>
          <p:nvSpPr>
            <p:cNvPr id="3763" name="Google Shape;3763;p55"/>
            <p:cNvSpPr txBox="1"/>
            <p:nvPr/>
          </p:nvSpPr>
          <p:spPr>
            <a:xfrm>
              <a:off x="8071876" y="5351961"/>
              <a:ext cx="2143125" cy="619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extract(rcvpkt,data)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deliver_data(data)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udt_send(ACK)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64" name="Google Shape;3764;p55"/>
            <p:cNvSpPr txBox="1"/>
            <p:nvPr/>
          </p:nvSpPr>
          <p:spPr>
            <a:xfrm>
              <a:off x="8049650" y="5037504"/>
              <a:ext cx="4142349" cy="701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notcorrupt(rcvpkt)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765" name="Google Shape;3765;p55"/>
            <p:cNvCxnSpPr/>
            <p:nvPr/>
          </p:nvCxnSpPr>
          <p:spPr>
            <a:xfrm>
              <a:off x="8171888" y="5407524"/>
              <a:ext cx="1489075" cy="0"/>
            </a:xfrm>
            <a:prstGeom prst="straightConnector1">
              <a:avLst/>
            </a:prstGeom>
            <a:noFill/>
            <a:ln w="28575" cap="flat" cmpd="sng">
              <a:solidFill>
                <a:srgbClr val="000000"/>
              </a:solidFill>
              <a:prstDash val="solid"/>
              <a:round/>
              <a:headEnd type="none" w="med" len="med"/>
              <a:tailEnd type="none" w="med" len="med"/>
            </a:ln>
          </p:spPr>
        </p:cxnSp>
      </p:grpSp>
      <p:sp>
        <p:nvSpPr>
          <p:cNvPr id="3766" name="Google Shape;3766;p55"/>
          <p:cNvSpPr txBox="1"/>
          <p:nvPr/>
        </p:nvSpPr>
        <p:spPr>
          <a:xfrm>
            <a:off x="1163066" y="2517724"/>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sender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767" name="Google Shape;3767;p55"/>
          <p:cNvSpPr txBox="1"/>
          <p:nvPr/>
        </p:nvSpPr>
        <p:spPr>
          <a:xfrm>
            <a:off x="9660963" y="3961155"/>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receiver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768" name="Google Shape;3768;p55"/>
          <p:cNvSpPr txBox="1"/>
          <p:nvPr/>
        </p:nvSpPr>
        <p:spPr>
          <a:xfrm>
            <a:off x="5288477" y="2154581"/>
            <a:ext cx="2085975"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isNAK(rcvpkt)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69" name="Google Shape;3769;p5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5"/>
                                        </p:tgtEl>
                                        <p:attrNameLst>
                                          <p:attrName>style.visibility</p:attrName>
                                        </p:attrNameLst>
                                      </p:cBhvr>
                                      <p:to>
                                        <p:strVal val="visible"/>
                                      </p:to>
                                    </p:set>
                                    <p:animEffect transition="in" filter="fade">
                                      <p:cBhvr>
                                        <p:cTn id="7" dur="500"/>
                                        <p:tgtEl>
                                          <p:spTgt spid="37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38"/>
                                        </p:tgtEl>
                                        <p:attrNameLst>
                                          <p:attrName>style.visibility</p:attrName>
                                        </p:attrNameLst>
                                      </p:cBhvr>
                                      <p:to>
                                        <p:strVal val="visible"/>
                                      </p:to>
                                    </p:set>
                                    <p:animEffect transition="in" filter="fade">
                                      <p:cBhvr>
                                        <p:cTn id="12" dur="500"/>
                                        <p:tgtEl>
                                          <p:spTgt spid="37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42"/>
                                        </p:tgtEl>
                                        <p:attrNameLst>
                                          <p:attrName>style.visibility</p:attrName>
                                        </p:attrNameLst>
                                      </p:cBhvr>
                                      <p:to>
                                        <p:strVal val="visible"/>
                                      </p:to>
                                    </p:set>
                                    <p:animEffect transition="in" filter="fade">
                                      <p:cBhvr>
                                        <p:cTn id="17" dur="1000"/>
                                        <p:tgtEl>
                                          <p:spTgt spid="37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43"/>
                                        </p:tgtEl>
                                        <p:attrNameLst>
                                          <p:attrName>style.visibility</p:attrName>
                                        </p:attrNameLst>
                                      </p:cBhvr>
                                      <p:to>
                                        <p:strVal val="visible"/>
                                      </p:to>
                                    </p:set>
                                    <p:animEffect transition="in" filter="fade">
                                      <p:cBhvr>
                                        <p:cTn id="22" dur="1000"/>
                                        <p:tgtEl>
                                          <p:spTgt spid="3743"/>
                                        </p:tgtEl>
                                      </p:cBhvr>
                                    </p:animEffect>
                                  </p:childTnLst>
                                </p:cTn>
                              </p:par>
                              <p:par>
                                <p:cTn id="23" presetID="1" presetClass="entr" presetSubtype="0" fill="hold" nodeType="withEffect">
                                  <p:stCondLst>
                                    <p:cond delay="0"/>
                                  </p:stCondLst>
                                  <p:childTnLst>
                                    <p:set>
                                      <p:cBhvr>
                                        <p:cTn id="24" dur="1" fill="hold">
                                          <p:stCondLst>
                                            <p:cond delay="0"/>
                                          </p:stCondLst>
                                        </p:cTn>
                                        <p:tgtEl>
                                          <p:spTgt spid="37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748"/>
                                        </p:tgtEl>
                                        <p:attrNameLst>
                                          <p:attrName>style.visibility</p:attrName>
                                        </p:attrNameLst>
                                      </p:cBhvr>
                                      <p:to>
                                        <p:strVal val="visible"/>
                                      </p:to>
                                    </p:set>
                                    <p:animEffect transition="in" filter="fade">
                                      <p:cBhvr>
                                        <p:cTn id="31" dur="1000"/>
                                        <p:tgtEl>
                                          <p:spTgt spid="37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49"/>
                                        </p:tgtEl>
                                        <p:attrNameLst>
                                          <p:attrName>style.visibility</p:attrName>
                                        </p:attrNameLst>
                                      </p:cBhvr>
                                      <p:to>
                                        <p:strVal val="visible"/>
                                      </p:to>
                                    </p:set>
                                    <p:animEffect transition="in" filter="fade">
                                      <p:cBhvr>
                                        <p:cTn id="36" dur="1000"/>
                                        <p:tgtEl>
                                          <p:spTgt spid="3749"/>
                                        </p:tgtEl>
                                      </p:cBhvr>
                                    </p:animEffec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37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75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74"/>
        <p:cNvGrpSpPr/>
        <p:nvPr/>
      </p:nvGrpSpPr>
      <p:grpSpPr>
        <a:xfrm>
          <a:off x="0" y="0"/>
          <a:ext cx="0" cy="0"/>
          <a:chOff x="0" y="0"/>
          <a:chExt cx="0" cy="0"/>
        </a:xfrm>
      </p:grpSpPr>
      <p:sp>
        <p:nvSpPr>
          <p:cNvPr id="3775" name="Google Shape;3775;p5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rdt2.0: corrupted packet scenario</a:t>
            </a:r>
            <a:endParaRPr sz="4400"/>
          </a:p>
        </p:txBody>
      </p:sp>
      <p:sp>
        <p:nvSpPr>
          <p:cNvPr id="3776" name="Google Shape;3776;p56"/>
          <p:cNvSpPr/>
          <p:nvPr/>
        </p:nvSpPr>
        <p:spPr>
          <a:xfrm>
            <a:off x="2448440" y="23498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77" name="Google Shape;3777;p56"/>
          <p:cNvSpPr txBox="1"/>
          <p:nvPr/>
        </p:nvSpPr>
        <p:spPr>
          <a:xfrm>
            <a:off x="2346840" y="24339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above</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78" name="Google Shape;3778;p56"/>
          <p:cNvSpPr txBox="1"/>
          <p:nvPr/>
        </p:nvSpPr>
        <p:spPr>
          <a:xfrm>
            <a:off x="2756415" y="1630706"/>
            <a:ext cx="364331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snkpkt = make_pkt(data, checksum)</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779" name="Google Shape;3779;p56"/>
          <p:cNvCxnSpPr/>
          <p:nvPr/>
        </p:nvCxnSpPr>
        <p:spPr>
          <a:xfrm>
            <a:off x="2861190" y="1675156"/>
            <a:ext cx="990600" cy="0"/>
          </a:xfrm>
          <a:prstGeom prst="straightConnector1">
            <a:avLst/>
          </a:prstGeom>
          <a:noFill/>
          <a:ln w="28575" cap="flat" cmpd="sng">
            <a:solidFill>
              <a:srgbClr val="000000"/>
            </a:solidFill>
            <a:prstDash val="solid"/>
            <a:round/>
            <a:headEnd type="none" w="med" len="med"/>
            <a:tailEnd type="none" w="med" len="med"/>
          </a:ln>
        </p:spPr>
      </p:cxnSp>
      <p:sp>
        <p:nvSpPr>
          <p:cNvPr id="3780" name="Google Shape;3780;p56"/>
          <p:cNvSpPr/>
          <p:nvPr/>
        </p:nvSpPr>
        <p:spPr>
          <a:xfrm rot="10800000" flipH="1">
            <a:off x="2808802" y="2119656"/>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81" name="Google Shape;3781;p56"/>
          <p:cNvSpPr/>
          <p:nvPr/>
        </p:nvSpPr>
        <p:spPr>
          <a:xfrm>
            <a:off x="2856427" y="328011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82" name="Google Shape;3782;p56"/>
          <p:cNvSpPr/>
          <p:nvPr/>
        </p:nvSpPr>
        <p:spPr>
          <a:xfrm>
            <a:off x="5004315" y="2426043"/>
            <a:ext cx="466725" cy="893763"/>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83" name="Google Shape;3783;p56"/>
          <p:cNvSpPr txBox="1"/>
          <p:nvPr/>
        </p:nvSpPr>
        <p:spPr>
          <a:xfrm>
            <a:off x="5313877" y="2740368"/>
            <a:ext cx="17637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84" name="Google Shape;3784;p56"/>
          <p:cNvSpPr txBox="1"/>
          <p:nvPr/>
        </p:nvSpPr>
        <p:spPr>
          <a:xfrm>
            <a:off x="5288477" y="2154581"/>
            <a:ext cx="2085975" cy="631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isNAK(rcvpkt)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785" name="Google Shape;3785;p56"/>
          <p:cNvCxnSpPr/>
          <p:nvPr/>
        </p:nvCxnSpPr>
        <p:spPr>
          <a:xfrm>
            <a:off x="5407540" y="2740368"/>
            <a:ext cx="990600" cy="0"/>
          </a:xfrm>
          <a:prstGeom prst="straightConnector1">
            <a:avLst/>
          </a:prstGeom>
          <a:noFill/>
          <a:ln w="28575" cap="flat" cmpd="sng">
            <a:solidFill>
              <a:srgbClr val="000000"/>
            </a:solidFill>
            <a:prstDash val="solid"/>
            <a:round/>
            <a:headEnd type="none" w="med" len="med"/>
            <a:tailEnd type="none" w="med" len="med"/>
          </a:ln>
        </p:spPr>
      </p:cxnSp>
      <p:grpSp>
        <p:nvGrpSpPr>
          <p:cNvPr id="3786" name="Google Shape;3786;p56"/>
          <p:cNvGrpSpPr/>
          <p:nvPr/>
        </p:nvGrpSpPr>
        <p:grpSpPr>
          <a:xfrm>
            <a:off x="4043877" y="2362543"/>
            <a:ext cx="1074738" cy="962025"/>
            <a:chOff x="1540" y="2116"/>
            <a:chExt cx="677" cy="606"/>
          </a:xfrm>
        </p:grpSpPr>
        <p:sp>
          <p:nvSpPr>
            <p:cNvPr id="3787" name="Google Shape;3787;p56"/>
            <p:cNvSpPr/>
            <p:nvPr/>
          </p:nvSpPr>
          <p:spPr>
            <a:xfrm>
              <a:off x="1565" y="2116"/>
              <a:ext cx="621" cy="60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88" name="Google Shape;3788;p56"/>
            <p:cNvSpPr txBox="1"/>
            <p:nvPr/>
          </p:nvSpPr>
          <p:spPr>
            <a:xfrm>
              <a:off x="1540" y="2163"/>
              <a:ext cx="677"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 or NAK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3789" name="Google Shape;3789;p56"/>
          <p:cNvSpPr/>
          <p:nvPr/>
        </p:nvSpPr>
        <p:spPr>
          <a:xfrm>
            <a:off x="8423790" y="3288056"/>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90" name="Google Shape;3790;p56"/>
          <p:cNvSpPr/>
          <p:nvPr/>
        </p:nvSpPr>
        <p:spPr>
          <a:xfrm>
            <a:off x="8515865" y="3708743"/>
            <a:ext cx="985837" cy="96202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791" name="Google Shape;3791;p56"/>
          <p:cNvSpPr txBox="1"/>
          <p:nvPr/>
        </p:nvSpPr>
        <p:spPr>
          <a:xfrm>
            <a:off x="8428552" y="3792881"/>
            <a:ext cx="120015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from below</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92" name="Google Shape;3792;p56"/>
          <p:cNvSpPr/>
          <p:nvPr/>
        </p:nvSpPr>
        <p:spPr>
          <a:xfrm rot="10800000" flipH="1">
            <a:off x="8436490" y="4591214"/>
            <a:ext cx="1257300" cy="469900"/>
          </a:xfrm>
          <a:custGeom>
            <a:avLst/>
            <a:gdLst/>
            <a:ahLst/>
            <a:cxnLst/>
            <a:rect l="l" t="t" r="r" b="b"/>
            <a:pathLst>
              <a:path w="1500" h="740" extrusionOk="0">
                <a:moveTo>
                  <a:pt x="361" y="671"/>
                </a:moveTo>
                <a:cubicBezTo>
                  <a:pt x="0" y="0"/>
                  <a:pt x="1500" y="90"/>
                  <a:pt x="1017" y="74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793" name="Google Shape;3793;p56"/>
          <p:cNvGrpSpPr/>
          <p:nvPr/>
        </p:nvGrpSpPr>
        <p:grpSpPr>
          <a:xfrm>
            <a:off x="2100777" y="2306981"/>
            <a:ext cx="1333500" cy="1004887"/>
            <a:chOff x="220" y="1365"/>
            <a:chExt cx="840" cy="633"/>
          </a:xfrm>
        </p:grpSpPr>
        <p:cxnSp>
          <p:nvCxnSpPr>
            <p:cNvPr id="3794" name="Google Shape;3794;p56"/>
            <p:cNvCxnSpPr/>
            <p:nvPr/>
          </p:nvCxnSpPr>
          <p:spPr>
            <a:xfrm>
              <a:off x="220" y="1365"/>
              <a:ext cx="273" cy="154"/>
            </a:xfrm>
            <a:prstGeom prst="straightConnector1">
              <a:avLst/>
            </a:prstGeom>
            <a:noFill/>
            <a:ln w="28575" cap="flat" cmpd="sng">
              <a:solidFill>
                <a:srgbClr val="FF0000"/>
              </a:solidFill>
              <a:prstDash val="dash"/>
              <a:round/>
              <a:headEnd type="none" w="med" len="med"/>
              <a:tailEnd type="triangle" w="med" len="med"/>
            </a:ln>
          </p:spPr>
        </p:cxnSp>
        <p:sp>
          <p:nvSpPr>
            <p:cNvPr id="3795" name="Google Shape;3795;p56"/>
            <p:cNvSpPr/>
            <p:nvPr/>
          </p:nvSpPr>
          <p:spPr>
            <a:xfrm>
              <a:off x="439" y="1392"/>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796" name="Google Shape;3796;p56"/>
          <p:cNvGrpSpPr/>
          <p:nvPr/>
        </p:nvGrpSpPr>
        <p:grpSpPr>
          <a:xfrm>
            <a:off x="8085652" y="3637306"/>
            <a:ext cx="1414463" cy="1033462"/>
            <a:chOff x="3990" y="2203"/>
            <a:chExt cx="891" cy="651"/>
          </a:xfrm>
        </p:grpSpPr>
        <p:cxnSp>
          <p:nvCxnSpPr>
            <p:cNvPr id="3797" name="Google Shape;3797;p56"/>
            <p:cNvCxnSpPr/>
            <p:nvPr/>
          </p:nvCxnSpPr>
          <p:spPr>
            <a:xfrm>
              <a:off x="3990" y="2203"/>
              <a:ext cx="273" cy="154"/>
            </a:xfrm>
            <a:prstGeom prst="straightConnector1">
              <a:avLst/>
            </a:prstGeom>
            <a:noFill/>
            <a:ln w="28575" cap="flat" cmpd="sng">
              <a:solidFill>
                <a:srgbClr val="FF0000"/>
              </a:solidFill>
              <a:prstDash val="dash"/>
              <a:round/>
              <a:headEnd type="none" w="med" len="med"/>
              <a:tailEnd type="triangle" w="med" len="med"/>
            </a:ln>
          </p:spPr>
        </p:cxnSp>
        <p:sp>
          <p:nvSpPr>
            <p:cNvPr id="3798" name="Google Shape;3798;p56"/>
            <p:cNvSpPr/>
            <p:nvPr/>
          </p:nvSpPr>
          <p:spPr>
            <a:xfrm>
              <a:off x="4260" y="2248"/>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799" name="Google Shape;3799;p56"/>
          <p:cNvSpPr txBox="1"/>
          <p:nvPr/>
        </p:nvSpPr>
        <p:spPr>
          <a:xfrm>
            <a:off x="2781815" y="1340193"/>
            <a:ext cx="22558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00" name="Google Shape;3800;p56"/>
          <p:cNvCxnSpPr/>
          <p:nvPr/>
        </p:nvCxnSpPr>
        <p:spPr>
          <a:xfrm>
            <a:off x="2762765" y="1429093"/>
            <a:ext cx="12700" cy="747713"/>
          </a:xfrm>
          <a:prstGeom prst="straightConnector1">
            <a:avLst/>
          </a:prstGeom>
          <a:noFill/>
          <a:ln w="76200" cap="flat" cmpd="sng">
            <a:solidFill>
              <a:srgbClr val="FF0000"/>
            </a:solidFill>
            <a:prstDash val="solid"/>
            <a:round/>
            <a:headEnd type="none" w="med" len="med"/>
            <a:tailEnd type="none" w="med" len="med"/>
          </a:ln>
        </p:spPr>
      </p:cxnSp>
      <p:sp>
        <p:nvSpPr>
          <p:cNvPr id="3801" name="Google Shape;3801;p56"/>
          <p:cNvSpPr/>
          <p:nvPr/>
        </p:nvSpPr>
        <p:spPr>
          <a:xfrm>
            <a:off x="2762765" y="2146643"/>
            <a:ext cx="6940550" cy="654050"/>
          </a:xfrm>
          <a:custGeom>
            <a:avLst/>
            <a:gdLst/>
            <a:ahLst/>
            <a:cxnLst/>
            <a:rect l="l" t="t" r="r" b="b"/>
            <a:pathLst>
              <a:path w="4372" h="412" extrusionOk="0">
                <a:moveTo>
                  <a:pt x="0" y="10"/>
                </a:moveTo>
                <a:lnTo>
                  <a:pt x="1003" y="0"/>
                </a:lnTo>
                <a:lnTo>
                  <a:pt x="3508" y="412"/>
                </a:lnTo>
                <a:lnTo>
                  <a:pt x="4372" y="412"/>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802" name="Google Shape;3802;p56"/>
          <p:cNvGrpSpPr/>
          <p:nvPr/>
        </p:nvGrpSpPr>
        <p:grpSpPr>
          <a:xfrm>
            <a:off x="2099190" y="2306981"/>
            <a:ext cx="1333500" cy="1004887"/>
            <a:chOff x="220" y="1365"/>
            <a:chExt cx="840" cy="633"/>
          </a:xfrm>
        </p:grpSpPr>
        <p:cxnSp>
          <p:nvCxnSpPr>
            <p:cNvPr id="3803" name="Google Shape;3803;p56"/>
            <p:cNvCxnSpPr/>
            <p:nvPr/>
          </p:nvCxnSpPr>
          <p:spPr>
            <a:xfrm>
              <a:off x="220" y="1365"/>
              <a:ext cx="273" cy="154"/>
            </a:xfrm>
            <a:prstGeom prst="straightConnector1">
              <a:avLst/>
            </a:prstGeom>
            <a:noFill/>
            <a:ln w="28575" cap="flat" cmpd="sng">
              <a:solidFill>
                <a:srgbClr val="000000"/>
              </a:solidFill>
              <a:prstDash val="dash"/>
              <a:round/>
              <a:headEnd type="none" w="med" len="med"/>
              <a:tailEnd type="triangle" w="med" len="med"/>
            </a:ln>
          </p:spPr>
        </p:cxnSp>
        <p:sp>
          <p:nvSpPr>
            <p:cNvPr id="3804" name="Google Shape;3804;p56"/>
            <p:cNvSpPr/>
            <p:nvPr/>
          </p:nvSpPr>
          <p:spPr>
            <a:xfrm>
              <a:off x="439" y="1392"/>
              <a:ext cx="621" cy="606"/>
            </a:xfrm>
            <a:prstGeom prst="ellipse">
              <a:avLst/>
            </a:prstGeom>
            <a:noFill/>
            <a:ln w="381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805" name="Google Shape;3805;p56"/>
          <p:cNvSpPr/>
          <p:nvPr/>
        </p:nvSpPr>
        <p:spPr>
          <a:xfrm>
            <a:off x="4083565" y="2362543"/>
            <a:ext cx="985837" cy="962025"/>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3806" name="Google Shape;3806;p56"/>
          <p:cNvCxnSpPr/>
          <p:nvPr/>
        </p:nvCxnSpPr>
        <p:spPr>
          <a:xfrm flipH="1">
            <a:off x="8012627" y="5042243"/>
            <a:ext cx="12700" cy="1193800"/>
          </a:xfrm>
          <a:prstGeom prst="straightConnector1">
            <a:avLst/>
          </a:prstGeom>
          <a:noFill/>
          <a:ln w="76200" cap="flat" cmpd="sng">
            <a:solidFill>
              <a:srgbClr val="FF0000"/>
            </a:solidFill>
            <a:prstDash val="solid"/>
            <a:round/>
            <a:headEnd type="none" w="med" len="med"/>
            <a:tailEnd type="none" w="med" len="med"/>
          </a:ln>
        </p:spPr>
      </p:cxnSp>
      <p:sp>
        <p:nvSpPr>
          <p:cNvPr id="3807" name="Google Shape;3807;p56"/>
          <p:cNvSpPr/>
          <p:nvPr/>
        </p:nvSpPr>
        <p:spPr>
          <a:xfrm>
            <a:off x="2353297" y="3858893"/>
            <a:ext cx="7272844" cy="2363522"/>
          </a:xfrm>
          <a:custGeom>
            <a:avLst/>
            <a:gdLst/>
            <a:ahLst/>
            <a:cxnLst/>
            <a:rect l="l" t="t" r="r" b="b"/>
            <a:pathLst>
              <a:path w="10845" h="10762" extrusionOk="0">
                <a:moveTo>
                  <a:pt x="10845" y="10762"/>
                </a:moveTo>
                <a:lnTo>
                  <a:pt x="8419" y="10762"/>
                </a:lnTo>
                <a:lnTo>
                  <a:pt x="4911" y="0"/>
                </a:lnTo>
                <a:lnTo>
                  <a:pt x="0" y="0"/>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808" name="Google Shape;3808;p56"/>
          <p:cNvGrpSpPr/>
          <p:nvPr/>
        </p:nvGrpSpPr>
        <p:grpSpPr>
          <a:xfrm>
            <a:off x="2099190" y="2306981"/>
            <a:ext cx="1333500" cy="1004887"/>
            <a:chOff x="220" y="1365"/>
            <a:chExt cx="840" cy="633"/>
          </a:xfrm>
        </p:grpSpPr>
        <p:cxnSp>
          <p:nvCxnSpPr>
            <p:cNvPr id="3809" name="Google Shape;3809;p56"/>
            <p:cNvCxnSpPr/>
            <p:nvPr/>
          </p:nvCxnSpPr>
          <p:spPr>
            <a:xfrm>
              <a:off x="220" y="1365"/>
              <a:ext cx="273" cy="154"/>
            </a:xfrm>
            <a:prstGeom prst="straightConnector1">
              <a:avLst/>
            </a:prstGeom>
            <a:noFill/>
            <a:ln w="28575" cap="flat" cmpd="sng">
              <a:solidFill>
                <a:srgbClr val="000000"/>
              </a:solidFill>
              <a:prstDash val="dash"/>
              <a:round/>
              <a:headEnd type="none" w="med" len="med"/>
              <a:tailEnd type="triangle" w="med" len="med"/>
            </a:ln>
          </p:spPr>
        </p:cxnSp>
        <p:sp>
          <p:nvSpPr>
            <p:cNvPr id="3810" name="Google Shape;3810;p56"/>
            <p:cNvSpPr/>
            <p:nvPr/>
          </p:nvSpPr>
          <p:spPr>
            <a:xfrm>
              <a:off x="439" y="1392"/>
              <a:ext cx="621" cy="60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811" name="Google Shape;3811;p56"/>
          <p:cNvSpPr/>
          <p:nvPr/>
        </p:nvSpPr>
        <p:spPr>
          <a:xfrm>
            <a:off x="4080390" y="2367306"/>
            <a:ext cx="985837" cy="962025"/>
          </a:xfrm>
          <a:prstGeom prst="ellipse">
            <a:avLst/>
          </a:prstGeom>
          <a:noFill/>
          <a:ln w="381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3812" name="Google Shape;3812;p56"/>
          <p:cNvCxnSpPr/>
          <p:nvPr/>
        </p:nvCxnSpPr>
        <p:spPr>
          <a:xfrm>
            <a:off x="8304727" y="2634006"/>
            <a:ext cx="0" cy="817562"/>
          </a:xfrm>
          <a:prstGeom prst="straightConnector1">
            <a:avLst/>
          </a:prstGeom>
          <a:noFill/>
          <a:ln w="76200" cap="flat" cmpd="sng">
            <a:solidFill>
              <a:srgbClr val="FF0000"/>
            </a:solidFill>
            <a:prstDash val="solid"/>
            <a:round/>
            <a:headEnd type="none" w="med" len="med"/>
            <a:tailEnd type="none" w="med" len="med"/>
          </a:ln>
        </p:spPr>
      </p:cxnSp>
      <p:sp>
        <p:nvSpPr>
          <p:cNvPr id="3813" name="Google Shape;3813;p56"/>
          <p:cNvSpPr/>
          <p:nvPr/>
        </p:nvSpPr>
        <p:spPr>
          <a:xfrm>
            <a:off x="5409127" y="2356193"/>
            <a:ext cx="4378325" cy="1025525"/>
          </a:xfrm>
          <a:custGeom>
            <a:avLst/>
            <a:gdLst/>
            <a:ahLst/>
            <a:cxnLst/>
            <a:rect l="l" t="t" r="r" b="b"/>
            <a:pathLst>
              <a:path w="2758" h="646" extrusionOk="0">
                <a:moveTo>
                  <a:pt x="2758" y="646"/>
                </a:moveTo>
                <a:lnTo>
                  <a:pt x="1763" y="629"/>
                </a:lnTo>
                <a:lnTo>
                  <a:pt x="1039" y="0"/>
                </a:lnTo>
                <a:lnTo>
                  <a:pt x="0" y="0"/>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3814" name="Google Shape;3814;p56"/>
          <p:cNvCxnSpPr/>
          <p:nvPr/>
        </p:nvCxnSpPr>
        <p:spPr>
          <a:xfrm>
            <a:off x="5299590" y="2230781"/>
            <a:ext cx="0" cy="846137"/>
          </a:xfrm>
          <a:prstGeom prst="straightConnector1">
            <a:avLst/>
          </a:prstGeom>
          <a:noFill/>
          <a:ln w="76200" cap="flat" cmpd="sng">
            <a:solidFill>
              <a:srgbClr val="FF0000"/>
            </a:solidFill>
            <a:prstDash val="solid"/>
            <a:round/>
            <a:headEnd type="none" w="med" len="med"/>
            <a:tailEnd type="none" w="med" len="med"/>
          </a:ln>
        </p:spPr>
      </p:cxnSp>
      <p:sp>
        <p:nvSpPr>
          <p:cNvPr id="3815" name="Google Shape;3815;p56"/>
          <p:cNvSpPr/>
          <p:nvPr/>
        </p:nvSpPr>
        <p:spPr>
          <a:xfrm>
            <a:off x="5394840" y="3091206"/>
            <a:ext cx="5464750" cy="1966367"/>
          </a:xfrm>
          <a:custGeom>
            <a:avLst/>
            <a:gdLst/>
            <a:ahLst/>
            <a:cxnLst/>
            <a:rect l="l" t="t" r="r" b="b"/>
            <a:pathLst>
              <a:path w="9930" h="9871" extrusionOk="0">
                <a:moveTo>
                  <a:pt x="0" y="0"/>
                </a:moveTo>
                <a:lnTo>
                  <a:pt x="2923" y="0"/>
                </a:lnTo>
                <a:lnTo>
                  <a:pt x="4713" y="9870"/>
                </a:lnTo>
                <a:lnTo>
                  <a:pt x="9930" y="9871"/>
                </a:lnTo>
              </a:path>
            </a:pathLst>
          </a:custGeom>
          <a:noFill/>
          <a:ln w="38100" cap="flat" cmpd="sng">
            <a:solidFill>
              <a:srgbClr val="FF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816" name="Google Shape;3816;p56"/>
          <p:cNvGrpSpPr/>
          <p:nvPr/>
        </p:nvGrpSpPr>
        <p:grpSpPr>
          <a:xfrm>
            <a:off x="8325876" y="3094378"/>
            <a:ext cx="1828800" cy="257175"/>
            <a:chOff x="2222" y="3039"/>
            <a:chExt cx="1152" cy="162"/>
          </a:xfrm>
        </p:grpSpPr>
        <p:sp>
          <p:nvSpPr>
            <p:cNvPr id="3817" name="Google Shape;3817;p56"/>
            <p:cNvSpPr txBox="1"/>
            <p:nvPr/>
          </p:nvSpPr>
          <p:spPr>
            <a:xfrm>
              <a:off x="2222" y="3039"/>
              <a:ext cx="1152" cy="1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udt_send(NAK)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18" name="Google Shape;3818;p56"/>
            <p:cNvCxnSpPr/>
            <p:nvPr/>
          </p:nvCxnSpPr>
          <p:spPr>
            <a:xfrm>
              <a:off x="2285" y="3040"/>
              <a:ext cx="624" cy="0"/>
            </a:xfrm>
            <a:prstGeom prst="straightConnector1">
              <a:avLst/>
            </a:prstGeom>
            <a:noFill/>
            <a:ln w="28575" cap="flat" cmpd="sng">
              <a:solidFill>
                <a:srgbClr val="000000"/>
              </a:solidFill>
              <a:prstDash val="solid"/>
              <a:round/>
              <a:headEnd type="none" w="med" len="med"/>
              <a:tailEnd type="none" w="med" len="med"/>
            </a:ln>
          </p:spPr>
        </p:cxnSp>
      </p:grpSp>
      <p:sp>
        <p:nvSpPr>
          <p:cNvPr id="3819" name="Google Shape;3819;p56"/>
          <p:cNvSpPr txBox="1"/>
          <p:nvPr/>
        </p:nvSpPr>
        <p:spPr>
          <a:xfrm>
            <a:off x="8327563" y="2720534"/>
            <a:ext cx="3389313" cy="3127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corrupt(rcvpkt)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820" name="Google Shape;3820;p56"/>
          <p:cNvGrpSpPr/>
          <p:nvPr/>
        </p:nvGrpSpPr>
        <p:grpSpPr>
          <a:xfrm>
            <a:off x="8049650" y="5037504"/>
            <a:ext cx="4142349" cy="933582"/>
            <a:chOff x="8049650" y="5037504"/>
            <a:chExt cx="4142349" cy="933582"/>
          </a:xfrm>
        </p:grpSpPr>
        <p:sp>
          <p:nvSpPr>
            <p:cNvPr id="3821" name="Google Shape;3821;p56"/>
            <p:cNvSpPr txBox="1"/>
            <p:nvPr/>
          </p:nvSpPr>
          <p:spPr>
            <a:xfrm>
              <a:off x="8071876" y="5351961"/>
              <a:ext cx="2143125" cy="619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extract(rcvpkt,data)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deliver_data(data)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udt_send(ACK)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822" name="Google Shape;3822;p56"/>
            <p:cNvSpPr txBox="1"/>
            <p:nvPr/>
          </p:nvSpPr>
          <p:spPr>
            <a:xfrm>
              <a:off x="8049650" y="5037504"/>
              <a:ext cx="4142349" cy="701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notcorrupt(rcvpkt)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23" name="Google Shape;3823;p56"/>
            <p:cNvCxnSpPr/>
            <p:nvPr/>
          </p:nvCxnSpPr>
          <p:spPr>
            <a:xfrm>
              <a:off x="8171888" y="5407524"/>
              <a:ext cx="1489075" cy="0"/>
            </a:xfrm>
            <a:prstGeom prst="straightConnector1">
              <a:avLst/>
            </a:prstGeom>
            <a:noFill/>
            <a:ln w="28575" cap="flat" cmpd="sng">
              <a:solidFill>
                <a:srgbClr val="000000"/>
              </a:solidFill>
              <a:prstDash val="solid"/>
              <a:round/>
              <a:headEnd type="none" w="med" len="med"/>
              <a:tailEnd type="none" w="med" len="med"/>
            </a:ln>
          </p:spPr>
        </p:cxnSp>
      </p:grpSp>
      <p:grpSp>
        <p:nvGrpSpPr>
          <p:cNvPr id="3824" name="Google Shape;3824;p56"/>
          <p:cNvGrpSpPr/>
          <p:nvPr/>
        </p:nvGrpSpPr>
        <p:grpSpPr>
          <a:xfrm>
            <a:off x="2271408" y="3285357"/>
            <a:ext cx="3548062" cy="989290"/>
            <a:chOff x="2270357" y="3283338"/>
            <a:chExt cx="3548062" cy="989290"/>
          </a:xfrm>
        </p:grpSpPr>
        <p:sp>
          <p:nvSpPr>
            <p:cNvPr id="3825" name="Google Shape;3825;p56"/>
            <p:cNvSpPr/>
            <p:nvPr/>
          </p:nvSpPr>
          <p:spPr>
            <a:xfrm>
              <a:off x="2882338" y="3283338"/>
              <a:ext cx="1800225" cy="247650"/>
            </a:xfrm>
            <a:custGeom>
              <a:avLst/>
              <a:gdLst/>
              <a:ahLst/>
              <a:cxnLst/>
              <a:rect l="l" t="t" r="r" b="b"/>
              <a:pathLst>
                <a:path w="2835" h="525" extrusionOk="0">
                  <a:moveTo>
                    <a:pt x="0" y="0"/>
                  </a:moveTo>
                  <a:cubicBezTo>
                    <a:pt x="60" y="525"/>
                    <a:pt x="2835" y="495"/>
                    <a:pt x="2835" y="0"/>
                  </a:cubicBezTo>
                </a:path>
              </a:pathLst>
            </a:custGeom>
            <a:noFill/>
            <a:ln w="285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826" name="Google Shape;3826;p56"/>
            <p:cNvGrpSpPr/>
            <p:nvPr/>
          </p:nvGrpSpPr>
          <p:grpSpPr>
            <a:xfrm>
              <a:off x="2270357" y="3545923"/>
              <a:ext cx="3548062" cy="726705"/>
              <a:chOff x="2270357" y="3545923"/>
              <a:chExt cx="3548062" cy="726705"/>
            </a:xfrm>
          </p:grpSpPr>
          <p:sp>
            <p:nvSpPr>
              <p:cNvPr id="3827" name="Google Shape;3827;p56"/>
              <p:cNvSpPr txBox="1"/>
              <p:nvPr/>
            </p:nvSpPr>
            <p:spPr>
              <a:xfrm>
                <a:off x="2270357" y="3545923"/>
                <a:ext cx="3548062"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isACK(rcvpkt)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28" name="Google Shape;3828;p56"/>
              <p:cNvCxnSpPr/>
              <p:nvPr/>
            </p:nvCxnSpPr>
            <p:spPr>
              <a:xfrm>
                <a:off x="3330476" y="3919619"/>
                <a:ext cx="990600" cy="0"/>
              </a:xfrm>
              <a:prstGeom prst="straightConnector1">
                <a:avLst/>
              </a:prstGeom>
              <a:noFill/>
              <a:ln w="28575" cap="flat" cmpd="sng">
                <a:solidFill>
                  <a:srgbClr val="000000"/>
                </a:solidFill>
                <a:prstDash val="solid"/>
                <a:round/>
                <a:headEnd type="none" w="med" len="med"/>
                <a:tailEnd type="none" w="med" len="med"/>
              </a:ln>
            </p:spPr>
          </p:cxnSp>
          <p:sp>
            <p:nvSpPr>
              <p:cNvPr id="3829" name="Google Shape;3829;p56"/>
              <p:cNvSpPr txBox="1"/>
              <p:nvPr/>
            </p:nvSpPr>
            <p:spPr>
              <a:xfrm>
                <a:off x="3665151" y="3936078"/>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grpSp>
      <p:sp>
        <p:nvSpPr>
          <p:cNvPr id="3830" name="Google Shape;3830;p56"/>
          <p:cNvSpPr txBox="1"/>
          <p:nvPr/>
        </p:nvSpPr>
        <p:spPr>
          <a:xfrm>
            <a:off x="1163066" y="2517724"/>
            <a:ext cx="108902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sender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831" name="Google Shape;3831;p56"/>
          <p:cNvSpPr txBox="1"/>
          <p:nvPr/>
        </p:nvSpPr>
        <p:spPr>
          <a:xfrm>
            <a:off x="9660963" y="3961155"/>
            <a:ext cx="1247775"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400"/>
              <a:buFont typeface="Tahoma" panose="020B0604030504040204"/>
              <a:buNone/>
            </a:pPr>
            <a:r>
              <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rPr>
              <a:t>receiver</a:t>
            </a:r>
            <a:endParaRPr lang="en-US" sz="2400" b="0" i="0"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sp>
        <p:nvSpPr>
          <p:cNvPr id="3832" name="Google Shape;3832;p5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3"/>
                                        </p:tgtEl>
                                        <p:attrNameLst>
                                          <p:attrName>style.visibility</p:attrName>
                                        </p:attrNameLst>
                                      </p:cBhvr>
                                      <p:to>
                                        <p:strVal val="visible"/>
                                      </p:to>
                                    </p:set>
                                    <p:animEffect transition="in" filter="fade">
                                      <p:cBhvr>
                                        <p:cTn id="7" dur="500"/>
                                        <p:tgtEl>
                                          <p:spTgt spid="37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6"/>
                                        </p:tgtEl>
                                        <p:attrNameLst>
                                          <p:attrName>style.visibility</p:attrName>
                                        </p:attrNameLst>
                                      </p:cBhvr>
                                      <p:to>
                                        <p:strVal val="visible"/>
                                      </p:to>
                                    </p:set>
                                    <p:animEffect transition="in" filter="fade">
                                      <p:cBhvr>
                                        <p:cTn id="12" dur="500"/>
                                        <p:tgtEl>
                                          <p:spTgt spid="37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00"/>
                                        </p:tgtEl>
                                        <p:attrNameLst>
                                          <p:attrName>style.visibility</p:attrName>
                                        </p:attrNameLst>
                                      </p:cBhvr>
                                      <p:to>
                                        <p:strVal val="visible"/>
                                      </p:to>
                                    </p:set>
                                    <p:animEffect transition="in" filter="fade">
                                      <p:cBhvr>
                                        <p:cTn id="17" dur="1000"/>
                                        <p:tgtEl>
                                          <p:spTgt spid="38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01"/>
                                        </p:tgtEl>
                                        <p:attrNameLst>
                                          <p:attrName>style.visibility</p:attrName>
                                        </p:attrNameLst>
                                      </p:cBhvr>
                                      <p:to>
                                        <p:strVal val="visible"/>
                                      </p:to>
                                    </p:set>
                                    <p:animEffect transition="in" filter="fade">
                                      <p:cBhvr>
                                        <p:cTn id="22" dur="1000"/>
                                        <p:tgtEl>
                                          <p:spTgt spid="3801"/>
                                        </p:tgtEl>
                                      </p:cBhvr>
                                    </p:animEffect>
                                  </p:childTnLst>
                                </p:cTn>
                              </p:par>
                              <p:par>
                                <p:cTn id="23" presetID="1" presetClass="entr" presetSubtype="0" fill="hold" nodeType="withEffect">
                                  <p:stCondLst>
                                    <p:cond delay="0"/>
                                  </p:stCondLst>
                                  <p:childTnLst>
                                    <p:set>
                                      <p:cBhvr>
                                        <p:cTn id="24" dur="1" fill="hold">
                                          <p:stCondLst>
                                            <p:cond delay="0"/>
                                          </p:stCondLst>
                                        </p:cTn>
                                        <p:tgtEl>
                                          <p:spTgt spid="38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12"/>
                                        </p:tgtEl>
                                        <p:attrNameLst>
                                          <p:attrName>style.visibility</p:attrName>
                                        </p:attrNameLst>
                                      </p:cBhvr>
                                      <p:to>
                                        <p:strVal val="visible"/>
                                      </p:to>
                                    </p:set>
                                    <p:animEffect transition="in" filter="fade">
                                      <p:cBhvr>
                                        <p:cTn id="31" dur="1000"/>
                                        <p:tgtEl>
                                          <p:spTgt spid="38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13"/>
                                        </p:tgtEl>
                                        <p:attrNameLst>
                                          <p:attrName>style.visibility</p:attrName>
                                        </p:attrNameLst>
                                      </p:cBhvr>
                                      <p:to>
                                        <p:strVal val="visible"/>
                                      </p:to>
                                    </p:set>
                                    <p:animEffect transition="in" filter="fade">
                                      <p:cBhvr>
                                        <p:cTn id="36" dur="1000"/>
                                        <p:tgtEl>
                                          <p:spTgt spid="38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814"/>
                                        </p:tgtEl>
                                        <p:attrNameLst>
                                          <p:attrName>style.visibility</p:attrName>
                                        </p:attrNameLst>
                                      </p:cBhvr>
                                      <p:to>
                                        <p:strVal val="visible"/>
                                      </p:to>
                                    </p:set>
                                    <p:animEffect transition="in" filter="fade">
                                      <p:cBhvr>
                                        <p:cTn id="41" dur="1000"/>
                                        <p:tgtEl>
                                          <p:spTgt spid="38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815"/>
                                        </p:tgtEl>
                                        <p:attrNameLst>
                                          <p:attrName>style.visibility</p:attrName>
                                        </p:attrNameLst>
                                      </p:cBhvr>
                                      <p:to>
                                        <p:strVal val="visible"/>
                                      </p:to>
                                    </p:set>
                                    <p:animEffect transition="in" filter="fade">
                                      <p:cBhvr>
                                        <p:cTn id="46" dur="2000"/>
                                        <p:tgtEl>
                                          <p:spTgt spid="38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06"/>
                                        </p:tgtEl>
                                        <p:attrNameLst>
                                          <p:attrName>style.visibility</p:attrName>
                                        </p:attrNameLst>
                                      </p:cBhvr>
                                      <p:to>
                                        <p:strVal val="visible"/>
                                      </p:to>
                                    </p:set>
                                    <p:animEffect transition="in" filter="fade">
                                      <p:cBhvr>
                                        <p:cTn id="51" dur="1000"/>
                                        <p:tgtEl>
                                          <p:spTgt spid="380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807"/>
                                        </p:tgtEl>
                                        <p:attrNameLst>
                                          <p:attrName>style.visibility</p:attrName>
                                        </p:attrNameLst>
                                      </p:cBhvr>
                                      <p:to>
                                        <p:strVal val="visible"/>
                                      </p:to>
                                    </p:set>
                                    <p:animEffect transition="in" filter="fade">
                                      <p:cBhvr>
                                        <p:cTn id="56" dur="1000"/>
                                        <p:tgtEl>
                                          <p:spTgt spid="3807"/>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380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81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7"/>
        <p:cNvGrpSpPr/>
        <p:nvPr/>
      </p:nvGrpSpPr>
      <p:grpSpPr>
        <a:xfrm>
          <a:off x="0" y="0"/>
          <a:ext cx="0" cy="0"/>
          <a:chOff x="0" y="0"/>
          <a:chExt cx="0" cy="0"/>
        </a:xfrm>
      </p:grpSpPr>
      <p:sp>
        <p:nvSpPr>
          <p:cNvPr id="3838" name="Google Shape;3838;p5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rdt2.0 has a fatal flaw!</a:t>
            </a:r>
            <a:endParaRPr sz="4400"/>
          </a:p>
        </p:txBody>
      </p:sp>
      <p:sp>
        <p:nvSpPr>
          <p:cNvPr id="3839" name="Google Shape;3839;p57"/>
          <p:cNvSpPr txBox="1"/>
          <p:nvPr/>
        </p:nvSpPr>
        <p:spPr>
          <a:xfrm>
            <a:off x="691480" y="1384568"/>
            <a:ext cx="5825230"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8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rPr>
              <a:t>what happens if ACK/NAK corrupted</a:t>
            </a: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a:t>
            </a:r>
            <a:endPar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460375" marR="0" lvl="0" indent="-217170"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doesn’t know what happened at receiver!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0375" marR="0" lvl="0" indent="-217170" algn="l" rtl="0">
              <a:lnSpc>
                <a:spcPct val="8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can’t just retransmit: possible duplicate</a:t>
            </a:r>
            <a:endParaRPr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80000"/>
              </a:lnSpc>
              <a:spcBef>
                <a:spcPts val="1440"/>
              </a:spcBef>
              <a:spcAft>
                <a:spcPts val="0"/>
              </a:spcAft>
              <a:buClr>
                <a:srgbClr val="0000A3"/>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7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7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0" name="Google Shape;3840;p57"/>
          <p:cNvSpPr txBox="1"/>
          <p:nvPr/>
        </p:nvSpPr>
        <p:spPr>
          <a:xfrm>
            <a:off x="6207334" y="1371689"/>
            <a:ext cx="5293186" cy="3063891"/>
          </a:xfrm>
          <a:prstGeom prst="rect">
            <a:avLst/>
          </a:prstGeom>
          <a:noFill/>
          <a:ln>
            <a:noFill/>
          </a:ln>
        </p:spPr>
        <p:txBody>
          <a:bodyPr spcFirstLastPara="1" wrap="square" lIns="91425" tIns="45700" rIns="91425" bIns="45700" anchor="t" anchorCtr="0">
            <a:normAutofit lnSpcReduction="10000"/>
          </a:bodyPr>
          <a:lstStyle/>
          <a:p>
            <a:pPr marL="352425" marR="0" lvl="0" indent="-222250" algn="l" rtl="0">
              <a:lnSpc>
                <a:spcPct val="90000"/>
              </a:lnSpc>
              <a:spcBef>
                <a:spcPts val="0"/>
              </a:spcBef>
              <a:spcAft>
                <a:spcPts val="0"/>
              </a:spcAft>
              <a:buClr>
                <a:srgbClr val="0000A3"/>
              </a:buClr>
              <a:buSzPts val="3500"/>
              <a:buFont typeface="Noto Sans Symbols"/>
              <a:buNone/>
            </a:pPr>
            <a:r>
              <a:rPr lang="en-US" sz="3500" b="0" i="0" u="none" strike="noStrike" cap="none">
                <a:solidFill>
                  <a:srgbClr val="CC0000"/>
                </a:solidFill>
                <a:latin typeface="Calibri" panose="020F0502020204030204"/>
                <a:ea typeface="Calibri" panose="020F0502020204030204"/>
                <a:cs typeface="Calibri" panose="020F0502020204030204"/>
                <a:sym typeface="Calibri" panose="020F0502020204030204"/>
              </a:rPr>
              <a:t>handling duplicates</a:t>
            </a:r>
            <a:r>
              <a:rPr lang="en-US" sz="3500" b="0" i="0" u="none" strike="noStrike" cap="none">
                <a:solidFill>
                  <a:srgbClr val="FF0000"/>
                </a:solidFill>
                <a:latin typeface="Calibri" panose="020F0502020204030204"/>
                <a:ea typeface="Calibri" panose="020F0502020204030204"/>
                <a:cs typeface="Calibri" panose="020F0502020204030204"/>
                <a:sym typeface="Calibri" panose="020F0502020204030204"/>
              </a:rPr>
              <a:t>: </a:t>
            </a:r>
            <a:endParaRPr lang="en-US" sz="3500" b="0" i="0" u="none" strike="noStrike" cap="none">
              <a:solidFill>
                <a:srgbClr val="FF0000"/>
              </a:solidFill>
              <a:latin typeface="Calibri" panose="020F0502020204030204"/>
              <a:ea typeface="Calibri" panose="020F0502020204030204"/>
              <a:cs typeface="Calibri" panose="020F0502020204030204"/>
              <a:sym typeface="Calibri" panose="020F0502020204030204"/>
            </a:endParaRPr>
          </a:p>
          <a:p>
            <a:pPr marL="460375" marR="0" lvl="0" indent="-21717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retransmits current pkt if ACK/NAK corrupted</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0375" marR="0" lvl="0" indent="-21717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adds </a:t>
            </a:r>
            <a:r>
              <a:rPr lang="en-US" sz="2800" b="0" i="1" u="none" strike="noStrike" cap="none">
                <a:solidFill>
                  <a:srgbClr val="000099"/>
                </a:solidFill>
                <a:latin typeface="Calibri" panose="020F0502020204030204"/>
                <a:ea typeface="Calibri" panose="020F0502020204030204"/>
                <a:cs typeface="Calibri" panose="020F0502020204030204"/>
                <a:sym typeface="Calibri" panose="020F0502020204030204"/>
              </a:rPr>
              <a:t>sequence number</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each pkt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0375" marR="0" lvl="0" indent="-21717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 discards (doesn’t deliver up) duplicate pkt</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841" name="Google Shape;3841;p57"/>
          <p:cNvGrpSpPr/>
          <p:nvPr/>
        </p:nvGrpSpPr>
        <p:grpSpPr>
          <a:xfrm>
            <a:off x="3103667" y="4578498"/>
            <a:ext cx="5984666" cy="1603375"/>
            <a:chOff x="1552" y="2800"/>
            <a:chExt cx="2578" cy="1010"/>
          </a:xfrm>
        </p:grpSpPr>
        <p:sp>
          <p:nvSpPr>
            <p:cNvPr id="3842" name="Google Shape;3842;p57"/>
            <p:cNvSpPr/>
            <p:nvPr/>
          </p:nvSpPr>
          <p:spPr>
            <a:xfrm>
              <a:off x="1552" y="2974"/>
              <a:ext cx="2578" cy="836"/>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43" name="Google Shape;3843;p57"/>
            <p:cNvSpPr/>
            <p:nvPr/>
          </p:nvSpPr>
          <p:spPr>
            <a:xfrm>
              <a:off x="2226" y="2864"/>
              <a:ext cx="596" cy="22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44" name="Google Shape;3844;p57"/>
            <p:cNvSpPr txBox="1"/>
            <p:nvPr/>
          </p:nvSpPr>
          <p:spPr>
            <a:xfrm>
              <a:off x="1724" y="2800"/>
              <a:ext cx="1052" cy="36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3200"/>
                <a:buFont typeface="Calibri" panose="020F0502020204030204"/>
                <a:buNone/>
              </a:pPr>
              <a:r>
                <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rPr>
                <a:t>stop and wait</a:t>
              </a:r>
              <a:endPar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3845" name="Google Shape;3845;p57"/>
            <p:cNvSpPr txBox="1"/>
            <p:nvPr/>
          </p:nvSpPr>
          <p:spPr>
            <a:xfrm>
              <a:off x="1678" y="3136"/>
              <a:ext cx="2452" cy="588"/>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3200"/>
                <a:buFont typeface="Calibri" panose="020F0502020204030204"/>
                <a:buNone/>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sends one packet,  then waits for receiver  response</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846" name="Google Shape;3846;p5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9"/>
                                        </p:tgtEl>
                                        <p:attrNameLst>
                                          <p:attrName>style.visibility</p:attrName>
                                        </p:attrNameLst>
                                      </p:cBhvr>
                                      <p:to>
                                        <p:strVal val="visible"/>
                                      </p:to>
                                    </p:set>
                                    <p:animEffect transition="in" filter="fade">
                                      <p:cBhvr>
                                        <p:cTn id="7" dur="500"/>
                                        <p:tgtEl>
                                          <p:spTgt spid="38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40"/>
                                        </p:tgtEl>
                                        <p:attrNameLst>
                                          <p:attrName>style.visibility</p:attrName>
                                        </p:attrNameLst>
                                      </p:cBhvr>
                                      <p:to>
                                        <p:strVal val="visible"/>
                                      </p:to>
                                    </p:set>
                                    <p:animEffect transition="in" filter="fade">
                                      <p:cBhvr>
                                        <p:cTn id="12" dur="500"/>
                                        <p:tgtEl>
                                          <p:spTgt spid="38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41"/>
                                        </p:tgtEl>
                                        <p:attrNameLst>
                                          <p:attrName>style.visibility</p:attrName>
                                        </p:attrNameLst>
                                      </p:cBhvr>
                                      <p:to>
                                        <p:strVal val="visible"/>
                                      </p:to>
                                    </p:set>
                                    <p:animEffect transition="in" filter="fade">
                                      <p:cBhvr>
                                        <p:cTn id="17" dur="500"/>
                                        <p:tgtEl>
                                          <p:spTgt spid="3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51"/>
        <p:cNvGrpSpPr/>
        <p:nvPr/>
      </p:nvGrpSpPr>
      <p:grpSpPr>
        <a:xfrm>
          <a:off x="0" y="0"/>
          <a:ext cx="0" cy="0"/>
          <a:chOff x="0" y="0"/>
          <a:chExt cx="0" cy="0"/>
        </a:xfrm>
      </p:grpSpPr>
      <p:sp>
        <p:nvSpPr>
          <p:cNvPr id="3852" name="Google Shape;3852;p5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rdt2.1: sender, handling garbled ACK/NAKs</a:t>
            </a:r>
            <a:endParaRPr sz="4400"/>
          </a:p>
        </p:txBody>
      </p:sp>
      <p:sp>
        <p:nvSpPr>
          <p:cNvPr id="3853" name="Google Shape;3853;p58"/>
          <p:cNvSpPr/>
          <p:nvPr/>
        </p:nvSpPr>
        <p:spPr>
          <a:xfrm>
            <a:off x="4658777" y="2435427"/>
            <a:ext cx="901700" cy="836612"/>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54" name="Google Shape;3854;p58"/>
          <p:cNvSpPr txBox="1"/>
          <p:nvPr/>
        </p:nvSpPr>
        <p:spPr>
          <a:xfrm>
            <a:off x="4567752" y="2511448"/>
            <a:ext cx="1090613"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0 from above</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55" name="Google Shape;3855;p58"/>
          <p:cNvCxnSpPr/>
          <p:nvPr/>
        </p:nvCxnSpPr>
        <p:spPr>
          <a:xfrm>
            <a:off x="4384139" y="2390977"/>
            <a:ext cx="377825" cy="190500"/>
          </a:xfrm>
          <a:prstGeom prst="straightConnector1">
            <a:avLst/>
          </a:prstGeom>
          <a:noFill/>
          <a:ln w="28575" cap="flat" cmpd="sng">
            <a:solidFill>
              <a:srgbClr val="000000"/>
            </a:solidFill>
            <a:prstDash val="dash"/>
            <a:round/>
            <a:headEnd type="none" w="med" len="med"/>
            <a:tailEnd type="triangle" w="med" len="med"/>
          </a:ln>
        </p:spPr>
      </p:cxnSp>
      <p:grpSp>
        <p:nvGrpSpPr>
          <p:cNvPr id="3856" name="Google Shape;3856;p58"/>
          <p:cNvGrpSpPr/>
          <p:nvPr/>
        </p:nvGrpSpPr>
        <p:grpSpPr>
          <a:xfrm>
            <a:off x="6492339" y="2383039"/>
            <a:ext cx="1089025" cy="865188"/>
            <a:chOff x="2848" y="1499"/>
            <a:chExt cx="660" cy="510"/>
          </a:xfrm>
        </p:grpSpPr>
        <p:sp>
          <p:nvSpPr>
            <p:cNvPr id="3857" name="Google Shape;3857;p58"/>
            <p:cNvSpPr/>
            <p:nvPr/>
          </p:nvSpPr>
          <p:spPr>
            <a:xfrm>
              <a:off x="2893" y="1499"/>
              <a:ext cx="568" cy="51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58" name="Google Shape;3858;p58"/>
            <p:cNvSpPr txBox="1"/>
            <p:nvPr/>
          </p:nvSpPr>
          <p:spPr>
            <a:xfrm>
              <a:off x="2848" y="1551"/>
              <a:ext cx="660"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 or NAK 0</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859" name="Google Shape;3859;p58"/>
          <p:cNvGrpSpPr/>
          <p:nvPr/>
        </p:nvGrpSpPr>
        <p:grpSpPr>
          <a:xfrm>
            <a:off x="4914364" y="1394027"/>
            <a:ext cx="3694113" cy="1087437"/>
            <a:chOff x="4914364" y="1394027"/>
            <a:chExt cx="3694113" cy="1087437"/>
          </a:xfrm>
        </p:grpSpPr>
        <p:sp>
          <p:nvSpPr>
            <p:cNvPr id="3860" name="Google Shape;3860;p58"/>
            <p:cNvSpPr txBox="1"/>
            <p:nvPr/>
          </p:nvSpPr>
          <p:spPr>
            <a:xfrm>
              <a:off x="4914364" y="1706764"/>
              <a:ext cx="369411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make_pkt(0, data, checksum)</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861" name="Google Shape;3861;p58"/>
            <p:cNvGrpSpPr/>
            <p:nvPr/>
          </p:nvGrpSpPr>
          <p:grpSpPr>
            <a:xfrm>
              <a:off x="4928652" y="1394027"/>
              <a:ext cx="2852737" cy="1087437"/>
              <a:chOff x="4928652" y="1394027"/>
              <a:chExt cx="2852737" cy="1087437"/>
            </a:xfrm>
          </p:grpSpPr>
          <p:sp>
            <p:nvSpPr>
              <p:cNvPr id="3862" name="Google Shape;3862;p58"/>
              <p:cNvSpPr txBox="1"/>
              <p:nvPr/>
            </p:nvSpPr>
            <p:spPr>
              <a:xfrm>
                <a:off x="4928652" y="1394027"/>
                <a:ext cx="2111375"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63" name="Google Shape;3863;p58"/>
              <p:cNvCxnSpPr/>
              <p:nvPr/>
            </p:nvCxnSpPr>
            <p:spPr>
              <a:xfrm>
                <a:off x="5046127" y="1759152"/>
                <a:ext cx="2735262" cy="0"/>
              </a:xfrm>
              <a:prstGeom prst="straightConnector1">
                <a:avLst/>
              </a:prstGeom>
              <a:noFill/>
              <a:ln w="28575" cap="flat" cmpd="sng">
                <a:solidFill>
                  <a:srgbClr val="000000"/>
                </a:solidFill>
                <a:prstDash val="solid"/>
                <a:round/>
                <a:headEnd type="none" w="med" len="med"/>
                <a:tailEnd type="none" w="med" len="med"/>
              </a:ln>
            </p:spPr>
          </p:cxnSp>
          <p:sp>
            <p:nvSpPr>
              <p:cNvPr id="3864" name="Google Shape;3864;p58"/>
              <p:cNvSpPr/>
              <p:nvPr/>
            </p:nvSpPr>
            <p:spPr>
              <a:xfrm rot="10800000" flipH="1">
                <a:off x="5215989" y="2260802"/>
                <a:ext cx="1482725" cy="22066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3865" name="Google Shape;3865;p58"/>
          <p:cNvGrpSpPr/>
          <p:nvPr/>
        </p:nvGrpSpPr>
        <p:grpSpPr>
          <a:xfrm>
            <a:off x="7265819" y="1999849"/>
            <a:ext cx="3627361" cy="1207103"/>
            <a:chOff x="7265819" y="1999849"/>
            <a:chExt cx="3627361" cy="1207103"/>
          </a:xfrm>
        </p:grpSpPr>
        <p:sp>
          <p:nvSpPr>
            <p:cNvPr id="3866" name="Google Shape;3866;p58"/>
            <p:cNvSpPr/>
            <p:nvPr/>
          </p:nvSpPr>
          <p:spPr>
            <a:xfrm rot="-1357180">
              <a:off x="7379752" y="2244927"/>
              <a:ext cx="466725" cy="685800"/>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67" name="Google Shape;3867;p58"/>
            <p:cNvSpPr txBox="1"/>
            <p:nvPr/>
          </p:nvSpPr>
          <p:spPr>
            <a:xfrm>
              <a:off x="7742239" y="2806902"/>
              <a:ext cx="2262187"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868" name="Google Shape;3868;p58"/>
            <p:cNvSpPr txBox="1"/>
            <p:nvPr/>
          </p:nvSpPr>
          <p:spPr>
            <a:xfrm>
              <a:off x="7714671" y="1999849"/>
              <a:ext cx="3178509"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(corrupt(rcvpkt) ||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isNAK(rcvpkt) )</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69" name="Google Shape;3869;p58"/>
            <p:cNvCxnSpPr/>
            <p:nvPr/>
          </p:nvCxnSpPr>
          <p:spPr>
            <a:xfrm>
              <a:off x="7835364" y="2846589"/>
              <a:ext cx="1433513" cy="0"/>
            </a:xfrm>
            <a:prstGeom prst="straightConnector1">
              <a:avLst/>
            </a:prstGeom>
            <a:noFill/>
            <a:ln w="28575" cap="flat" cmpd="sng">
              <a:solidFill>
                <a:srgbClr val="000000"/>
              </a:solidFill>
              <a:prstDash val="solid"/>
              <a:round/>
              <a:headEnd type="none" w="med" len="med"/>
              <a:tailEnd type="none" w="med" len="med"/>
            </a:ln>
          </p:spPr>
        </p:cxnSp>
      </p:grpSp>
      <p:grpSp>
        <p:nvGrpSpPr>
          <p:cNvPr id="3870" name="Google Shape;3870;p58"/>
          <p:cNvGrpSpPr/>
          <p:nvPr/>
        </p:nvGrpSpPr>
        <p:grpSpPr>
          <a:xfrm>
            <a:off x="5155664" y="4908752"/>
            <a:ext cx="3763963" cy="984250"/>
            <a:chOff x="5155664" y="4908752"/>
            <a:chExt cx="3763963" cy="984250"/>
          </a:xfrm>
        </p:grpSpPr>
        <p:sp>
          <p:nvSpPr>
            <p:cNvPr id="3871" name="Google Shape;3871;p58"/>
            <p:cNvSpPr/>
            <p:nvPr/>
          </p:nvSpPr>
          <p:spPr>
            <a:xfrm>
              <a:off x="5390614" y="4908752"/>
              <a:ext cx="1606550" cy="247650"/>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72" name="Google Shape;3872;p58"/>
            <p:cNvSpPr txBox="1"/>
            <p:nvPr/>
          </p:nvSpPr>
          <p:spPr>
            <a:xfrm>
              <a:off x="5155664" y="5492952"/>
              <a:ext cx="3763963"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make_pkt(1, data, checksum)</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873" name="Google Shape;3873;p58"/>
            <p:cNvSpPr txBox="1"/>
            <p:nvPr/>
          </p:nvSpPr>
          <p:spPr>
            <a:xfrm>
              <a:off x="5225514" y="5154814"/>
              <a:ext cx="2389188"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74" name="Google Shape;3874;p58"/>
            <p:cNvCxnSpPr/>
            <p:nvPr/>
          </p:nvCxnSpPr>
          <p:spPr>
            <a:xfrm>
              <a:off x="5273139" y="5507239"/>
              <a:ext cx="2903538" cy="0"/>
            </a:xfrm>
            <a:prstGeom prst="straightConnector1">
              <a:avLst/>
            </a:prstGeom>
            <a:noFill/>
            <a:ln w="28575" cap="flat" cmpd="sng">
              <a:solidFill>
                <a:srgbClr val="000000"/>
              </a:solidFill>
              <a:prstDash val="solid"/>
              <a:round/>
              <a:headEnd type="none" w="med" len="med"/>
              <a:tailEnd type="none" w="med" len="med"/>
            </a:ln>
          </p:spPr>
        </p:cxnSp>
      </p:grpSp>
      <p:grpSp>
        <p:nvGrpSpPr>
          <p:cNvPr id="3875" name="Google Shape;3875;p58"/>
          <p:cNvGrpSpPr/>
          <p:nvPr/>
        </p:nvGrpSpPr>
        <p:grpSpPr>
          <a:xfrm>
            <a:off x="1859796" y="4436442"/>
            <a:ext cx="3008971" cy="1404172"/>
            <a:chOff x="1859796" y="4436442"/>
            <a:chExt cx="3008971" cy="1404172"/>
          </a:xfrm>
        </p:grpSpPr>
        <p:sp>
          <p:nvSpPr>
            <p:cNvPr id="3876" name="Google Shape;3876;p58"/>
            <p:cNvSpPr/>
            <p:nvPr/>
          </p:nvSpPr>
          <p:spPr>
            <a:xfrm rot="-6989453">
              <a:off x="3969802" y="4732539"/>
              <a:ext cx="952500" cy="469900"/>
            </a:xfrm>
            <a:custGeom>
              <a:avLst/>
              <a:gdLst/>
              <a:ahLst/>
              <a:cxnLst/>
              <a:rect l="l" t="t" r="r" b="b"/>
              <a:pathLst>
                <a:path w="1500" h="740" extrusionOk="0">
                  <a:moveTo>
                    <a:pt x="361" y="671"/>
                  </a:moveTo>
                  <a:cubicBezTo>
                    <a:pt x="0" y="0"/>
                    <a:pt x="1500" y="90"/>
                    <a:pt x="1017" y="74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77" name="Google Shape;3877;p58"/>
            <p:cNvSpPr txBox="1"/>
            <p:nvPr/>
          </p:nvSpPr>
          <p:spPr>
            <a:xfrm>
              <a:off x="2510889" y="5564389"/>
              <a:ext cx="1819275"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878" name="Google Shape;3878;p58"/>
            <p:cNvSpPr txBox="1"/>
            <p:nvPr/>
          </p:nvSpPr>
          <p:spPr>
            <a:xfrm>
              <a:off x="1859796" y="4726939"/>
              <a:ext cx="2391034" cy="571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&amp;&amp; (corrupt(rcvpkt)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isNAK(rcvpkt) )</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79" name="Google Shape;3879;p58"/>
            <p:cNvCxnSpPr/>
            <p:nvPr/>
          </p:nvCxnSpPr>
          <p:spPr>
            <a:xfrm>
              <a:off x="2601377" y="5572327"/>
              <a:ext cx="1557337" cy="0"/>
            </a:xfrm>
            <a:prstGeom prst="straightConnector1">
              <a:avLst/>
            </a:prstGeom>
            <a:noFill/>
            <a:ln w="28575" cap="flat" cmpd="sng">
              <a:solidFill>
                <a:srgbClr val="000000"/>
              </a:solidFill>
              <a:prstDash val="solid"/>
              <a:round/>
              <a:headEnd type="none" w="med" len="med"/>
              <a:tailEnd type="none" w="med" len="med"/>
            </a:ln>
          </p:spPr>
        </p:cxnSp>
      </p:grpSp>
      <p:grpSp>
        <p:nvGrpSpPr>
          <p:cNvPr id="3880" name="Google Shape;3880;p58"/>
          <p:cNvGrpSpPr/>
          <p:nvPr/>
        </p:nvGrpSpPr>
        <p:grpSpPr>
          <a:xfrm>
            <a:off x="6643152" y="4329314"/>
            <a:ext cx="1117600" cy="823913"/>
            <a:chOff x="4156" y="2812"/>
            <a:chExt cx="704" cy="519"/>
          </a:xfrm>
        </p:grpSpPr>
        <p:sp>
          <p:nvSpPr>
            <p:cNvPr id="3881" name="Google Shape;3881;p58"/>
            <p:cNvSpPr/>
            <p:nvPr/>
          </p:nvSpPr>
          <p:spPr>
            <a:xfrm>
              <a:off x="4242" y="2812"/>
              <a:ext cx="567" cy="519"/>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82" name="Google Shape;3882;p58"/>
            <p:cNvSpPr txBox="1"/>
            <p:nvPr/>
          </p:nvSpPr>
          <p:spPr>
            <a:xfrm>
              <a:off x="4156" y="2870"/>
              <a:ext cx="704"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call 1 from above</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883" name="Google Shape;3883;p58"/>
          <p:cNvGrpSpPr/>
          <p:nvPr/>
        </p:nvGrpSpPr>
        <p:grpSpPr>
          <a:xfrm>
            <a:off x="4453989" y="4275339"/>
            <a:ext cx="1046163" cy="823913"/>
            <a:chOff x="4916" y="3266"/>
            <a:chExt cx="659" cy="519"/>
          </a:xfrm>
        </p:grpSpPr>
        <p:sp>
          <p:nvSpPr>
            <p:cNvPr id="3884" name="Google Shape;3884;p58"/>
            <p:cNvSpPr/>
            <p:nvPr/>
          </p:nvSpPr>
          <p:spPr>
            <a:xfrm>
              <a:off x="4957" y="3266"/>
              <a:ext cx="567" cy="519"/>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85" name="Google Shape;3885;p58"/>
            <p:cNvSpPr txBox="1"/>
            <p:nvPr/>
          </p:nvSpPr>
          <p:spPr>
            <a:xfrm>
              <a:off x="4916" y="3319"/>
              <a:ext cx="65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 or NAK 1</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886" name="Google Shape;3886;p58"/>
          <p:cNvGrpSpPr/>
          <p:nvPr/>
        </p:nvGrpSpPr>
        <p:grpSpPr>
          <a:xfrm>
            <a:off x="7340063" y="2989465"/>
            <a:ext cx="3184985" cy="1470025"/>
            <a:chOff x="7340063" y="2989464"/>
            <a:chExt cx="3184985" cy="1470025"/>
          </a:xfrm>
        </p:grpSpPr>
        <p:sp>
          <p:nvSpPr>
            <p:cNvPr id="3887" name="Google Shape;3887;p58"/>
            <p:cNvSpPr/>
            <p:nvPr/>
          </p:nvSpPr>
          <p:spPr>
            <a:xfrm rot="-5400000">
              <a:off x="6760626" y="3568902"/>
              <a:ext cx="1363663" cy="204788"/>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88" name="Google Shape;3888;p58"/>
            <p:cNvSpPr txBox="1"/>
            <p:nvPr/>
          </p:nvSpPr>
          <p:spPr>
            <a:xfrm>
              <a:off x="7529435" y="3255707"/>
              <a:ext cx="2995613"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&amp;&amp; notcorrupt(rcvpkt)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&amp;&amp; isACK(rcvpkt)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889" name="Google Shape;3889;p58"/>
            <p:cNvCxnSpPr/>
            <p:nvPr/>
          </p:nvCxnSpPr>
          <p:spPr>
            <a:xfrm>
              <a:off x="7611527" y="4113414"/>
              <a:ext cx="990600" cy="0"/>
            </a:xfrm>
            <a:prstGeom prst="straightConnector1">
              <a:avLst/>
            </a:prstGeom>
            <a:noFill/>
            <a:ln w="28575" cap="flat" cmpd="sng">
              <a:solidFill>
                <a:srgbClr val="000000"/>
              </a:solidFill>
              <a:prstDash val="solid"/>
              <a:round/>
              <a:headEnd type="none" w="med" len="med"/>
              <a:tailEnd type="none" w="med" len="med"/>
            </a:ln>
          </p:spPr>
        </p:cxnSp>
        <p:sp>
          <p:nvSpPr>
            <p:cNvPr id="3890" name="Google Shape;3890;p58"/>
            <p:cNvSpPr txBox="1"/>
            <p:nvPr/>
          </p:nvSpPr>
          <p:spPr>
            <a:xfrm>
              <a:off x="7994114" y="4122939"/>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grpSp>
        <p:nvGrpSpPr>
          <p:cNvPr id="3891" name="Google Shape;3891;p58"/>
          <p:cNvGrpSpPr/>
          <p:nvPr/>
        </p:nvGrpSpPr>
        <p:grpSpPr>
          <a:xfrm>
            <a:off x="768495" y="3049789"/>
            <a:ext cx="3918857" cy="1284288"/>
            <a:chOff x="768495" y="3049789"/>
            <a:chExt cx="3918857" cy="1284288"/>
          </a:xfrm>
        </p:grpSpPr>
        <p:sp>
          <p:nvSpPr>
            <p:cNvPr id="3892" name="Google Shape;3892;p58"/>
            <p:cNvSpPr/>
            <p:nvPr/>
          </p:nvSpPr>
          <p:spPr>
            <a:xfrm rot="5400000" flipH="1">
              <a:off x="3992027" y="3621289"/>
              <a:ext cx="1266825" cy="123825"/>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893" name="Google Shape;3893;p58"/>
            <p:cNvSpPr txBox="1"/>
            <p:nvPr/>
          </p:nvSpPr>
          <p:spPr>
            <a:xfrm>
              <a:off x="768495" y="3141125"/>
              <a:ext cx="3623727" cy="571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&amp;&amp; notcorrupt(rcvpkt) &amp;&amp; isACK(rcvpkt)</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894" name="Google Shape;3894;p58"/>
            <p:cNvCxnSpPr/>
            <p:nvPr/>
          </p:nvCxnSpPr>
          <p:spPr>
            <a:xfrm>
              <a:off x="2572802" y="3983239"/>
              <a:ext cx="1738312" cy="0"/>
            </a:xfrm>
            <a:prstGeom prst="straightConnector1">
              <a:avLst/>
            </a:prstGeom>
            <a:noFill/>
            <a:ln w="28575" cap="flat" cmpd="sng">
              <a:solidFill>
                <a:srgbClr val="000000"/>
              </a:solidFill>
              <a:prstDash val="solid"/>
              <a:round/>
              <a:headEnd type="none" w="med" len="med"/>
              <a:tailEnd type="none" w="med" len="med"/>
            </a:ln>
          </p:spPr>
        </p:cxnSp>
        <p:sp>
          <p:nvSpPr>
            <p:cNvPr id="3895" name="Google Shape;3895;p58"/>
            <p:cNvSpPr txBox="1"/>
            <p:nvPr/>
          </p:nvSpPr>
          <p:spPr>
            <a:xfrm>
              <a:off x="3144302" y="3997527"/>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sp>
        <p:nvSpPr>
          <p:cNvPr id="3896" name="Google Shape;3896;p5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9"/>
                                        </p:tgtEl>
                                        <p:attrNameLst>
                                          <p:attrName>style.visibility</p:attrName>
                                        </p:attrNameLst>
                                      </p:cBhvr>
                                      <p:to>
                                        <p:strVal val="visible"/>
                                      </p:to>
                                    </p:set>
                                    <p:animEffect transition="in" filter="fade">
                                      <p:cBhvr>
                                        <p:cTn id="7" dur="500"/>
                                        <p:tgtEl>
                                          <p:spTgt spid="38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86"/>
                                        </p:tgtEl>
                                        <p:attrNameLst>
                                          <p:attrName>style.visibility</p:attrName>
                                        </p:attrNameLst>
                                      </p:cBhvr>
                                      <p:to>
                                        <p:strVal val="visible"/>
                                      </p:to>
                                    </p:set>
                                    <p:animEffect transition="in" filter="fade">
                                      <p:cBhvr>
                                        <p:cTn id="12" dur="500"/>
                                        <p:tgtEl>
                                          <p:spTgt spid="38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70"/>
                                        </p:tgtEl>
                                        <p:attrNameLst>
                                          <p:attrName>style.visibility</p:attrName>
                                        </p:attrNameLst>
                                      </p:cBhvr>
                                      <p:to>
                                        <p:strVal val="visible"/>
                                      </p:to>
                                    </p:set>
                                    <p:animEffect transition="in" filter="fade">
                                      <p:cBhvr>
                                        <p:cTn id="17" dur="500"/>
                                        <p:tgtEl>
                                          <p:spTgt spid="38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91"/>
                                        </p:tgtEl>
                                        <p:attrNameLst>
                                          <p:attrName>style.visibility</p:attrName>
                                        </p:attrNameLst>
                                      </p:cBhvr>
                                      <p:to>
                                        <p:strVal val="visible"/>
                                      </p:to>
                                    </p:set>
                                    <p:animEffect transition="in" filter="fade">
                                      <p:cBhvr>
                                        <p:cTn id="22" dur="500"/>
                                        <p:tgtEl>
                                          <p:spTgt spid="38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65"/>
                                        </p:tgtEl>
                                        <p:attrNameLst>
                                          <p:attrName>style.visibility</p:attrName>
                                        </p:attrNameLst>
                                      </p:cBhvr>
                                      <p:to>
                                        <p:strVal val="visible"/>
                                      </p:to>
                                    </p:set>
                                    <p:animEffect transition="in" filter="fade">
                                      <p:cBhvr>
                                        <p:cTn id="27" dur="500"/>
                                        <p:tgtEl>
                                          <p:spTgt spid="38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75"/>
                                        </p:tgtEl>
                                        <p:attrNameLst>
                                          <p:attrName>style.visibility</p:attrName>
                                        </p:attrNameLst>
                                      </p:cBhvr>
                                      <p:to>
                                        <p:strVal val="visible"/>
                                      </p:to>
                                    </p:set>
                                    <p:animEffect transition="in" filter="fade">
                                      <p:cBhvr>
                                        <p:cTn id="32" dur="500"/>
                                        <p:tgtEl>
                                          <p:spTgt spid="3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01"/>
        <p:cNvGrpSpPr/>
        <p:nvPr/>
      </p:nvGrpSpPr>
      <p:grpSpPr>
        <a:xfrm>
          <a:off x="0" y="0"/>
          <a:ext cx="0" cy="0"/>
          <a:chOff x="0" y="0"/>
          <a:chExt cx="0" cy="0"/>
        </a:xfrm>
      </p:grpSpPr>
      <p:sp>
        <p:nvSpPr>
          <p:cNvPr id="3902" name="Google Shape;3902;p5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rdt2.1: receiver, handling garbled ACK/NAKs</a:t>
            </a:r>
            <a:endParaRPr sz="4400"/>
          </a:p>
        </p:txBody>
      </p:sp>
      <p:grpSp>
        <p:nvGrpSpPr>
          <p:cNvPr id="3903" name="Google Shape;3903;p59"/>
          <p:cNvGrpSpPr/>
          <p:nvPr/>
        </p:nvGrpSpPr>
        <p:grpSpPr>
          <a:xfrm>
            <a:off x="4764244" y="3345999"/>
            <a:ext cx="817563" cy="795338"/>
            <a:chOff x="963" y="1131"/>
            <a:chExt cx="515" cy="501"/>
          </a:xfrm>
        </p:grpSpPr>
        <p:sp>
          <p:nvSpPr>
            <p:cNvPr id="3904" name="Google Shape;3904;p59"/>
            <p:cNvSpPr/>
            <p:nvPr/>
          </p:nvSpPr>
          <p:spPr>
            <a:xfrm>
              <a:off x="963" y="1131"/>
              <a:ext cx="490" cy="501"/>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05" name="Google Shape;3905;p59"/>
            <p:cNvSpPr txBox="1"/>
            <p:nvPr/>
          </p:nvSpPr>
          <p:spPr>
            <a:xfrm>
              <a:off x="974" y="1153"/>
              <a:ext cx="504"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from below</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cxnSp>
        <p:nvCxnSpPr>
          <p:cNvPr id="3906" name="Google Shape;3906;p59"/>
          <p:cNvCxnSpPr/>
          <p:nvPr/>
        </p:nvCxnSpPr>
        <p:spPr>
          <a:xfrm>
            <a:off x="4600732" y="2276024"/>
            <a:ext cx="419100" cy="1079500"/>
          </a:xfrm>
          <a:prstGeom prst="straightConnector1">
            <a:avLst/>
          </a:prstGeom>
          <a:noFill/>
          <a:ln w="28575" cap="flat" cmpd="sng">
            <a:solidFill>
              <a:srgbClr val="000000"/>
            </a:solidFill>
            <a:prstDash val="dash"/>
            <a:round/>
            <a:headEnd type="none" w="med" len="med"/>
            <a:tailEnd type="triangle" w="med" len="med"/>
          </a:ln>
        </p:spPr>
      </p:cxnSp>
      <p:grpSp>
        <p:nvGrpSpPr>
          <p:cNvPr id="3907" name="Google Shape;3907;p59"/>
          <p:cNvGrpSpPr/>
          <p:nvPr/>
        </p:nvGrpSpPr>
        <p:grpSpPr>
          <a:xfrm>
            <a:off x="4688044" y="4161974"/>
            <a:ext cx="3862388" cy="2187575"/>
            <a:chOff x="4688044" y="4161974"/>
            <a:chExt cx="3862388" cy="2187575"/>
          </a:xfrm>
        </p:grpSpPr>
        <p:sp>
          <p:nvSpPr>
            <p:cNvPr id="3908" name="Google Shape;3908;p59"/>
            <p:cNvSpPr/>
            <p:nvPr/>
          </p:nvSpPr>
          <p:spPr>
            <a:xfrm>
              <a:off x="5299232" y="4161974"/>
              <a:ext cx="1590675" cy="688975"/>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09" name="Google Shape;3909;p59"/>
            <p:cNvSpPr txBox="1"/>
            <p:nvPr/>
          </p:nvSpPr>
          <p:spPr>
            <a:xfrm>
              <a:off x="4688044" y="4742999"/>
              <a:ext cx="3581400"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notcorrupt(rcvpkt)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&amp;&amp; has_seq1(rcvpkt)</a:t>
              </a: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910" name="Google Shape;3910;p59"/>
            <p:cNvCxnSpPr/>
            <p:nvPr/>
          </p:nvCxnSpPr>
          <p:spPr>
            <a:xfrm>
              <a:off x="4754719" y="5300212"/>
              <a:ext cx="2898775" cy="0"/>
            </a:xfrm>
            <a:prstGeom prst="straightConnector1">
              <a:avLst/>
            </a:prstGeom>
            <a:noFill/>
            <a:ln w="28575" cap="flat" cmpd="sng">
              <a:solidFill>
                <a:srgbClr val="000000"/>
              </a:solidFill>
              <a:prstDash val="solid"/>
              <a:round/>
              <a:headEnd type="none" w="med" len="med"/>
              <a:tailEnd type="none" w="med" len="med"/>
            </a:ln>
          </p:spPr>
        </p:cxnSp>
        <p:sp>
          <p:nvSpPr>
            <p:cNvPr id="3911" name="Google Shape;3911;p59"/>
            <p:cNvSpPr txBox="1"/>
            <p:nvPr/>
          </p:nvSpPr>
          <p:spPr>
            <a:xfrm>
              <a:off x="4697569" y="5355774"/>
              <a:ext cx="3852863" cy="993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extract(rcvpkt,data)</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deliver_data(data)</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make_pkt(ACK, chksum)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912" name="Google Shape;3912;p59"/>
          <p:cNvGrpSpPr/>
          <p:nvPr/>
        </p:nvGrpSpPr>
        <p:grpSpPr>
          <a:xfrm>
            <a:off x="6462869" y="3380924"/>
            <a:ext cx="825500" cy="796925"/>
            <a:chOff x="4398" y="3133"/>
            <a:chExt cx="520" cy="502"/>
          </a:xfrm>
        </p:grpSpPr>
        <p:sp>
          <p:nvSpPr>
            <p:cNvPr id="3913" name="Google Shape;3913;p59"/>
            <p:cNvSpPr/>
            <p:nvPr/>
          </p:nvSpPr>
          <p:spPr>
            <a:xfrm>
              <a:off x="4398" y="3133"/>
              <a:ext cx="507" cy="502"/>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14" name="Google Shape;3914;p59"/>
            <p:cNvSpPr txBox="1"/>
            <p:nvPr/>
          </p:nvSpPr>
          <p:spPr>
            <a:xfrm>
              <a:off x="4414" y="3163"/>
              <a:ext cx="504"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1 from below</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915" name="Google Shape;3915;p59"/>
          <p:cNvGrpSpPr/>
          <p:nvPr/>
        </p:nvGrpSpPr>
        <p:grpSpPr>
          <a:xfrm>
            <a:off x="4849969" y="1277487"/>
            <a:ext cx="3981450" cy="2101850"/>
            <a:chOff x="4849969" y="1277487"/>
            <a:chExt cx="3981450" cy="2101850"/>
          </a:xfrm>
        </p:grpSpPr>
        <p:sp>
          <p:nvSpPr>
            <p:cNvPr id="3916" name="Google Shape;3916;p59"/>
            <p:cNvSpPr/>
            <p:nvPr/>
          </p:nvSpPr>
          <p:spPr>
            <a:xfrm rot="10800000" flipH="1">
              <a:off x="5281769" y="2593524"/>
              <a:ext cx="1590675" cy="785813"/>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3917" name="Google Shape;3917;p59"/>
            <p:cNvGrpSpPr/>
            <p:nvPr/>
          </p:nvGrpSpPr>
          <p:grpSpPr>
            <a:xfrm>
              <a:off x="4849969" y="1277487"/>
              <a:ext cx="3981450" cy="1231900"/>
              <a:chOff x="4849969" y="1277487"/>
              <a:chExt cx="3981450" cy="1231900"/>
            </a:xfrm>
          </p:grpSpPr>
          <p:sp>
            <p:nvSpPr>
              <p:cNvPr id="3918" name="Google Shape;3918;p59"/>
              <p:cNvSpPr txBox="1"/>
              <p:nvPr/>
            </p:nvSpPr>
            <p:spPr>
              <a:xfrm>
                <a:off x="4849969" y="1277487"/>
                <a:ext cx="3981450"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notcorrupt(rcvpkt)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&amp;&amp; has_seq0(rcvpkt) </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919" name="Google Shape;3919;p59"/>
              <p:cNvCxnSpPr/>
              <p:nvPr/>
            </p:nvCxnSpPr>
            <p:spPr>
              <a:xfrm>
                <a:off x="4959507" y="1847399"/>
                <a:ext cx="1914525" cy="0"/>
              </a:xfrm>
              <a:prstGeom prst="straightConnector1">
                <a:avLst/>
              </a:prstGeom>
              <a:noFill/>
              <a:ln w="28575" cap="flat" cmpd="sng">
                <a:solidFill>
                  <a:srgbClr val="000000"/>
                </a:solidFill>
                <a:prstDash val="solid"/>
                <a:round/>
                <a:headEnd type="none" w="med" len="med"/>
                <a:tailEnd type="none" w="med" len="med"/>
              </a:ln>
            </p:spPr>
          </p:cxnSp>
          <p:sp>
            <p:nvSpPr>
              <p:cNvPr id="3920" name="Google Shape;3920;p59"/>
              <p:cNvSpPr txBox="1"/>
              <p:nvPr/>
            </p:nvSpPr>
            <p:spPr>
              <a:xfrm>
                <a:off x="4862669" y="1804537"/>
                <a:ext cx="3475038" cy="7048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extract(rcvpkt,data)</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deliver_data(data)</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make_pkt(ACK, chksum)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grpSp>
        <p:nvGrpSpPr>
          <p:cNvPr id="3921" name="Google Shape;3921;p59"/>
          <p:cNvGrpSpPr/>
          <p:nvPr/>
        </p:nvGrpSpPr>
        <p:grpSpPr>
          <a:xfrm>
            <a:off x="7028916" y="2655437"/>
            <a:ext cx="3840853" cy="1309628"/>
            <a:chOff x="7028916" y="2655437"/>
            <a:chExt cx="3840853" cy="1309628"/>
          </a:xfrm>
        </p:grpSpPr>
        <p:sp>
          <p:nvSpPr>
            <p:cNvPr id="3922" name="Google Shape;3922;p59"/>
            <p:cNvSpPr txBox="1"/>
            <p:nvPr/>
          </p:nvSpPr>
          <p:spPr>
            <a:xfrm>
              <a:off x="7842407" y="2952299"/>
              <a:ext cx="3027362" cy="4095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make_pkt(NAK, chksum)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23" name="Google Shape;3923;p59"/>
            <p:cNvSpPr/>
            <p:nvPr/>
          </p:nvSpPr>
          <p:spPr>
            <a:xfrm rot="-1361013">
              <a:off x="7162957" y="2972937"/>
              <a:ext cx="839787" cy="863600"/>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24" name="Google Shape;3924;p59"/>
            <p:cNvSpPr txBox="1"/>
            <p:nvPr/>
          </p:nvSpPr>
          <p:spPr>
            <a:xfrm>
              <a:off x="7793194" y="2655437"/>
              <a:ext cx="2871788"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(corrupt(rcvpkt)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925" name="Google Shape;3925;p59"/>
            <p:cNvCxnSpPr/>
            <p:nvPr/>
          </p:nvCxnSpPr>
          <p:spPr>
            <a:xfrm>
              <a:off x="7931307" y="2966587"/>
              <a:ext cx="1938337" cy="0"/>
            </a:xfrm>
            <a:prstGeom prst="straightConnector1">
              <a:avLst/>
            </a:prstGeom>
            <a:noFill/>
            <a:ln w="28575" cap="flat" cmpd="sng">
              <a:solidFill>
                <a:srgbClr val="000000"/>
              </a:solidFill>
              <a:prstDash val="solid"/>
              <a:round/>
              <a:headEnd type="none" w="med" len="med"/>
              <a:tailEnd type="none" w="med" len="med"/>
            </a:ln>
          </p:spPr>
        </p:cxnSp>
      </p:grpSp>
      <p:grpSp>
        <p:nvGrpSpPr>
          <p:cNvPr id="3926" name="Google Shape;3926;p59"/>
          <p:cNvGrpSpPr/>
          <p:nvPr/>
        </p:nvGrpSpPr>
        <p:grpSpPr>
          <a:xfrm>
            <a:off x="7078824" y="3592896"/>
            <a:ext cx="3662358" cy="1234241"/>
            <a:chOff x="7078824" y="3592896"/>
            <a:chExt cx="3662358" cy="1234241"/>
          </a:xfrm>
        </p:grpSpPr>
        <p:sp>
          <p:nvSpPr>
            <p:cNvPr id="3927" name="Google Shape;3927;p59"/>
            <p:cNvSpPr txBox="1"/>
            <p:nvPr/>
          </p:nvSpPr>
          <p:spPr>
            <a:xfrm>
              <a:off x="7845582" y="3665087"/>
              <a:ext cx="2624137"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not corrupt(rcvpkt) &amp;&amp;</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has_seq0(rcvpkt)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928" name="Google Shape;3928;p59"/>
            <p:cNvCxnSpPr/>
            <p:nvPr/>
          </p:nvCxnSpPr>
          <p:spPr>
            <a:xfrm>
              <a:off x="7929719" y="4363587"/>
              <a:ext cx="1938338" cy="0"/>
            </a:xfrm>
            <a:prstGeom prst="straightConnector1">
              <a:avLst/>
            </a:prstGeom>
            <a:noFill/>
            <a:ln w="28575" cap="flat" cmpd="sng">
              <a:solidFill>
                <a:srgbClr val="000000"/>
              </a:solidFill>
              <a:prstDash val="solid"/>
              <a:round/>
              <a:headEnd type="none" w="med" len="med"/>
              <a:tailEnd type="none" w="med" len="med"/>
            </a:ln>
          </p:spPr>
        </p:cxnSp>
        <p:sp>
          <p:nvSpPr>
            <p:cNvPr id="3929" name="Google Shape;3929;p59"/>
            <p:cNvSpPr/>
            <p:nvPr/>
          </p:nvSpPr>
          <p:spPr>
            <a:xfrm rot="1020547">
              <a:off x="7186769" y="3696837"/>
              <a:ext cx="839788" cy="863600"/>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30" name="Google Shape;3930;p59"/>
            <p:cNvSpPr txBox="1"/>
            <p:nvPr/>
          </p:nvSpPr>
          <p:spPr>
            <a:xfrm>
              <a:off x="7801132" y="4417562"/>
              <a:ext cx="2940050" cy="4095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make_pkt(ACK, chksum)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3931" name="Google Shape;3931;p59"/>
          <p:cNvGrpSpPr/>
          <p:nvPr/>
        </p:nvGrpSpPr>
        <p:grpSpPr>
          <a:xfrm>
            <a:off x="1919444" y="3529396"/>
            <a:ext cx="2989258" cy="1254878"/>
            <a:chOff x="1919444" y="3529396"/>
            <a:chExt cx="2989258" cy="1254878"/>
          </a:xfrm>
        </p:grpSpPr>
        <p:sp>
          <p:nvSpPr>
            <p:cNvPr id="3932" name="Google Shape;3932;p59"/>
            <p:cNvSpPr txBox="1"/>
            <p:nvPr/>
          </p:nvSpPr>
          <p:spPr>
            <a:xfrm>
              <a:off x="1919444" y="3644449"/>
              <a:ext cx="2624138"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not corrupt(rcvpkt) &amp;&amp;</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has_seq1(rcvpkt)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933" name="Google Shape;3933;p59"/>
            <p:cNvCxnSpPr/>
            <p:nvPr/>
          </p:nvCxnSpPr>
          <p:spPr>
            <a:xfrm>
              <a:off x="2003582" y="4352474"/>
              <a:ext cx="1938337" cy="0"/>
            </a:xfrm>
            <a:prstGeom prst="straightConnector1">
              <a:avLst/>
            </a:prstGeom>
            <a:noFill/>
            <a:ln w="28575" cap="flat" cmpd="sng">
              <a:solidFill>
                <a:srgbClr val="000000"/>
              </a:solidFill>
              <a:prstDash val="solid"/>
              <a:round/>
              <a:headEnd type="none" w="med" len="med"/>
              <a:tailEnd type="none" w="med" len="med"/>
            </a:ln>
          </p:spPr>
        </p:cxnSp>
        <p:sp>
          <p:nvSpPr>
            <p:cNvPr id="3934" name="Google Shape;3934;p59"/>
            <p:cNvSpPr txBox="1"/>
            <p:nvPr/>
          </p:nvSpPr>
          <p:spPr>
            <a:xfrm>
              <a:off x="1951194" y="4374699"/>
              <a:ext cx="2940050" cy="4095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make_pkt(ACK, chksum)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35" name="Google Shape;3935;p59"/>
            <p:cNvSpPr/>
            <p:nvPr/>
          </p:nvSpPr>
          <p:spPr>
            <a:xfrm rot="-1020547" flipH="1">
              <a:off x="3960969" y="3633337"/>
              <a:ext cx="839788" cy="863600"/>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3936" name="Google Shape;3936;p59"/>
          <p:cNvGrpSpPr/>
          <p:nvPr/>
        </p:nvGrpSpPr>
        <p:grpSpPr>
          <a:xfrm>
            <a:off x="1867057" y="2591937"/>
            <a:ext cx="3087687" cy="1385828"/>
            <a:chOff x="1867057" y="2591937"/>
            <a:chExt cx="3087687" cy="1385828"/>
          </a:xfrm>
        </p:grpSpPr>
        <p:sp>
          <p:nvSpPr>
            <p:cNvPr id="3937" name="Google Shape;3937;p59"/>
            <p:cNvSpPr txBox="1"/>
            <p:nvPr/>
          </p:nvSpPr>
          <p:spPr>
            <a:xfrm>
              <a:off x="1867057" y="2591937"/>
              <a:ext cx="2871787"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(corrupt(rcvpkt)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938" name="Google Shape;3938;p59"/>
            <p:cNvCxnSpPr/>
            <p:nvPr/>
          </p:nvCxnSpPr>
          <p:spPr>
            <a:xfrm>
              <a:off x="2005169" y="2966587"/>
              <a:ext cx="1938338" cy="0"/>
            </a:xfrm>
            <a:prstGeom prst="straightConnector1">
              <a:avLst/>
            </a:prstGeom>
            <a:noFill/>
            <a:ln w="28575" cap="flat" cmpd="sng">
              <a:solidFill>
                <a:srgbClr val="000000"/>
              </a:solidFill>
              <a:prstDash val="solid"/>
              <a:round/>
              <a:headEnd type="none" w="med" len="med"/>
              <a:tailEnd type="none" w="med" len="med"/>
            </a:ln>
          </p:spPr>
        </p:cxnSp>
        <p:sp>
          <p:nvSpPr>
            <p:cNvPr id="3939" name="Google Shape;3939;p59"/>
            <p:cNvSpPr txBox="1"/>
            <p:nvPr/>
          </p:nvSpPr>
          <p:spPr>
            <a:xfrm>
              <a:off x="1927382" y="2933249"/>
              <a:ext cx="3027362" cy="4095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make_pkt(NAK, chksum)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40" name="Google Shape;3940;p59"/>
            <p:cNvSpPr/>
            <p:nvPr/>
          </p:nvSpPr>
          <p:spPr>
            <a:xfrm rot="1361013" flipH="1">
              <a:off x="3948269" y="2985637"/>
              <a:ext cx="839788" cy="863600"/>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3941" name="Google Shape;3941;p5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5"/>
                                        </p:tgtEl>
                                        <p:attrNameLst>
                                          <p:attrName>style.visibility</p:attrName>
                                        </p:attrNameLst>
                                      </p:cBhvr>
                                      <p:to>
                                        <p:strVal val="visible"/>
                                      </p:to>
                                    </p:set>
                                    <p:animEffect transition="in" filter="fade">
                                      <p:cBhvr>
                                        <p:cTn id="7" dur="500"/>
                                        <p:tgtEl>
                                          <p:spTgt spid="39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7"/>
                                        </p:tgtEl>
                                        <p:attrNameLst>
                                          <p:attrName>style.visibility</p:attrName>
                                        </p:attrNameLst>
                                      </p:cBhvr>
                                      <p:to>
                                        <p:strVal val="visible"/>
                                      </p:to>
                                    </p:set>
                                    <p:animEffect transition="in" filter="fade">
                                      <p:cBhvr>
                                        <p:cTn id="12" dur="500"/>
                                        <p:tgtEl>
                                          <p:spTgt spid="39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21"/>
                                        </p:tgtEl>
                                        <p:attrNameLst>
                                          <p:attrName>style.visibility</p:attrName>
                                        </p:attrNameLst>
                                      </p:cBhvr>
                                      <p:to>
                                        <p:strVal val="visible"/>
                                      </p:to>
                                    </p:set>
                                    <p:animEffect transition="in" filter="fade">
                                      <p:cBhvr>
                                        <p:cTn id="17" dur="500"/>
                                        <p:tgtEl>
                                          <p:spTgt spid="39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26"/>
                                        </p:tgtEl>
                                        <p:attrNameLst>
                                          <p:attrName>style.visibility</p:attrName>
                                        </p:attrNameLst>
                                      </p:cBhvr>
                                      <p:to>
                                        <p:strVal val="visible"/>
                                      </p:to>
                                    </p:set>
                                    <p:animEffect transition="in" filter="fade">
                                      <p:cBhvr>
                                        <p:cTn id="22" dur="500"/>
                                        <p:tgtEl>
                                          <p:spTgt spid="39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31"/>
                                        </p:tgtEl>
                                        <p:attrNameLst>
                                          <p:attrName>style.visibility</p:attrName>
                                        </p:attrNameLst>
                                      </p:cBhvr>
                                      <p:to>
                                        <p:strVal val="visible"/>
                                      </p:to>
                                    </p:set>
                                    <p:animEffect transition="in" filter="fade">
                                      <p:cBhvr>
                                        <p:cTn id="27" dur="500"/>
                                        <p:tgtEl>
                                          <p:spTgt spid="39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36"/>
                                        </p:tgtEl>
                                        <p:attrNameLst>
                                          <p:attrName>style.visibility</p:attrName>
                                        </p:attrNameLst>
                                      </p:cBhvr>
                                      <p:to>
                                        <p:strVal val="visible"/>
                                      </p:to>
                                    </p:set>
                                    <p:animEffect transition="in" filter="fade">
                                      <p:cBhvr>
                                        <p:cTn id="32" dur="500"/>
                                        <p:tgtEl>
                                          <p:spTgt spid="3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46"/>
        <p:cNvGrpSpPr/>
        <p:nvPr/>
      </p:nvGrpSpPr>
      <p:grpSpPr>
        <a:xfrm>
          <a:off x="0" y="0"/>
          <a:ext cx="0" cy="0"/>
          <a:chOff x="0" y="0"/>
          <a:chExt cx="0" cy="0"/>
        </a:xfrm>
      </p:grpSpPr>
      <p:sp>
        <p:nvSpPr>
          <p:cNvPr id="3947" name="Google Shape;3947;p6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rdt2.1: discussion</a:t>
            </a:r>
            <a:endParaRPr sz="4400"/>
          </a:p>
        </p:txBody>
      </p:sp>
      <p:sp>
        <p:nvSpPr>
          <p:cNvPr id="3948" name="Google Shape;3948;p60"/>
          <p:cNvSpPr txBox="1"/>
          <p:nvPr/>
        </p:nvSpPr>
        <p:spPr>
          <a:xfrm>
            <a:off x="798690" y="1355502"/>
            <a:ext cx="5297310" cy="4648200"/>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3200"/>
              <a:buFont typeface="Noto Sans Symbols"/>
              <a:buNone/>
            </a:pPr>
            <a:r>
              <a:rPr lang="en-US" sz="3200" b="0" i="0" u="sng" strike="noStrike" cap="none">
                <a:solidFill>
                  <a:srgbClr val="CC0000"/>
                </a:solidFill>
                <a:latin typeface="Calibri" panose="020F0502020204030204"/>
                <a:ea typeface="Calibri" panose="020F0502020204030204"/>
                <a:cs typeface="Calibri" panose="020F0502020204030204"/>
                <a:sym typeface="Calibri" panose="020F0502020204030204"/>
              </a:rPr>
              <a:t>sender:</a:t>
            </a:r>
            <a:endParaRPr sz="32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seq # added to pkt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two seq. #s (0,1) will suffice.  Why?</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must check if received ACK/NAK corrupted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twice as many states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must “remember” whether “expected” pkt should have seq # of 0 or 1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9" name="Google Shape;3949;p60"/>
          <p:cNvSpPr txBox="1"/>
          <p:nvPr/>
        </p:nvSpPr>
        <p:spPr>
          <a:xfrm>
            <a:off x="6543540" y="1355502"/>
            <a:ext cx="4849769" cy="4648200"/>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3200"/>
              <a:buFont typeface="Noto Sans Symbols"/>
              <a:buNone/>
            </a:pPr>
            <a:r>
              <a:rPr lang="en-US" sz="3200" b="0" i="0" u="sng" strike="noStrike" cap="none">
                <a:solidFill>
                  <a:srgbClr val="CC0000"/>
                </a:solidFill>
                <a:latin typeface="Calibri" panose="020F0502020204030204"/>
                <a:ea typeface="Calibri" panose="020F0502020204030204"/>
                <a:cs typeface="Calibri" panose="020F0502020204030204"/>
                <a:sym typeface="Calibri" panose="020F0502020204030204"/>
              </a:rPr>
              <a:t>receiver:</a:t>
            </a:r>
            <a:endParaRPr sz="32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must check if received packet is duplicate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indicates whether 0 or 1 is expected pkt seq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note: receiver can </a:t>
            </a: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not</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know if its last ACK/NAK received OK at sender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0" name="Google Shape;3950;p6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9"/>
                                        </p:tgtEl>
                                        <p:attrNameLst>
                                          <p:attrName>style.visibility</p:attrName>
                                        </p:attrNameLst>
                                      </p:cBhvr>
                                      <p:to>
                                        <p:strVal val="visible"/>
                                      </p:to>
                                    </p:set>
                                    <p:animEffect transition="in" filter="fade">
                                      <p:cBhvr>
                                        <p:cTn id="7" dur="500"/>
                                        <p:tgtEl>
                                          <p:spTgt spid="3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55"/>
        <p:cNvGrpSpPr/>
        <p:nvPr/>
      </p:nvGrpSpPr>
      <p:grpSpPr>
        <a:xfrm>
          <a:off x="0" y="0"/>
          <a:ext cx="0" cy="0"/>
          <a:chOff x="0" y="0"/>
          <a:chExt cx="0" cy="0"/>
        </a:xfrm>
      </p:grpSpPr>
      <p:sp>
        <p:nvSpPr>
          <p:cNvPr id="3956" name="Google Shape;3956;p6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rdt2.2: a NAK-free protocol</a:t>
            </a:r>
            <a:endParaRPr sz="4400"/>
          </a:p>
        </p:txBody>
      </p:sp>
      <p:sp>
        <p:nvSpPr>
          <p:cNvPr id="3957" name="Google Shape;3957;p61"/>
          <p:cNvSpPr txBox="1"/>
          <p:nvPr/>
        </p:nvSpPr>
        <p:spPr>
          <a:xfrm>
            <a:off x="606648" y="1714500"/>
            <a:ext cx="10978703" cy="3385534"/>
          </a:xfrm>
          <a:prstGeom prst="rect">
            <a:avLst/>
          </a:prstGeom>
          <a:noFill/>
          <a:ln>
            <a:noFill/>
          </a:ln>
        </p:spPr>
        <p:txBody>
          <a:bodyPr spcFirstLastPara="1" wrap="square" lIns="91425" tIns="45700" rIns="91425" bIns="45700" anchor="t" anchorCtr="0">
            <a:normAutofit/>
          </a:bodyPr>
          <a:lstStyle/>
          <a:p>
            <a:pPr marL="460375" marR="0" lvl="0" indent="-28130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same functionality as rdt2.1, using ACKs only</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0375" marR="0" lvl="0" indent="-28130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instead of NAK, receiver sends ACK for last pkt received OK</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08355" marR="0" lvl="1" indent="-2190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 must </a:t>
            </a: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explicitly</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include seq # of pkt being ACKed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0375" marR="0" lvl="0" indent="-28130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duplicate ACK at sender results in same action as NAK: </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retransmit current pkt</a:t>
            </a:r>
            <a:endParaRPr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8" name="Google Shape;3958;p61"/>
          <p:cNvSpPr txBox="1"/>
          <p:nvPr/>
        </p:nvSpPr>
        <p:spPr>
          <a:xfrm>
            <a:off x="798690" y="4623515"/>
            <a:ext cx="906376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panose="020F0502020204030204"/>
              <a:buNone/>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As we will see, TCP uses this approach to be NAK-free</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9" name="Google Shape;3959;p6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6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rdt2.2: sender, receiver fragments</a:t>
            </a:r>
            <a:endParaRPr sz="4400"/>
          </a:p>
        </p:txBody>
      </p:sp>
      <p:grpSp>
        <p:nvGrpSpPr>
          <p:cNvPr id="3966" name="Google Shape;3966;p62"/>
          <p:cNvGrpSpPr/>
          <p:nvPr/>
        </p:nvGrpSpPr>
        <p:grpSpPr>
          <a:xfrm>
            <a:off x="3740933" y="1183947"/>
            <a:ext cx="6508750" cy="2841625"/>
            <a:chOff x="1529" y="780"/>
            <a:chExt cx="4100" cy="1790"/>
          </a:xfrm>
        </p:grpSpPr>
        <p:grpSp>
          <p:nvGrpSpPr>
            <p:cNvPr id="3967" name="Google Shape;3967;p62"/>
            <p:cNvGrpSpPr/>
            <p:nvPr/>
          </p:nvGrpSpPr>
          <p:grpSpPr>
            <a:xfrm>
              <a:off x="1651" y="1399"/>
              <a:ext cx="669" cy="528"/>
              <a:chOff x="1441" y="2062"/>
              <a:chExt cx="669" cy="528"/>
            </a:xfrm>
          </p:grpSpPr>
          <p:sp>
            <p:nvSpPr>
              <p:cNvPr id="3968" name="Google Shape;3968;p62"/>
              <p:cNvSpPr/>
              <p:nvPr/>
            </p:nvSpPr>
            <p:spPr>
              <a:xfrm>
                <a:off x="1483" y="2062"/>
                <a:ext cx="578" cy="528"/>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69" name="Google Shape;3969;p62"/>
              <p:cNvSpPr txBox="1"/>
              <p:nvPr/>
            </p:nvSpPr>
            <p:spPr>
              <a:xfrm>
                <a:off x="1441" y="2110"/>
                <a:ext cx="66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call 0 from above</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3970" name="Google Shape;3970;p62"/>
            <p:cNvSpPr txBox="1"/>
            <p:nvPr/>
          </p:nvSpPr>
          <p:spPr>
            <a:xfrm>
              <a:off x="1863" y="957"/>
              <a:ext cx="2345" cy="2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make_pkt(0, data, checksum)</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71" name="Google Shape;3971;p62"/>
            <p:cNvSpPr txBox="1"/>
            <p:nvPr/>
          </p:nvSpPr>
          <p:spPr>
            <a:xfrm>
              <a:off x="1871" y="780"/>
              <a:ext cx="1086" cy="1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972" name="Google Shape;3972;p62"/>
            <p:cNvCxnSpPr/>
            <p:nvPr/>
          </p:nvCxnSpPr>
          <p:spPr>
            <a:xfrm>
              <a:off x="1910" y="992"/>
              <a:ext cx="2238" cy="0"/>
            </a:xfrm>
            <a:prstGeom prst="straightConnector1">
              <a:avLst/>
            </a:prstGeom>
            <a:noFill/>
            <a:ln w="28575" cap="flat" cmpd="sng">
              <a:solidFill>
                <a:srgbClr val="000000"/>
              </a:solidFill>
              <a:prstDash val="solid"/>
              <a:round/>
              <a:headEnd type="none" w="med" len="med"/>
              <a:tailEnd type="none" w="med" len="med"/>
            </a:ln>
          </p:spPr>
        </p:cxnSp>
        <p:cxnSp>
          <p:nvCxnSpPr>
            <p:cNvPr id="3973" name="Google Shape;3973;p62"/>
            <p:cNvCxnSpPr/>
            <p:nvPr/>
          </p:nvCxnSpPr>
          <p:spPr>
            <a:xfrm>
              <a:off x="1529" y="1313"/>
              <a:ext cx="264" cy="145"/>
            </a:xfrm>
            <a:prstGeom prst="straightConnector1">
              <a:avLst/>
            </a:prstGeom>
            <a:noFill/>
            <a:ln w="19050" cap="flat" cmpd="sng">
              <a:solidFill>
                <a:srgbClr val="000000"/>
              </a:solidFill>
              <a:prstDash val="dash"/>
              <a:round/>
              <a:headEnd type="none" w="med" len="med"/>
              <a:tailEnd type="triangle" w="med" len="med"/>
            </a:ln>
          </p:spPr>
        </p:cxnSp>
        <p:sp>
          <p:nvSpPr>
            <p:cNvPr id="3974" name="Google Shape;3974;p62"/>
            <p:cNvSpPr/>
            <p:nvPr/>
          </p:nvSpPr>
          <p:spPr>
            <a:xfrm rot="10800000" flipH="1">
              <a:off x="2096" y="1272"/>
              <a:ext cx="1195" cy="130"/>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75" name="Google Shape;3975;p62"/>
            <p:cNvSpPr/>
            <p:nvPr/>
          </p:nvSpPr>
          <p:spPr>
            <a:xfrm rot="-1357180">
              <a:off x="3655" y="1225"/>
              <a:ext cx="285" cy="542"/>
            </a:xfrm>
            <a:custGeom>
              <a:avLst/>
              <a:gdLst/>
              <a:ahLst/>
              <a:cxnLst/>
              <a:rect l="l" t="t" r="r" b="b"/>
              <a:pathLst>
                <a:path w="735" h="1080" extrusionOk="0">
                  <a:moveTo>
                    <a:pt x="0" y="195"/>
                  </a:moveTo>
                  <a:cubicBezTo>
                    <a:pt x="690" y="0"/>
                    <a:pt x="735" y="1080"/>
                    <a:pt x="0" y="8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76" name="Google Shape;3976;p62"/>
            <p:cNvSpPr txBox="1"/>
            <p:nvPr/>
          </p:nvSpPr>
          <p:spPr>
            <a:xfrm>
              <a:off x="3978" y="1670"/>
              <a:ext cx="1338" cy="2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600"/>
                <a:buFont typeface="Arial" panose="020B0604020202020204"/>
                <a:buNone/>
              </a:pPr>
              <a:r>
                <a:rPr lang="en-US" sz="1600" b="1" i="0" u="none" strike="noStrike" cap="none">
                  <a:solidFill>
                    <a:srgbClr val="FF0000"/>
                  </a:solidFill>
                  <a:latin typeface="Arial" panose="020B0604020202020204"/>
                  <a:ea typeface="Arial" panose="020B0604020202020204"/>
                  <a:cs typeface="Arial" panose="020B0604020202020204"/>
                  <a:sym typeface="Arial" panose="020B0604020202020204"/>
                </a:rPr>
                <a:t>udt_send(sndpkt)</a:t>
              </a:r>
              <a:endParaRPr sz="16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77" name="Google Shape;3977;p62"/>
            <p:cNvSpPr txBox="1"/>
            <p:nvPr/>
          </p:nvSpPr>
          <p:spPr>
            <a:xfrm>
              <a:off x="3917" y="1174"/>
              <a:ext cx="1712" cy="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corrupt(rcvpkt)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1600" b="1" i="0" u="none" strike="noStrike" cap="none">
                  <a:solidFill>
                    <a:srgbClr val="FF0000"/>
                  </a:solidFill>
                  <a:latin typeface="Arial" panose="020B0604020202020204"/>
                  <a:ea typeface="Arial" panose="020B0604020202020204"/>
                  <a:cs typeface="Arial" panose="020B0604020202020204"/>
                  <a:sym typeface="Arial" panose="020B0604020202020204"/>
                </a:rPr>
                <a:t>isACK(rcvpkt,1)</a:t>
              </a: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978" name="Google Shape;3978;p62"/>
            <p:cNvCxnSpPr/>
            <p:nvPr/>
          </p:nvCxnSpPr>
          <p:spPr>
            <a:xfrm rot="10800000" flipH="1">
              <a:off x="4043" y="1666"/>
              <a:ext cx="895" cy="1"/>
            </a:xfrm>
            <a:prstGeom prst="straightConnector1">
              <a:avLst/>
            </a:prstGeom>
            <a:noFill/>
            <a:ln w="28575" cap="flat" cmpd="sng">
              <a:solidFill>
                <a:srgbClr val="000000"/>
              </a:solidFill>
              <a:prstDash val="solid"/>
              <a:round/>
              <a:headEnd type="none" w="med" len="med"/>
              <a:tailEnd type="none" w="med" len="med"/>
            </a:ln>
          </p:spPr>
        </p:cxnSp>
        <p:sp>
          <p:nvSpPr>
            <p:cNvPr id="3979" name="Google Shape;3979;p62"/>
            <p:cNvSpPr/>
            <p:nvPr/>
          </p:nvSpPr>
          <p:spPr>
            <a:xfrm>
              <a:off x="3747" y="1792"/>
              <a:ext cx="128" cy="774"/>
            </a:xfrm>
            <a:custGeom>
              <a:avLst/>
              <a:gdLst/>
              <a:ahLst/>
              <a:cxnLst/>
              <a:rect l="l" t="t" r="r" b="b"/>
              <a:pathLst>
                <a:path w="128" h="774" extrusionOk="0">
                  <a:moveTo>
                    <a:pt x="67" y="774"/>
                  </a:moveTo>
                  <a:cubicBezTo>
                    <a:pt x="128" y="425"/>
                    <a:pt x="81" y="0"/>
                    <a:pt x="0"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80" name="Google Shape;3980;p62"/>
            <p:cNvSpPr txBox="1"/>
            <p:nvPr/>
          </p:nvSpPr>
          <p:spPr>
            <a:xfrm>
              <a:off x="3838" y="2051"/>
              <a:ext cx="1520" cy="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&amp;&amp; notcorrupt(rcvpkt)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&amp;&amp; </a:t>
              </a:r>
              <a:r>
                <a:rPr lang="en-US" sz="1600" b="1" i="0" u="none" strike="noStrike" cap="none">
                  <a:solidFill>
                    <a:srgbClr val="FF0000"/>
                  </a:solidFill>
                  <a:latin typeface="Arial" panose="020B0604020202020204"/>
                  <a:ea typeface="Arial" panose="020B0604020202020204"/>
                  <a:cs typeface="Arial" panose="020B0604020202020204"/>
                  <a:sym typeface="Arial" panose="020B0604020202020204"/>
                </a:rPr>
                <a:t>isACK(rcvpkt,0)</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981" name="Google Shape;3981;p62"/>
            <p:cNvCxnSpPr/>
            <p:nvPr/>
          </p:nvCxnSpPr>
          <p:spPr>
            <a:xfrm>
              <a:off x="3894" y="2570"/>
              <a:ext cx="1174" cy="0"/>
            </a:xfrm>
            <a:prstGeom prst="straightConnector1">
              <a:avLst/>
            </a:prstGeom>
            <a:noFill/>
            <a:ln w="28575" cap="flat" cmpd="sng">
              <a:solidFill>
                <a:srgbClr val="000000"/>
              </a:solidFill>
              <a:prstDash val="solid"/>
              <a:round/>
              <a:headEnd type="none" w="med" len="med"/>
              <a:tailEnd type="none" w="med" len="med"/>
            </a:ln>
          </p:spPr>
        </p:cxnSp>
        <p:grpSp>
          <p:nvGrpSpPr>
            <p:cNvPr id="3982" name="Google Shape;3982;p62"/>
            <p:cNvGrpSpPr/>
            <p:nvPr/>
          </p:nvGrpSpPr>
          <p:grpSpPr>
            <a:xfrm>
              <a:off x="3135" y="1365"/>
              <a:ext cx="669" cy="528"/>
              <a:chOff x="1441" y="2062"/>
              <a:chExt cx="669" cy="528"/>
            </a:xfrm>
          </p:grpSpPr>
          <p:sp>
            <p:nvSpPr>
              <p:cNvPr id="3983" name="Google Shape;3983;p62"/>
              <p:cNvSpPr/>
              <p:nvPr/>
            </p:nvSpPr>
            <p:spPr>
              <a:xfrm>
                <a:off x="1483" y="2062"/>
                <a:ext cx="578" cy="528"/>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84" name="Google Shape;3984;p62"/>
              <p:cNvSpPr txBox="1"/>
              <p:nvPr/>
            </p:nvSpPr>
            <p:spPr>
              <a:xfrm>
                <a:off x="1441" y="2110"/>
                <a:ext cx="66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3985" name="Google Shape;3985;p62"/>
            <p:cNvSpPr txBox="1"/>
            <p:nvPr/>
          </p:nvSpPr>
          <p:spPr>
            <a:xfrm>
              <a:off x="2363" y="1810"/>
              <a:ext cx="935" cy="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panose="020B0604030504040204"/>
                <a:buNone/>
              </a:pPr>
              <a:r>
                <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rPr>
                <a:t>sender FSM</a:t>
              </a:r>
              <a:endPar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99"/>
                </a:buClr>
                <a:buSzPts val="2000"/>
                <a:buFont typeface="Tahoma" panose="020B0604030504040204"/>
                <a:buNone/>
              </a:pPr>
              <a:r>
                <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rPr>
                <a:t>fragment</a:t>
              </a:r>
              <a:endPar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grpSp>
      <p:cxnSp>
        <p:nvCxnSpPr>
          <p:cNvPr id="3986" name="Google Shape;3986;p62"/>
          <p:cNvCxnSpPr/>
          <p:nvPr/>
        </p:nvCxnSpPr>
        <p:spPr>
          <a:xfrm>
            <a:off x="1978808" y="2549197"/>
            <a:ext cx="7883525" cy="2757488"/>
          </a:xfrm>
          <a:prstGeom prst="straightConnector1">
            <a:avLst/>
          </a:prstGeom>
          <a:noFill/>
          <a:ln w="9525" cap="flat" cmpd="sng">
            <a:solidFill>
              <a:srgbClr val="000000"/>
            </a:solidFill>
            <a:prstDash val="dot"/>
            <a:round/>
            <a:headEnd type="none" w="med" len="med"/>
            <a:tailEnd type="none" w="med" len="med"/>
          </a:ln>
        </p:spPr>
      </p:cxnSp>
      <p:grpSp>
        <p:nvGrpSpPr>
          <p:cNvPr id="3987" name="Google Shape;3987;p62"/>
          <p:cNvGrpSpPr/>
          <p:nvPr/>
        </p:nvGrpSpPr>
        <p:grpSpPr>
          <a:xfrm>
            <a:off x="1313645" y="3769985"/>
            <a:ext cx="7234238" cy="2535237"/>
            <a:chOff x="0" y="2409"/>
            <a:chExt cx="4557" cy="1597"/>
          </a:xfrm>
        </p:grpSpPr>
        <p:sp>
          <p:nvSpPr>
            <p:cNvPr id="3988" name="Google Shape;3988;p62"/>
            <p:cNvSpPr txBox="1"/>
            <p:nvPr/>
          </p:nvSpPr>
          <p:spPr>
            <a:xfrm>
              <a:off x="1849" y="3217"/>
              <a:ext cx="2482" cy="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notcorrupt(rcvpkt)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&amp;&amp; has_seq1(rcvpkt) </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89" name="Google Shape;3989;p62"/>
            <p:cNvSpPr txBox="1"/>
            <p:nvPr/>
          </p:nvSpPr>
          <p:spPr>
            <a:xfrm>
              <a:off x="1829" y="3568"/>
              <a:ext cx="2630" cy="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extract(rcvpkt,data)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deliver_data(data)</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FF0000"/>
                </a:buClr>
                <a:buSzPts val="1600"/>
                <a:buFont typeface="Arial" panose="020B0604020202020204"/>
                <a:buNone/>
              </a:pPr>
              <a:r>
                <a:rPr lang="en-US" sz="1600" b="1" i="0" u="none" strike="noStrike" cap="none">
                  <a:solidFill>
                    <a:srgbClr val="FF0000"/>
                  </a:solidFill>
                  <a:latin typeface="Arial" panose="020B0604020202020204"/>
                  <a:ea typeface="Arial" panose="020B0604020202020204"/>
                  <a:cs typeface="Arial" panose="020B0604020202020204"/>
                  <a:sym typeface="Arial" panose="020B0604020202020204"/>
                </a:rPr>
                <a:t>sndpkt = make_pkt(ACK1, chksum)</a:t>
              </a:r>
              <a:endParaRPr lang="en-US" sz="1600" b="1" i="0"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990" name="Google Shape;3990;p62"/>
            <p:cNvGrpSpPr/>
            <p:nvPr/>
          </p:nvGrpSpPr>
          <p:grpSpPr>
            <a:xfrm>
              <a:off x="0" y="2409"/>
              <a:ext cx="3510" cy="1168"/>
              <a:chOff x="0" y="2409"/>
              <a:chExt cx="3510" cy="1168"/>
            </a:xfrm>
          </p:grpSpPr>
          <p:grpSp>
            <p:nvGrpSpPr>
              <p:cNvPr id="3991" name="Google Shape;3991;p62"/>
              <p:cNvGrpSpPr/>
              <p:nvPr/>
            </p:nvGrpSpPr>
            <p:grpSpPr>
              <a:xfrm>
                <a:off x="1529" y="2687"/>
                <a:ext cx="534" cy="501"/>
                <a:chOff x="3570" y="3063"/>
                <a:chExt cx="534" cy="501"/>
              </a:xfrm>
            </p:grpSpPr>
            <p:sp>
              <p:nvSpPr>
                <p:cNvPr id="3992" name="Google Shape;3992;p62"/>
                <p:cNvSpPr/>
                <p:nvPr/>
              </p:nvSpPr>
              <p:spPr>
                <a:xfrm>
                  <a:off x="3570" y="3063"/>
                  <a:ext cx="534" cy="501"/>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93" name="Google Shape;3993;p62"/>
                <p:cNvSpPr txBox="1"/>
                <p:nvPr/>
              </p:nvSpPr>
              <p:spPr>
                <a:xfrm>
                  <a:off x="3597" y="3085"/>
                  <a:ext cx="504"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from below</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3994" name="Google Shape;3994;p62"/>
              <p:cNvSpPr/>
              <p:nvPr/>
            </p:nvSpPr>
            <p:spPr>
              <a:xfrm>
                <a:off x="1925" y="2618"/>
                <a:ext cx="520" cy="117"/>
              </a:xfrm>
              <a:custGeom>
                <a:avLst/>
                <a:gdLst/>
                <a:ahLst/>
                <a:cxnLst/>
                <a:rect l="l" t="t" r="r" b="b"/>
                <a:pathLst>
                  <a:path w="520" h="117" extrusionOk="0">
                    <a:moveTo>
                      <a:pt x="0" y="117"/>
                    </a:moveTo>
                    <a:cubicBezTo>
                      <a:pt x="136" y="17"/>
                      <a:pt x="276" y="0"/>
                      <a:pt x="520" y="17"/>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3995" name="Google Shape;3995;p62"/>
              <p:cNvSpPr/>
              <p:nvPr/>
            </p:nvSpPr>
            <p:spPr>
              <a:xfrm>
                <a:off x="1996" y="3125"/>
                <a:ext cx="1514" cy="130"/>
              </a:xfrm>
              <a:custGeom>
                <a:avLst/>
                <a:gdLst/>
                <a:ahLst/>
                <a:cxnLst/>
                <a:rect l="l" t="t" r="r" b="b"/>
                <a:pathLst>
                  <a:path w="1514" h="130" extrusionOk="0">
                    <a:moveTo>
                      <a:pt x="0" y="0"/>
                    </a:moveTo>
                    <a:cubicBezTo>
                      <a:pt x="266" y="130"/>
                      <a:pt x="1322" y="113"/>
                      <a:pt x="1514" y="17"/>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3996" name="Google Shape;3996;p62"/>
              <p:cNvCxnSpPr/>
              <p:nvPr/>
            </p:nvCxnSpPr>
            <p:spPr>
              <a:xfrm>
                <a:off x="1919" y="3577"/>
                <a:ext cx="1206" cy="0"/>
              </a:xfrm>
              <a:prstGeom prst="straightConnector1">
                <a:avLst/>
              </a:prstGeom>
              <a:noFill/>
              <a:ln w="28575" cap="flat" cmpd="sng">
                <a:solidFill>
                  <a:srgbClr val="000000"/>
                </a:solidFill>
                <a:prstDash val="solid"/>
                <a:round/>
                <a:headEnd type="none" w="med" len="med"/>
                <a:tailEnd type="none" w="med" len="med"/>
              </a:ln>
            </p:spPr>
          </p:cxnSp>
          <p:sp>
            <p:nvSpPr>
              <p:cNvPr id="3997" name="Google Shape;3997;p62"/>
              <p:cNvSpPr/>
              <p:nvPr/>
            </p:nvSpPr>
            <p:spPr>
              <a:xfrm flipH="1">
                <a:off x="1237" y="2468"/>
                <a:ext cx="309" cy="856"/>
              </a:xfrm>
              <a:custGeom>
                <a:avLst/>
                <a:gdLst/>
                <a:ahLst/>
                <a:cxnLst/>
                <a:rect l="l" t="t" r="r" b="b"/>
                <a:pathLst>
                  <a:path w="619" h="1815" extrusionOk="0">
                    <a:moveTo>
                      <a:pt x="39" y="1136"/>
                    </a:moveTo>
                    <a:cubicBezTo>
                      <a:pt x="619" y="1815"/>
                      <a:pt x="484" y="0"/>
                      <a:pt x="0" y="77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3998" name="Google Shape;3998;p62"/>
              <p:cNvCxnSpPr/>
              <p:nvPr/>
            </p:nvCxnSpPr>
            <p:spPr>
              <a:xfrm>
                <a:off x="57" y="2936"/>
                <a:ext cx="1212" cy="0"/>
              </a:xfrm>
              <a:prstGeom prst="straightConnector1">
                <a:avLst/>
              </a:prstGeom>
              <a:noFill/>
              <a:ln w="28575" cap="flat" cmpd="sng">
                <a:solidFill>
                  <a:srgbClr val="000000"/>
                </a:solidFill>
                <a:prstDash val="solid"/>
                <a:round/>
                <a:headEnd type="none" w="med" len="med"/>
                <a:tailEnd type="none" w="med" len="med"/>
              </a:ln>
            </p:spPr>
          </p:cxnSp>
          <p:sp>
            <p:nvSpPr>
              <p:cNvPr id="3999" name="Google Shape;3999;p62"/>
              <p:cNvSpPr txBox="1"/>
              <p:nvPr/>
            </p:nvSpPr>
            <p:spPr>
              <a:xfrm>
                <a:off x="6" y="2409"/>
                <a:ext cx="1487" cy="40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(corrupt(rcvpkt)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1600" b="1" i="0" u="none" strike="noStrike" cap="none">
                    <a:solidFill>
                      <a:srgbClr val="FF0000"/>
                    </a:solidFill>
                    <a:latin typeface="Arial" panose="020B0604020202020204"/>
                    <a:ea typeface="Arial" panose="020B0604020202020204"/>
                    <a:cs typeface="Arial" panose="020B0604020202020204"/>
                    <a:sym typeface="Arial" panose="020B0604020202020204"/>
                  </a:rPr>
                  <a:t>has_seq1(rcvpkt))</a:t>
                </a:r>
                <a:endParaRPr sz="16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00" name="Google Shape;4000;p62"/>
              <p:cNvSpPr txBox="1"/>
              <p:nvPr/>
            </p:nvSpPr>
            <p:spPr>
              <a:xfrm>
                <a:off x="0" y="2954"/>
                <a:ext cx="1284" cy="2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600"/>
                  <a:buFont typeface="Arial" panose="020B0604020202020204"/>
                  <a:buNone/>
                </a:pPr>
                <a:r>
                  <a:rPr lang="en-US" sz="1600" b="1" i="0" u="none" strike="noStrike" cap="none">
                    <a:solidFill>
                      <a:srgbClr val="FF0000"/>
                    </a:solidFill>
                    <a:latin typeface="Arial" panose="020B0604020202020204"/>
                    <a:ea typeface="Arial" panose="020B0604020202020204"/>
                    <a:cs typeface="Arial" panose="020B0604020202020204"/>
                    <a:sym typeface="Arial" panose="020B0604020202020204"/>
                  </a:rPr>
                  <a:t>udt_send(sndpkt)</a:t>
                </a:r>
                <a:endParaRPr sz="16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01" name="Google Shape;4001;p62"/>
              <p:cNvSpPr txBox="1"/>
              <p:nvPr/>
            </p:nvSpPr>
            <p:spPr>
              <a:xfrm>
                <a:off x="2166" y="2709"/>
                <a:ext cx="1020" cy="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panose="020B0604030504040204"/>
                  <a:buNone/>
                </a:pPr>
                <a:r>
                  <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rPr>
                  <a:t>receiver FSM</a:t>
                </a:r>
                <a:endPar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99"/>
                  </a:buClr>
                  <a:buSzPts val="2000"/>
                  <a:buFont typeface="Tahoma" panose="020B0604030504040204"/>
                  <a:buNone/>
                </a:pPr>
                <a:r>
                  <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rPr>
                  <a:t>fragment</a:t>
                </a:r>
                <a:endPar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grpSp>
        <p:sp>
          <p:nvSpPr>
            <p:cNvPr id="4002" name="Google Shape;4002;p62"/>
            <p:cNvSpPr txBox="1"/>
            <p:nvPr/>
          </p:nvSpPr>
          <p:spPr>
            <a:xfrm>
              <a:off x="4318" y="2585"/>
              <a:ext cx="23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sp>
        <p:nvSpPr>
          <p:cNvPr id="4003" name="Google Shape;4003;p6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sp>
        <p:nvSpPr>
          <p:cNvPr id="4009" name="Google Shape;4009;p6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rdt3.0: channels with errors </a:t>
            </a:r>
            <a:r>
              <a:rPr lang="en-US" i="1"/>
              <a:t>and</a:t>
            </a:r>
            <a:r>
              <a:rPr lang="en-US"/>
              <a:t> loss</a:t>
            </a:r>
            <a:endParaRPr sz="4000"/>
          </a:p>
        </p:txBody>
      </p:sp>
      <p:sp>
        <p:nvSpPr>
          <p:cNvPr id="4010" name="Google Shape;4010;p63"/>
          <p:cNvSpPr txBox="1"/>
          <p:nvPr/>
        </p:nvSpPr>
        <p:spPr>
          <a:xfrm>
            <a:off x="700825" y="1291107"/>
            <a:ext cx="10533232" cy="4648200"/>
          </a:xfrm>
          <a:prstGeom prst="rect">
            <a:avLst/>
          </a:prstGeom>
          <a:noFill/>
          <a:ln>
            <a:noFill/>
          </a:ln>
        </p:spPr>
        <p:txBody>
          <a:bodyPr spcFirstLastPara="1" wrap="square" lIns="91425" tIns="45700" rIns="91425" bIns="45700" anchor="t" anchorCtr="0">
            <a:normAutofit/>
          </a:bodyPr>
          <a:lstStyle/>
          <a:p>
            <a:pPr marL="114300" marR="0" lvl="0" indent="-1270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rPr>
              <a:t>New channel assumption:</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underlying channel can also </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lose</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packets (data, ACKs)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checksum, sequence #s, ACKs, retransmissions will be of help … but not quite enough</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11" name="Google Shape;4011;p63"/>
          <p:cNvSpPr txBox="1"/>
          <p:nvPr/>
        </p:nvSpPr>
        <p:spPr>
          <a:xfrm>
            <a:off x="1351723" y="4023238"/>
            <a:ext cx="9435547" cy="1323439"/>
          </a:xfrm>
          <a:prstGeom prst="rect">
            <a:avLst/>
          </a:prstGeom>
          <a:noFill/>
          <a:ln>
            <a:noFill/>
          </a:ln>
        </p:spPr>
        <p:txBody>
          <a:bodyPr spcFirstLastPara="1" wrap="square" lIns="91425" tIns="45700" rIns="91425" bIns="45700" anchor="t" anchorCtr="0">
            <a:spAutoFit/>
          </a:bodyPr>
          <a:lstStyle/>
          <a:p>
            <a:pPr marL="581025" marR="0" lvl="0" indent="-568325" algn="ctr" rtl="0">
              <a:lnSpc>
                <a:spcPct val="100000"/>
              </a:lnSpc>
              <a:spcBef>
                <a:spcPts val="0"/>
              </a:spcBef>
              <a:spcAft>
                <a:spcPts val="0"/>
              </a:spcAft>
              <a:buClr>
                <a:srgbClr val="C00000"/>
              </a:buClr>
              <a:buSzPts val="4000"/>
              <a:buFont typeface="Calibri" panose="020F0502020204030204"/>
              <a:buNone/>
            </a:pPr>
            <a:r>
              <a:rPr lang="en-US" sz="4000" b="0" i="1" u="none" strike="noStrike" cap="none">
                <a:solidFill>
                  <a:srgbClr val="C00000"/>
                </a:solidFill>
                <a:latin typeface="Calibri" panose="020F0502020204030204"/>
                <a:ea typeface="Calibri" panose="020F0502020204030204"/>
                <a:cs typeface="Calibri" panose="020F0502020204030204"/>
                <a:sym typeface="Calibri" panose="020F0502020204030204"/>
              </a:rPr>
              <a:t>Q: </a:t>
            </a:r>
            <a:r>
              <a:rPr lang="en-US" sz="40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How do </a:t>
            </a:r>
            <a:r>
              <a:rPr lang="en-US" sz="4000" b="0" i="1" u="none" strike="noStrike" cap="none">
                <a:solidFill>
                  <a:srgbClr val="000000"/>
                </a:solidFill>
                <a:latin typeface="Calibri" panose="020F0502020204030204"/>
                <a:ea typeface="Calibri" panose="020F0502020204030204"/>
                <a:cs typeface="Calibri" panose="020F0502020204030204"/>
                <a:sym typeface="Calibri" panose="020F0502020204030204"/>
              </a:rPr>
              <a:t>humans</a:t>
            </a:r>
            <a:r>
              <a:rPr lang="en-US" sz="4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handle lost sender-to-receiver words in conversation?</a:t>
            </a:r>
            <a:endParaRPr lang="en-US" sz="4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12" name="Google Shape;4012;p6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1"/>
                                        </p:tgtEl>
                                        <p:attrNameLst>
                                          <p:attrName>style.visibility</p:attrName>
                                        </p:attrNameLst>
                                      </p:cBhvr>
                                      <p:to>
                                        <p:strVal val="visible"/>
                                      </p:to>
                                    </p:set>
                                    <p:animEffect transition="in" filter="fade">
                                      <p:cBhvr>
                                        <p:cTn id="7" dur="500"/>
                                        <p:tgtEl>
                                          <p:spTgt spid="4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17"/>
        <p:cNvGrpSpPr/>
        <p:nvPr/>
      </p:nvGrpSpPr>
      <p:grpSpPr>
        <a:xfrm>
          <a:off x="0" y="0"/>
          <a:ext cx="0" cy="0"/>
          <a:chOff x="0" y="0"/>
          <a:chExt cx="0" cy="0"/>
        </a:xfrm>
      </p:grpSpPr>
      <p:sp>
        <p:nvSpPr>
          <p:cNvPr id="4018" name="Google Shape;4018;p6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rdt3.0: channels with errors </a:t>
            </a:r>
            <a:r>
              <a:rPr lang="en-US" i="1"/>
              <a:t>and</a:t>
            </a:r>
            <a:r>
              <a:rPr lang="en-US"/>
              <a:t> loss</a:t>
            </a:r>
            <a:endParaRPr sz="4000"/>
          </a:p>
        </p:txBody>
      </p:sp>
      <p:sp>
        <p:nvSpPr>
          <p:cNvPr id="4019" name="Google Shape;4019;p64"/>
          <p:cNvSpPr txBox="1"/>
          <p:nvPr/>
        </p:nvSpPr>
        <p:spPr>
          <a:xfrm>
            <a:off x="751114" y="1355502"/>
            <a:ext cx="10924659" cy="5074708"/>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rPr>
              <a:t>Approach:</a:t>
            </a: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waits “reasonable” amount of time for ACK </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6400" marR="0" lvl="0" indent="-341630" algn="l" rtl="0">
              <a:lnSpc>
                <a:spcPct val="80000"/>
              </a:lnSpc>
              <a:spcBef>
                <a:spcPts val="120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retransmits if no ACK received in this time</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6400" marR="0" lvl="0" indent="-341630" algn="l" rtl="0">
              <a:lnSpc>
                <a:spcPct val="70000"/>
              </a:lnSpc>
              <a:spcBef>
                <a:spcPts val="120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if pkt (or ACK) just delayed (not lost):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748030" marR="0" lvl="2" indent="-374650" algn="l" rtl="0">
              <a:lnSpc>
                <a:spcPct val="90000"/>
              </a:lnSpc>
              <a:spcBef>
                <a:spcPts val="12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retransmission will be  duplicate, but seq #s already handles this!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748030" marR="0" lvl="2" indent="-374650" algn="l" rtl="0">
              <a:lnSpc>
                <a:spcPct val="90000"/>
              </a:lnSpc>
              <a:spcBef>
                <a:spcPts val="12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 must specify seq # of packet being ACKed</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020" name="Google Shape;4020;p64"/>
          <p:cNvGrpSpPr/>
          <p:nvPr/>
        </p:nvGrpSpPr>
        <p:grpSpPr>
          <a:xfrm>
            <a:off x="3852654" y="4876800"/>
            <a:ext cx="3484723" cy="1905000"/>
            <a:chOff x="3667124" y="4359729"/>
            <a:chExt cx="3484723" cy="1905000"/>
          </a:xfrm>
        </p:grpSpPr>
        <p:pic>
          <p:nvPicPr>
            <p:cNvPr id="4021" name="Google Shape;4021;p64" descr="Image result for red alarm clock"/>
            <p:cNvPicPr preferRelativeResize="0"/>
            <p:nvPr/>
          </p:nvPicPr>
          <p:blipFill rotWithShape="1">
            <a:blip r:embed="rId1"/>
            <a:srcRect/>
            <a:stretch>
              <a:fillRect/>
            </a:stretch>
          </p:blipFill>
          <p:spPr>
            <a:xfrm>
              <a:off x="3667124" y="4359729"/>
              <a:ext cx="3381375" cy="1905000"/>
            </a:xfrm>
            <a:prstGeom prst="rect">
              <a:avLst/>
            </a:prstGeom>
            <a:noFill/>
            <a:ln>
              <a:noFill/>
            </a:ln>
          </p:spPr>
        </p:pic>
        <p:sp>
          <p:nvSpPr>
            <p:cNvPr id="4022" name="Google Shape;4022;p64"/>
            <p:cNvSpPr txBox="1"/>
            <p:nvPr/>
          </p:nvSpPr>
          <p:spPr>
            <a:xfrm>
              <a:off x="5932303" y="4757575"/>
              <a:ext cx="1219544" cy="370396"/>
            </a:xfrm>
            <a:prstGeom prst="rect">
              <a:avLst/>
            </a:prstGeom>
            <a:noFill/>
            <a:ln>
              <a:noFill/>
            </a:ln>
          </p:spPr>
          <p:txBody>
            <a:bodyPr spcFirstLastPara="1" wrap="square" lIns="91425" tIns="45700" rIns="91425" bIns="45700" anchor="t" anchorCtr="0">
              <a:spAutoFit/>
            </a:bodyPr>
            <a:lstStyle/>
            <a:p>
              <a:pPr marL="0" marR="0" lvl="0" indent="0" algn="l" rtl="0">
                <a:lnSpc>
                  <a:spcPct val="75000"/>
                </a:lnSpc>
                <a:spcBef>
                  <a:spcPts val="0"/>
                </a:spcBef>
                <a:spcAft>
                  <a:spcPts val="0"/>
                </a:spcAft>
                <a:buClr>
                  <a:srgbClr val="C00000"/>
                </a:buClr>
                <a:buSzPts val="2400"/>
                <a:buFont typeface="Tahoma" panose="020B0604030504040204"/>
                <a:buNone/>
              </a:pPr>
              <a:r>
                <a:rPr lang="en-US" sz="2400" b="0" i="1" u="none" strike="noStrike" cap="none">
                  <a:solidFill>
                    <a:srgbClr val="C00000"/>
                  </a:solidFill>
                  <a:latin typeface="Tahoma" panose="020B0604030504040204"/>
                  <a:ea typeface="Tahoma" panose="020B0604030504040204"/>
                  <a:cs typeface="Tahoma" panose="020B0604030504040204"/>
                  <a:sym typeface="Tahoma" panose="020B0604030504040204"/>
                </a:rPr>
                <a:t>timeout</a:t>
              </a:r>
              <a:endParaRPr lang="en-US" sz="2400" b="0" i="1"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grpSp>
      <p:sp>
        <p:nvSpPr>
          <p:cNvPr id="4023" name="Google Shape;4023;p64"/>
          <p:cNvSpPr txBox="1"/>
          <p:nvPr/>
        </p:nvSpPr>
        <p:spPr>
          <a:xfrm>
            <a:off x="808619" y="4059181"/>
            <a:ext cx="10924659" cy="1016402"/>
          </a:xfrm>
          <a:prstGeom prst="rect">
            <a:avLst/>
          </a:prstGeom>
          <a:noFill/>
          <a:ln>
            <a:noFill/>
          </a:ln>
        </p:spPr>
        <p:txBody>
          <a:bodyPr spcFirstLastPara="1" wrap="square" lIns="91425" tIns="45700" rIns="91425" bIns="45700" anchor="t" anchorCtr="0">
            <a:normAutofit lnSpcReduction="10000"/>
          </a:bodyPr>
          <a:lstStyle/>
          <a:p>
            <a:pPr marL="406400" marR="0" lvl="0" indent="-341630" algn="l" rtl="0">
              <a:lnSpc>
                <a:spcPct val="10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use countdown timer to interrupt after “reasonable” amount of time</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24" name="Google Shape;4024;p6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3"/>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4023">
                                            <p:txEl>
                                              <p:pRg st="0" end="0"/>
                                            </p:txEl>
                                          </p:spTgt>
                                        </p:tgtEl>
                                        <p:attrNameLst>
                                          <p:attrName>style.visibility</p:attrName>
                                        </p:attrNameLst>
                                      </p:cBhvr>
                                      <p:to>
                                        <p:strVal val="visible"/>
                                      </p:to>
                                    </p:set>
                                    <p:animEffect transition="in" filter="fade">
                                      <p:cBhvr>
                                        <p:cTn id="13" dur="500"/>
                                        <p:tgtEl>
                                          <p:spTgt spid="402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020"/>
                                        </p:tgtEl>
                                        <p:attrNameLst>
                                          <p:attrName>style.visibility</p:attrName>
                                        </p:attrNameLst>
                                      </p:cBhvr>
                                      <p:to>
                                        <p:strVal val="visible"/>
                                      </p:to>
                                    </p:set>
                                    <p:animEffect transition="in" filter="fade">
                                      <p:cBhvr>
                                        <p:cTn id="16" dur="500"/>
                                        <p:tgtEl>
                                          <p:spTgt spid="4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panose="020F0502020204030204"/>
              <a:buNone/>
            </a:pPr>
            <a:r>
              <a:rPr lang="en-US"/>
              <a:t>Transport vs. network layer services and protocols</a:t>
            </a:r>
            <a:endParaRPr lang="en-US"/>
          </a:p>
        </p:txBody>
      </p:sp>
      <p:sp>
        <p:nvSpPr>
          <p:cNvPr id="585" name="Google Shape;585;p11"/>
          <p:cNvSpPr txBox="1"/>
          <p:nvPr/>
        </p:nvSpPr>
        <p:spPr>
          <a:xfrm>
            <a:off x="772701" y="4182651"/>
            <a:ext cx="5230917" cy="141365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network layer: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communication between </a:t>
            </a:r>
            <a:r>
              <a:rPr lang="en-US" sz="3200" b="0" i="1" u="none" strike="noStrike" cap="none">
                <a:solidFill>
                  <a:srgbClr val="C00000"/>
                </a:solidFill>
                <a:latin typeface="Calibri" panose="020F0502020204030204"/>
                <a:ea typeface="Calibri" panose="020F0502020204030204"/>
                <a:cs typeface="Calibri" panose="020F0502020204030204"/>
                <a:sym typeface="Calibri" panose="020F0502020204030204"/>
              </a:rPr>
              <a:t>hosts</a:t>
            </a:r>
            <a:endParaRPr lang="en-US" sz="3200" b="0" i="1"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grpSp>
        <p:nvGrpSpPr>
          <p:cNvPr id="586" name="Google Shape;586;p11"/>
          <p:cNvGrpSpPr/>
          <p:nvPr/>
        </p:nvGrpSpPr>
        <p:grpSpPr>
          <a:xfrm>
            <a:off x="6278709" y="1094882"/>
            <a:ext cx="5468536" cy="5077175"/>
            <a:chOff x="6430780" y="1365914"/>
            <a:chExt cx="5468536" cy="5077175"/>
          </a:xfrm>
        </p:grpSpPr>
        <p:sp>
          <p:nvSpPr>
            <p:cNvPr id="587" name="Google Shape;587;p11"/>
            <p:cNvSpPr/>
            <p:nvPr/>
          </p:nvSpPr>
          <p:spPr>
            <a:xfrm>
              <a:off x="6539916" y="1365914"/>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88" name="Google Shape;588;p11"/>
            <p:cNvSpPr/>
            <p:nvPr/>
          </p:nvSpPr>
          <p:spPr>
            <a:xfrm>
              <a:off x="6430780" y="1910777"/>
              <a:ext cx="5230917" cy="4409765"/>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9" name="Google Shape;589;p11"/>
            <p:cNvSpPr txBox="1"/>
            <p:nvPr/>
          </p:nvSpPr>
          <p:spPr>
            <a:xfrm>
              <a:off x="7104167" y="1686939"/>
              <a:ext cx="3025187" cy="44563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99"/>
                </a:buClr>
                <a:buSzPts val="1820"/>
                <a:buFont typeface="Noto Sans Symbols"/>
                <a:buNone/>
              </a:pPr>
              <a:r>
                <a:rPr lang="en-US" sz="2800" b="0" i="1" u="none" strike="noStrike" cap="none">
                  <a:solidFill>
                    <a:srgbClr val="000099"/>
                  </a:solidFill>
                  <a:latin typeface="Calibri" panose="020F0502020204030204"/>
                  <a:ea typeface="Calibri" panose="020F0502020204030204"/>
                  <a:cs typeface="Calibri" panose="020F0502020204030204"/>
                  <a:sym typeface="Calibri" panose="020F0502020204030204"/>
                </a:rPr>
                <a:t>household analogy:</a:t>
              </a:r>
              <a:endParaRPr sz="28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0" name="Google Shape;590;p11"/>
            <p:cNvSpPr txBox="1"/>
            <p:nvPr/>
          </p:nvSpPr>
          <p:spPr>
            <a:xfrm>
              <a:off x="6539915" y="2193352"/>
              <a:ext cx="4916773" cy="4249737"/>
            </a:xfrm>
            <a:prstGeom prst="rect">
              <a:avLst/>
            </a:prstGeom>
            <a:noFill/>
            <a:ln>
              <a:noFill/>
            </a:ln>
          </p:spPr>
          <p:txBody>
            <a:bodyPr spcFirstLastPara="1" wrap="square" lIns="91425" tIns="45700" rIns="91425" bIns="45700" anchor="t" anchorCtr="0">
              <a:normAutofit fontScale="92500" lnSpcReduction="20000"/>
            </a:bodyPr>
            <a:lstStyle/>
            <a:p>
              <a:pPr marL="352425" marR="0" lvl="0" indent="-222250" algn="l" rtl="0">
                <a:lnSpc>
                  <a:spcPct val="100000"/>
                </a:lnSpc>
                <a:spcBef>
                  <a:spcPts val="0"/>
                </a:spcBef>
                <a:spcAft>
                  <a:spcPts val="0"/>
                </a:spcAft>
                <a:buClr>
                  <a:srgbClr val="0000A3"/>
                </a:buClr>
                <a:buSzPct val="100000"/>
                <a:buFont typeface="Noto Sans Symbols"/>
                <a:buNone/>
              </a:pPr>
              <a:r>
                <a:rPr lang="en-US" sz="3000" b="0" i="1" u="none" strike="noStrike" cap="none">
                  <a:solidFill>
                    <a:srgbClr val="000000"/>
                  </a:solidFill>
                  <a:latin typeface="Calibri" panose="020F0502020204030204"/>
                  <a:ea typeface="Calibri" panose="020F0502020204030204"/>
                  <a:cs typeface="Calibri" panose="020F0502020204030204"/>
                  <a:sym typeface="Calibri" panose="020F0502020204030204"/>
                </a:rPr>
                <a:t>12 kids in Ann’s house sending letters to 12 kids in Bill’s house:</a:t>
              </a:r>
              <a:endPara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hosts = houses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processes = kids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 messages = letters in envelopes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rPr>
                <a:t>transport protocol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Ann and Bill who demux to in-house siblings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4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network-layer protocol = postal service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70000"/>
                </a:lnSpc>
                <a:spcBef>
                  <a:spcPts val="1000"/>
                </a:spcBef>
                <a:spcAft>
                  <a:spcPts val="0"/>
                </a:spcAft>
                <a:buClr>
                  <a:srgbClr val="0000A3"/>
                </a:buClr>
                <a:buSzPct val="1000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91" name="Google Shape;591;p11"/>
          <p:cNvSpPr/>
          <p:nvPr/>
        </p:nvSpPr>
        <p:spPr>
          <a:xfrm>
            <a:off x="6319264" y="4430905"/>
            <a:ext cx="5059089" cy="6668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92" name="Google Shape;592;p1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100"/>
              <a:buFont typeface="Calibri" panose="020F0502020204030204"/>
              <a:buNone/>
            </a:pPr>
            <a:r>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t>Transport Layer: 3-</a:t>
            </a:r>
            <a:fld id="{00000000-1234-1234-1234-123412341234}" type="slidenum">
              <a:rPr lang="en-US" sz="1100" b="0" i="0" u="none" strike="noStrike" cap="none">
                <a:solidFill>
                  <a:srgbClr val="7F7F7F"/>
                </a:solidFill>
                <a:latin typeface="Calibri" panose="020F0502020204030204"/>
                <a:ea typeface="Calibri" panose="020F0502020204030204"/>
                <a:cs typeface="Calibri" panose="020F0502020204030204"/>
                <a:sym typeface="Calibri" panose="020F0502020204030204"/>
              </a:rPr>
            </a:fld>
            <a:endParaRPr sz="11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sp>
        <p:nvSpPr>
          <p:cNvPr id="593" name="Google Shape;593;p11"/>
          <p:cNvSpPr txBox="1"/>
          <p:nvPr/>
        </p:nvSpPr>
        <p:spPr>
          <a:xfrm>
            <a:off x="857400" y="1639329"/>
            <a:ext cx="5230917" cy="225566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transport layer</a:t>
            </a:r>
            <a:r>
              <a:rPr lang="en-US" sz="3200" b="0" i="1" u="none" strike="noStrike" cap="none">
                <a:solidFill>
                  <a:srgbClr val="000099"/>
                </a:solidFill>
                <a:latin typeface="Calibri" panose="020F0502020204030204"/>
                <a:ea typeface="Calibri" panose="020F0502020204030204"/>
                <a:cs typeface="Calibri" panose="020F0502020204030204"/>
                <a:sym typeface="Calibri" panose="020F0502020204030204"/>
              </a:rPr>
              <a:t>:</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communication between </a:t>
            </a:r>
            <a:r>
              <a:rPr lang="en-US" sz="3200" b="0" i="1" u="none" strike="noStrike" cap="none">
                <a:solidFill>
                  <a:srgbClr val="C00000"/>
                </a:solidFill>
                <a:latin typeface="Calibri" panose="020F0502020204030204"/>
                <a:ea typeface="Calibri" panose="020F0502020204030204"/>
                <a:cs typeface="Calibri" panose="020F0502020204030204"/>
                <a:sym typeface="Calibri" panose="020F0502020204030204"/>
              </a:rPr>
              <a:t>processes</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relies on, enhances, network layer services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11"/>
          <p:cNvSpPr/>
          <p:nvPr/>
        </p:nvSpPr>
        <p:spPr>
          <a:xfrm>
            <a:off x="6384620" y="5121981"/>
            <a:ext cx="5059089" cy="6668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91"/>
                                        </p:tgtEl>
                                      </p:cBhvr>
                                    </p:animEffect>
                                    <p:set>
                                      <p:cBhvr>
                                        <p:cTn id="7" dur="1" fill="hold">
                                          <p:stCondLst>
                                            <p:cond delay="500"/>
                                          </p:stCondLst>
                                        </p:cTn>
                                        <p:tgtEl>
                                          <p:spTgt spid="59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3"/>
                                        </p:tgtEl>
                                        <p:attrNameLst>
                                          <p:attrName>style.visibility</p:attrName>
                                        </p:attrNameLst>
                                      </p:cBhvr>
                                      <p:to>
                                        <p:strVal val="visible"/>
                                      </p:to>
                                    </p:set>
                                    <p:animEffect transition="in" filter="fade">
                                      <p:cBhvr>
                                        <p:cTn id="11" dur="500"/>
                                        <p:tgtEl>
                                          <p:spTgt spid="59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5"/>
                                        </p:tgtEl>
                                        <p:attrNameLst>
                                          <p:attrName>style.visibility</p:attrName>
                                        </p:attrNameLst>
                                      </p:cBhvr>
                                      <p:to>
                                        <p:strVal val="visible"/>
                                      </p:to>
                                    </p:set>
                                    <p:animEffect transition="in" filter="fade">
                                      <p:cBhvr>
                                        <p:cTn id="16" dur="500"/>
                                        <p:tgtEl>
                                          <p:spTgt spid="585"/>
                                        </p:tgtEl>
                                      </p:cBhvr>
                                    </p:animEffect>
                                  </p:childTnLst>
                                </p:cTn>
                              </p:par>
                              <p:par>
                                <p:cTn id="17" presetID="10" presetClass="exit" presetSubtype="0" fill="hold" nodeType="withEffect">
                                  <p:stCondLst>
                                    <p:cond delay="0"/>
                                  </p:stCondLst>
                                  <p:childTnLst>
                                    <p:animEffect transition="out" filter="fade">
                                      <p:cBhvr>
                                        <p:cTn id="18" dur="500"/>
                                        <p:tgtEl>
                                          <p:spTgt spid="594"/>
                                        </p:tgtEl>
                                      </p:cBhvr>
                                    </p:animEffect>
                                    <p:set>
                                      <p:cBhvr>
                                        <p:cTn id="19" dur="1" fill="hold">
                                          <p:stCondLst>
                                            <p:cond delay="500"/>
                                          </p:stCondLst>
                                        </p:cTn>
                                        <p:tgtEl>
                                          <p:spTgt spid="5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29"/>
        <p:cNvGrpSpPr/>
        <p:nvPr/>
      </p:nvGrpSpPr>
      <p:grpSpPr>
        <a:xfrm>
          <a:off x="0" y="0"/>
          <a:ext cx="0" cy="0"/>
          <a:chOff x="0" y="0"/>
          <a:chExt cx="0" cy="0"/>
        </a:xfrm>
      </p:grpSpPr>
      <p:sp>
        <p:nvSpPr>
          <p:cNvPr id="4030" name="Google Shape;4030;p65"/>
          <p:cNvSpPr/>
          <p:nvPr/>
        </p:nvSpPr>
        <p:spPr>
          <a:xfrm>
            <a:off x="2666162" y="3735852"/>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31" name="Google Shape;4031;p65"/>
          <p:cNvSpPr/>
          <p:nvPr/>
        </p:nvSpPr>
        <p:spPr>
          <a:xfrm>
            <a:off x="5108911" y="5798809"/>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32" name="Google Shape;4032;p65"/>
          <p:cNvSpPr/>
          <p:nvPr/>
        </p:nvSpPr>
        <p:spPr>
          <a:xfrm>
            <a:off x="8105934" y="3949220"/>
            <a:ext cx="944562"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33" name="Google Shape;4033;p65"/>
          <p:cNvSpPr/>
          <p:nvPr/>
        </p:nvSpPr>
        <p:spPr>
          <a:xfrm>
            <a:off x="4772033" y="1955144"/>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34" name="Google Shape;4034;p6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rdt3.0 sender</a:t>
            </a:r>
            <a:endParaRPr sz="4400"/>
          </a:p>
        </p:txBody>
      </p:sp>
      <p:cxnSp>
        <p:nvCxnSpPr>
          <p:cNvPr id="4035" name="Google Shape;4035;p65"/>
          <p:cNvCxnSpPr/>
          <p:nvPr/>
        </p:nvCxnSpPr>
        <p:spPr>
          <a:xfrm>
            <a:off x="4488198" y="1637972"/>
            <a:ext cx="157163" cy="576262"/>
          </a:xfrm>
          <a:prstGeom prst="straightConnector1">
            <a:avLst/>
          </a:prstGeom>
          <a:noFill/>
          <a:ln w="28575" cap="flat" cmpd="sng">
            <a:solidFill>
              <a:srgbClr val="000000"/>
            </a:solidFill>
            <a:prstDash val="dash"/>
            <a:round/>
            <a:headEnd type="none" w="med" len="med"/>
            <a:tailEnd type="triangle" w="med" len="med"/>
          </a:ln>
        </p:spPr>
      </p:cxnSp>
      <p:grpSp>
        <p:nvGrpSpPr>
          <p:cNvPr id="4036" name="Google Shape;4036;p65"/>
          <p:cNvGrpSpPr/>
          <p:nvPr/>
        </p:nvGrpSpPr>
        <p:grpSpPr>
          <a:xfrm>
            <a:off x="7099636" y="2184072"/>
            <a:ext cx="889000" cy="865187"/>
            <a:chOff x="445" y="1273"/>
            <a:chExt cx="560" cy="545"/>
          </a:xfrm>
        </p:grpSpPr>
        <p:sp>
          <p:nvSpPr>
            <p:cNvPr id="4037" name="Google Shape;4037;p65"/>
            <p:cNvSpPr/>
            <p:nvPr/>
          </p:nvSpPr>
          <p:spPr>
            <a:xfrm>
              <a:off x="445" y="1273"/>
              <a:ext cx="560" cy="54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038" name="Google Shape;4038;p65"/>
            <p:cNvSpPr txBox="1"/>
            <p:nvPr/>
          </p:nvSpPr>
          <p:spPr>
            <a:xfrm>
              <a:off x="499" y="1309"/>
              <a:ext cx="450" cy="2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ACK0</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039" name="Google Shape;4039;p65"/>
          <p:cNvGrpSpPr/>
          <p:nvPr/>
        </p:nvGrpSpPr>
        <p:grpSpPr>
          <a:xfrm>
            <a:off x="4758073" y="1183947"/>
            <a:ext cx="3860800" cy="1144587"/>
            <a:chOff x="4758073" y="1183947"/>
            <a:chExt cx="3860800" cy="1144587"/>
          </a:xfrm>
        </p:grpSpPr>
        <p:sp>
          <p:nvSpPr>
            <p:cNvPr id="4040" name="Google Shape;4040;p65"/>
            <p:cNvSpPr txBox="1"/>
            <p:nvPr/>
          </p:nvSpPr>
          <p:spPr>
            <a:xfrm>
              <a:off x="4758073" y="1477634"/>
              <a:ext cx="3860800" cy="561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make_pkt(0, data, checksum)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start_timer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41" name="Google Shape;4041;p65"/>
            <p:cNvSpPr txBox="1"/>
            <p:nvPr/>
          </p:nvSpPr>
          <p:spPr>
            <a:xfrm>
              <a:off x="4799348" y="1183947"/>
              <a:ext cx="17240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042" name="Google Shape;4042;p65"/>
            <p:cNvCxnSpPr/>
            <p:nvPr/>
          </p:nvCxnSpPr>
          <p:spPr>
            <a:xfrm>
              <a:off x="4900948" y="1522084"/>
              <a:ext cx="990600" cy="0"/>
            </a:xfrm>
            <a:prstGeom prst="straightConnector1">
              <a:avLst/>
            </a:prstGeom>
            <a:noFill/>
            <a:ln w="28575" cap="flat" cmpd="sng">
              <a:solidFill>
                <a:srgbClr val="000000"/>
              </a:solidFill>
              <a:prstDash val="solid"/>
              <a:round/>
              <a:headEnd type="none" w="med" len="med"/>
              <a:tailEnd type="none" w="med" len="med"/>
            </a:ln>
          </p:spPr>
        </p:cxnSp>
        <p:sp>
          <p:nvSpPr>
            <p:cNvPr id="4043" name="Google Shape;4043;p65"/>
            <p:cNvSpPr/>
            <p:nvPr/>
          </p:nvSpPr>
          <p:spPr>
            <a:xfrm rot="10800000" flipH="1">
              <a:off x="5123198" y="2165022"/>
              <a:ext cx="2090738" cy="16351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4044" name="Google Shape;4044;p65"/>
          <p:cNvGrpSpPr/>
          <p:nvPr/>
        </p:nvGrpSpPr>
        <p:grpSpPr>
          <a:xfrm>
            <a:off x="7191711" y="4098597"/>
            <a:ext cx="1189037" cy="850900"/>
            <a:chOff x="4090" y="3230"/>
            <a:chExt cx="749" cy="536"/>
          </a:xfrm>
        </p:grpSpPr>
        <p:sp>
          <p:nvSpPr>
            <p:cNvPr id="4045" name="Google Shape;4045;p65"/>
            <p:cNvSpPr/>
            <p:nvPr/>
          </p:nvSpPr>
          <p:spPr>
            <a:xfrm>
              <a:off x="4159" y="3230"/>
              <a:ext cx="595" cy="53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046" name="Google Shape;4046;p65"/>
            <p:cNvSpPr txBox="1"/>
            <p:nvPr/>
          </p:nvSpPr>
          <p:spPr>
            <a:xfrm>
              <a:off x="4090" y="3270"/>
              <a:ext cx="74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call 1 from above</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047" name="Google Shape;4047;p65"/>
          <p:cNvGrpSpPr/>
          <p:nvPr/>
        </p:nvGrpSpPr>
        <p:grpSpPr>
          <a:xfrm>
            <a:off x="5054936" y="4832022"/>
            <a:ext cx="3444875" cy="1038225"/>
            <a:chOff x="5054936" y="4832022"/>
            <a:chExt cx="3444875" cy="1038225"/>
          </a:xfrm>
        </p:grpSpPr>
        <p:sp>
          <p:nvSpPr>
            <p:cNvPr id="4048" name="Google Shape;4048;p65"/>
            <p:cNvSpPr/>
            <p:nvPr/>
          </p:nvSpPr>
          <p:spPr>
            <a:xfrm>
              <a:off x="5108911" y="4832022"/>
              <a:ext cx="2312987" cy="274637"/>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049" name="Google Shape;4049;p65"/>
            <p:cNvSpPr txBox="1"/>
            <p:nvPr/>
          </p:nvSpPr>
          <p:spPr>
            <a:xfrm>
              <a:off x="5054936" y="5317797"/>
              <a:ext cx="3444875" cy="552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make_pkt(1, data, checksum)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start_timer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50" name="Google Shape;4050;p65"/>
            <p:cNvSpPr txBox="1"/>
            <p:nvPr/>
          </p:nvSpPr>
          <p:spPr>
            <a:xfrm>
              <a:off x="5054936" y="5035222"/>
              <a:ext cx="17240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051" name="Google Shape;4051;p65"/>
            <p:cNvCxnSpPr/>
            <p:nvPr/>
          </p:nvCxnSpPr>
          <p:spPr>
            <a:xfrm>
              <a:off x="5173998" y="5346372"/>
              <a:ext cx="2598738" cy="0"/>
            </a:xfrm>
            <a:prstGeom prst="straightConnector1">
              <a:avLst/>
            </a:prstGeom>
            <a:noFill/>
            <a:ln w="28575" cap="flat" cmpd="sng">
              <a:solidFill>
                <a:srgbClr val="000000"/>
              </a:solidFill>
              <a:prstDash val="solid"/>
              <a:round/>
              <a:headEnd type="none" w="med" len="med"/>
              <a:tailEnd type="none" w="med" len="med"/>
            </a:ln>
          </p:spPr>
        </p:cxnSp>
      </p:grpSp>
      <p:grpSp>
        <p:nvGrpSpPr>
          <p:cNvPr id="4052" name="Google Shape;4052;p65"/>
          <p:cNvGrpSpPr/>
          <p:nvPr/>
        </p:nvGrpSpPr>
        <p:grpSpPr>
          <a:xfrm>
            <a:off x="7858461" y="2912734"/>
            <a:ext cx="2309812" cy="1184275"/>
            <a:chOff x="7858461" y="2912734"/>
            <a:chExt cx="2309812" cy="1184275"/>
          </a:xfrm>
        </p:grpSpPr>
        <p:sp>
          <p:nvSpPr>
            <p:cNvPr id="4053" name="Google Shape;4053;p65"/>
            <p:cNvSpPr/>
            <p:nvPr/>
          </p:nvSpPr>
          <p:spPr>
            <a:xfrm rot="-5400000">
              <a:off x="7349667" y="3421528"/>
              <a:ext cx="1184275" cy="166687"/>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054" name="Google Shape;4054;p65"/>
            <p:cNvSpPr txBox="1"/>
            <p:nvPr/>
          </p:nvSpPr>
          <p:spPr>
            <a:xfrm>
              <a:off x="8018798" y="3200072"/>
              <a:ext cx="2149475"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&amp;&amp; notcorrupt(rcvpkt)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&amp;&amp; isACK(rcvpkt,0)</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055" name="Google Shape;4055;p65"/>
            <p:cNvCxnSpPr/>
            <p:nvPr/>
          </p:nvCxnSpPr>
          <p:spPr>
            <a:xfrm>
              <a:off x="8134686" y="3911272"/>
              <a:ext cx="1419225" cy="0"/>
            </a:xfrm>
            <a:prstGeom prst="straightConnector1">
              <a:avLst/>
            </a:prstGeom>
            <a:noFill/>
            <a:ln w="28575" cap="flat" cmpd="sng">
              <a:solidFill>
                <a:srgbClr val="000000"/>
              </a:solidFill>
              <a:prstDash val="solid"/>
              <a:round/>
              <a:headEnd type="none" w="med" len="med"/>
              <a:tailEnd type="none" w="med" len="med"/>
            </a:ln>
          </p:spPr>
        </p:cxnSp>
        <p:sp>
          <p:nvSpPr>
            <p:cNvPr id="4056" name="Google Shape;4056;p65"/>
            <p:cNvSpPr txBox="1"/>
            <p:nvPr/>
          </p:nvSpPr>
          <p:spPr>
            <a:xfrm>
              <a:off x="8039436" y="3892222"/>
              <a:ext cx="1514475" cy="1793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stop_timer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057" name="Google Shape;4057;p65"/>
          <p:cNvGrpSpPr/>
          <p:nvPr/>
        </p:nvGrpSpPr>
        <p:grpSpPr>
          <a:xfrm>
            <a:off x="2638761" y="2958772"/>
            <a:ext cx="1933239" cy="1239836"/>
            <a:chOff x="2638761" y="2958772"/>
            <a:chExt cx="1933239" cy="1239836"/>
          </a:xfrm>
        </p:grpSpPr>
        <p:sp>
          <p:nvSpPr>
            <p:cNvPr id="4058" name="Google Shape;4058;p65"/>
            <p:cNvSpPr/>
            <p:nvPr/>
          </p:nvSpPr>
          <p:spPr>
            <a:xfrm rot="5400000" flipH="1">
              <a:off x="3932569" y="3559178"/>
              <a:ext cx="1137909" cy="14095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059" name="Google Shape;4059;p65"/>
            <p:cNvSpPr txBox="1"/>
            <p:nvPr/>
          </p:nvSpPr>
          <p:spPr>
            <a:xfrm>
              <a:off x="2646698" y="2958772"/>
              <a:ext cx="1912938"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&amp;&amp; notcorrupt(rcvpkt)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&amp;&amp; isACK(rcvpkt,1)</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060" name="Google Shape;4060;p65"/>
            <p:cNvCxnSpPr/>
            <p:nvPr/>
          </p:nvCxnSpPr>
          <p:spPr>
            <a:xfrm>
              <a:off x="2773698" y="3698547"/>
              <a:ext cx="1517650" cy="0"/>
            </a:xfrm>
            <a:prstGeom prst="straightConnector1">
              <a:avLst/>
            </a:prstGeom>
            <a:noFill/>
            <a:ln w="28575" cap="flat" cmpd="sng">
              <a:solidFill>
                <a:srgbClr val="000000"/>
              </a:solidFill>
              <a:prstDash val="solid"/>
              <a:round/>
              <a:headEnd type="none" w="med" len="med"/>
              <a:tailEnd type="none" w="med" len="med"/>
            </a:ln>
          </p:spPr>
        </p:cxnSp>
        <p:sp>
          <p:nvSpPr>
            <p:cNvPr id="4061" name="Google Shape;4061;p65"/>
            <p:cNvSpPr txBox="1"/>
            <p:nvPr/>
          </p:nvSpPr>
          <p:spPr>
            <a:xfrm>
              <a:off x="2638761" y="3671559"/>
              <a:ext cx="1514475"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stop_timer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062" name="Google Shape;4062;p65"/>
          <p:cNvGrpSpPr/>
          <p:nvPr/>
        </p:nvGrpSpPr>
        <p:grpSpPr>
          <a:xfrm>
            <a:off x="4157998" y="2228522"/>
            <a:ext cx="1189038" cy="850900"/>
            <a:chOff x="4090" y="3230"/>
            <a:chExt cx="749" cy="536"/>
          </a:xfrm>
        </p:grpSpPr>
        <p:sp>
          <p:nvSpPr>
            <p:cNvPr id="4063" name="Google Shape;4063;p65"/>
            <p:cNvSpPr/>
            <p:nvPr/>
          </p:nvSpPr>
          <p:spPr>
            <a:xfrm>
              <a:off x="4159" y="3230"/>
              <a:ext cx="595" cy="53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064" name="Google Shape;4064;p65"/>
            <p:cNvSpPr txBox="1"/>
            <p:nvPr/>
          </p:nvSpPr>
          <p:spPr>
            <a:xfrm>
              <a:off x="4090" y="3270"/>
              <a:ext cx="74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call 0 from above</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065" name="Google Shape;4065;p65"/>
          <p:cNvGrpSpPr/>
          <p:nvPr/>
        </p:nvGrpSpPr>
        <p:grpSpPr>
          <a:xfrm>
            <a:off x="4369136" y="4082722"/>
            <a:ext cx="889000" cy="865187"/>
            <a:chOff x="445" y="1273"/>
            <a:chExt cx="560" cy="545"/>
          </a:xfrm>
        </p:grpSpPr>
        <p:sp>
          <p:nvSpPr>
            <p:cNvPr id="4066" name="Google Shape;4066;p65"/>
            <p:cNvSpPr/>
            <p:nvPr/>
          </p:nvSpPr>
          <p:spPr>
            <a:xfrm>
              <a:off x="445" y="1273"/>
              <a:ext cx="560" cy="54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067" name="Google Shape;4067;p65"/>
            <p:cNvSpPr txBox="1"/>
            <p:nvPr/>
          </p:nvSpPr>
          <p:spPr>
            <a:xfrm>
              <a:off x="499" y="1309"/>
              <a:ext cx="450" cy="2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ACK1</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4068" name="Google Shape;4068;p65"/>
          <p:cNvSpPr/>
          <p:nvPr/>
        </p:nvSpPr>
        <p:spPr>
          <a:xfrm>
            <a:off x="3771900" y="1861459"/>
            <a:ext cx="4800600" cy="1534886"/>
          </a:xfrm>
          <a:prstGeom prst="ellipse">
            <a:avLst/>
          </a:prstGeom>
          <a:noFill/>
          <a:ln w="412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69" name="Google Shape;4069;p65"/>
          <p:cNvSpPr/>
          <p:nvPr/>
        </p:nvSpPr>
        <p:spPr>
          <a:xfrm>
            <a:off x="3858986" y="3777345"/>
            <a:ext cx="4800600" cy="1534886"/>
          </a:xfrm>
          <a:prstGeom prst="ellipse">
            <a:avLst/>
          </a:prstGeom>
          <a:noFill/>
          <a:ln w="412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70" name="Google Shape;4070;p65"/>
          <p:cNvSpPr/>
          <p:nvPr/>
        </p:nvSpPr>
        <p:spPr>
          <a:xfrm>
            <a:off x="4254500" y="2216171"/>
            <a:ext cx="952500" cy="871123"/>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71" name="Google Shape;4071;p65"/>
          <p:cNvSpPr/>
          <p:nvPr/>
        </p:nvSpPr>
        <p:spPr>
          <a:xfrm>
            <a:off x="7086600" y="2184400"/>
            <a:ext cx="914400" cy="867848"/>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72" name="Google Shape;4072;p65"/>
          <p:cNvSpPr/>
          <p:nvPr/>
        </p:nvSpPr>
        <p:spPr>
          <a:xfrm>
            <a:off x="7302500" y="4102100"/>
            <a:ext cx="936658" cy="850900"/>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73" name="Google Shape;4073;p65"/>
          <p:cNvSpPr/>
          <p:nvPr/>
        </p:nvSpPr>
        <p:spPr>
          <a:xfrm>
            <a:off x="4356100" y="4070372"/>
            <a:ext cx="914400" cy="876300"/>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74" name="Google Shape;4074;p65"/>
          <p:cNvSpPr/>
          <p:nvPr/>
        </p:nvSpPr>
        <p:spPr>
          <a:xfrm>
            <a:off x="4251325" y="2212996"/>
            <a:ext cx="952500" cy="871123"/>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75" name="Google Shape;4075;p6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8"/>
                                        </p:tgtEl>
                                        <p:attrNameLst>
                                          <p:attrName>style.visibility</p:attrName>
                                        </p:attrNameLst>
                                      </p:cBhvr>
                                      <p:to>
                                        <p:strVal val="visible"/>
                                      </p:to>
                                    </p:set>
                                    <p:animEffect transition="in" filter="fade">
                                      <p:cBhvr>
                                        <p:cTn id="7" dur="500"/>
                                        <p:tgtEl>
                                          <p:spTgt spid="40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068"/>
                                        </p:tgtEl>
                                      </p:cBhvr>
                                    </p:animEffect>
                                    <p:set>
                                      <p:cBhvr>
                                        <p:cTn id="12" dur="1" fill="hold">
                                          <p:stCondLst>
                                            <p:cond delay="500"/>
                                          </p:stCondLst>
                                        </p:cTn>
                                        <p:tgtEl>
                                          <p:spTgt spid="406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069"/>
                                        </p:tgtEl>
                                        <p:attrNameLst>
                                          <p:attrName>style.visibility</p:attrName>
                                        </p:attrNameLst>
                                      </p:cBhvr>
                                      <p:to>
                                        <p:strVal val="visible"/>
                                      </p:to>
                                    </p:set>
                                    <p:animEffect transition="in" filter="fade">
                                      <p:cBhvr>
                                        <p:cTn id="15" dur="500"/>
                                        <p:tgtEl>
                                          <p:spTgt spid="40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70"/>
                                        </p:tgtEl>
                                        <p:attrNameLst>
                                          <p:attrName>style.visibility</p:attrName>
                                        </p:attrNameLst>
                                      </p:cBhvr>
                                      <p:to>
                                        <p:strVal val="visible"/>
                                      </p:to>
                                    </p:set>
                                    <p:animEffect transition="in" filter="fade">
                                      <p:cBhvr>
                                        <p:cTn id="20" dur="500"/>
                                        <p:tgtEl>
                                          <p:spTgt spid="4070"/>
                                        </p:tgtEl>
                                      </p:cBhvr>
                                    </p:animEffect>
                                  </p:childTnLst>
                                </p:cTn>
                              </p:par>
                              <p:par>
                                <p:cTn id="21" presetID="10" presetClass="exit" presetSubtype="0" fill="hold" nodeType="withEffect">
                                  <p:stCondLst>
                                    <p:cond delay="0"/>
                                  </p:stCondLst>
                                  <p:childTnLst>
                                    <p:animEffect transition="out" filter="fade">
                                      <p:cBhvr>
                                        <p:cTn id="22" dur="500"/>
                                        <p:tgtEl>
                                          <p:spTgt spid="4069"/>
                                        </p:tgtEl>
                                      </p:cBhvr>
                                    </p:animEffect>
                                    <p:set>
                                      <p:cBhvr>
                                        <p:cTn id="23" dur="1" fill="hold">
                                          <p:stCondLst>
                                            <p:cond delay="500"/>
                                          </p:stCondLst>
                                        </p:cTn>
                                        <p:tgtEl>
                                          <p:spTgt spid="406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39"/>
                                        </p:tgtEl>
                                        <p:attrNameLst>
                                          <p:attrName>style.visibility</p:attrName>
                                        </p:attrNameLst>
                                      </p:cBhvr>
                                      <p:to>
                                        <p:strVal val="visible"/>
                                      </p:to>
                                    </p:set>
                                    <p:animEffect transition="in" filter="fade">
                                      <p:cBhvr>
                                        <p:cTn id="28" dur="500"/>
                                        <p:tgtEl>
                                          <p:spTgt spid="4039"/>
                                        </p:tgtEl>
                                      </p:cBhvr>
                                    </p:animEffect>
                                  </p:childTnLst>
                                </p:cTn>
                              </p:par>
                              <p:par>
                                <p:cTn id="29" presetID="10" presetClass="exit" presetSubtype="0" fill="hold" nodeType="withEffect">
                                  <p:stCondLst>
                                    <p:cond delay="0"/>
                                  </p:stCondLst>
                                  <p:childTnLst>
                                    <p:animEffect transition="out" filter="fade">
                                      <p:cBhvr>
                                        <p:cTn id="30" dur="500"/>
                                        <p:tgtEl>
                                          <p:spTgt spid="4070"/>
                                        </p:tgtEl>
                                      </p:cBhvr>
                                    </p:animEffect>
                                    <p:set>
                                      <p:cBhvr>
                                        <p:cTn id="31" dur="1" fill="hold">
                                          <p:stCondLst>
                                            <p:cond delay="500"/>
                                          </p:stCondLst>
                                        </p:cTn>
                                        <p:tgtEl>
                                          <p:spTgt spid="407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4033"/>
                                        </p:tgtEl>
                                        <p:attrNameLst>
                                          <p:attrName>style.visibility</p:attrName>
                                        </p:attrNameLst>
                                      </p:cBhvr>
                                      <p:to>
                                        <p:strVal val="visible"/>
                                      </p:to>
                                    </p:set>
                                    <p:animEffect transition="in" filter="fade">
                                      <p:cBhvr>
                                        <p:cTn id="34" dur="500"/>
                                        <p:tgtEl>
                                          <p:spTgt spid="403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071"/>
                                        </p:tgtEl>
                                        <p:attrNameLst>
                                          <p:attrName>style.visibility</p:attrName>
                                        </p:attrNameLst>
                                      </p:cBhvr>
                                      <p:to>
                                        <p:strVal val="visible"/>
                                      </p:to>
                                    </p:set>
                                    <p:animEffect transition="in" filter="fade">
                                      <p:cBhvr>
                                        <p:cTn id="38" dur="500"/>
                                        <p:tgtEl>
                                          <p:spTgt spid="407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052"/>
                                        </p:tgtEl>
                                        <p:attrNameLst>
                                          <p:attrName>style.visibility</p:attrName>
                                        </p:attrNameLst>
                                      </p:cBhvr>
                                      <p:to>
                                        <p:strVal val="visible"/>
                                      </p:to>
                                    </p:set>
                                    <p:animEffect transition="in" filter="fade">
                                      <p:cBhvr>
                                        <p:cTn id="43" dur="500"/>
                                        <p:tgtEl>
                                          <p:spTgt spid="4052"/>
                                        </p:tgtEl>
                                      </p:cBhvr>
                                    </p:animEffect>
                                  </p:childTnLst>
                                </p:cTn>
                              </p:par>
                              <p:par>
                                <p:cTn id="44" presetID="10" presetClass="exit" presetSubtype="0" fill="hold" nodeType="withEffect">
                                  <p:stCondLst>
                                    <p:cond delay="0"/>
                                  </p:stCondLst>
                                  <p:childTnLst>
                                    <p:animEffect transition="out" filter="fade">
                                      <p:cBhvr>
                                        <p:cTn id="45" dur="500"/>
                                        <p:tgtEl>
                                          <p:spTgt spid="4071"/>
                                        </p:tgtEl>
                                      </p:cBhvr>
                                    </p:animEffect>
                                    <p:set>
                                      <p:cBhvr>
                                        <p:cTn id="46" dur="1" fill="hold">
                                          <p:stCondLst>
                                            <p:cond delay="500"/>
                                          </p:stCondLst>
                                        </p:cTn>
                                        <p:tgtEl>
                                          <p:spTgt spid="4071"/>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4032"/>
                                        </p:tgtEl>
                                        <p:attrNameLst>
                                          <p:attrName>style.visibility</p:attrName>
                                        </p:attrNameLst>
                                      </p:cBhvr>
                                      <p:to>
                                        <p:strVal val="visible"/>
                                      </p:to>
                                    </p:set>
                                    <p:animEffect transition="in" filter="fade">
                                      <p:cBhvr>
                                        <p:cTn id="49" dur="500"/>
                                        <p:tgtEl>
                                          <p:spTgt spid="4032"/>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072"/>
                                        </p:tgtEl>
                                        <p:attrNameLst>
                                          <p:attrName>style.visibility</p:attrName>
                                        </p:attrNameLst>
                                      </p:cBhvr>
                                      <p:to>
                                        <p:strVal val="visible"/>
                                      </p:to>
                                    </p:set>
                                    <p:animEffect transition="in" filter="fade">
                                      <p:cBhvr>
                                        <p:cTn id="53" dur="500"/>
                                        <p:tgtEl>
                                          <p:spTgt spid="407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47"/>
                                        </p:tgtEl>
                                        <p:attrNameLst>
                                          <p:attrName>style.visibility</p:attrName>
                                        </p:attrNameLst>
                                      </p:cBhvr>
                                      <p:to>
                                        <p:strVal val="visible"/>
                                      </p:to>
                                    </p:set>
                                    <p:animEffect transition="in" filter="fade">
                                      <p:cBhvr>
                                        <p:cTn id="58" dur="500"/>
                                        <p:tgtEl>
                                          <p:spTgt spid="4047"/>
                                        </p:tgtEl>
                                      </p:cBhvr>
                                    </p:animEffect>
                                  </p:childTnLst>
                                </p:cTn>
                              </p:par>
                              <p:par>
                                <p:cTn id="59" presetID="10" presetClass="exit" presetSubtype="0" fill="hold" nodeType="withEffect">
                                  <p:stCondLst>
                                    <p:cond delay="0"/>
                                  </p:stCondLst>
                                  <p:childTnLst>
                                    <p:animEffect transition="out" filter="fade">
                                      <p:cBhvr>
                                        <p:cTn id="60" dur="500"/>
                                        <p:tgtEl>
                                          <p:spTgt spid="4072"/>
                                        </p:tgtEl>
                                      </p:cBhvr>
                                    </p:animEffect>
                                    <p:set>
                                      <p:cBhvr>
                                        <p:cTn id="61" dur="1" fill="hold">
                                          <p:stCondLst>
                                            <p:cond delay="500"/>
                                          </p:stCondLst>
                                        </p:cTn>
                                        <p:tgtEl>
                                          <p:spTgt spid="4072"/>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4031"/>
                                        </p:tgtEl>
                                        <p:attrNameLst>
                                          <p:attrName>style.visibility</p:attrName>
                                        </p:attrNameLst>
                                      </p:cBhvr>
                                      <p:to>
                                        <p:strVal val="visible"/>
                                      </p:to>
                                    </p:set>
                                    <p:animEffect transition="in" filter="fade">
                                      <p:cBhvr>
                                        <p:cTn id="64" dur="500"/>
                                        <p:tgtEl>
                                          <p:spTgt spid="4031"/>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4073"/>
                                        </p:tgtEl>
                                        <p:attrNameLst>
                                          <p:attrName>style.visibility</p:attrName>
                                        </p:attrNameLst>
                                      </p:cBhvr>
                                      <p:to>
                                        <p:strVal val="visible"/>
                                      </p:to>
                                    </p:set>
                                    <p:animEffect transition="in" filter="fade">
                                      <p:cBhvr>
                                        <p:cTn id="68" dur="500"/>
                                        <p:tgtEl>
                                          <p:spTgt spid="407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057"/>
                                        </p:tgtEl>
                                        <p:attrNameLst>
                                          <p:attrName>style.visibility</p:attrName>
                                        </p:attrNameLst>
                                      </p:cBhvr>
                                      <p:to>
                                        <p:strVal val="visible"/>
                                      </p:to>
                                    </p:set>
                                    <p:animEffect transition="in" filter="fade">
                                      <p:cBhvr>
                                        <p:cTn id="73" dur="500"/>
                                        <p:tgtEl>
                                          <p:spTgt spid="4057"/>
                                        </p:tgtEl>
                                      </p:cBhvr>
                                    </p:animEffect>
                                  </p:childTnLst>
                                </p:cTn>
                              </p:par>
                              <p:par>
                                <p:cTn id="74" presetID="10" presetClass="entr" presetSubtype="0" fill="hold" nodeType="withEffect">
                                  <p:stCondLst>
                                    <p:cond delay="0"/>
                                  </p:stCondLst>
                                  <p:childTnLst>
                                    <p:set>
                                      <p:cBhvr>
                                        <p:cTn id="75" dur="1" fill="hold">
                                          <p:stCondLst>
                                            <p:cond delay="0"/>
                                          </p:stCondLst>
                                        </p:cTn>
                                        <p:tgtEl>
                                          <p:spTgt spid="4030"/>
                                        </p:tgtEl>
                                        <p:attrNameLst>
                                          <p:attrName>style.visibility</p:attrName>
                                        </p:attrNameLst>
                                      </p:cBhvr>
                                      <p:to>
                                        <p:strVal val="visible"/>
                                      </p:to>
                                    </p:set>
                                    <p:animEffect transition="in" filter="fade">
                                      <p:cBhvr>
                                        <p:cTn id="76" dur="500"/>
                                        <p:tgtEl>
                                          <p:spTgt spid="4030"/>
                                        </p:tgtEl>
                                      </p:cBhvr>
                                    </p:animEffect>
                                  </p:childTnLst>
                                </p:cTn>
                              </p:par>
                              <p:par>
                                <p:cTn id="77" presetID="10" presetClass="exit" presetSubtype="0" fill="hold" nodeType="withEffect">
                                  <p:stCondLst>
                                    <p:cond delay="0"/>
                                  </p:stCondLst>
                                  <p:childTnLst>
                                    <p:animEffect transition="out" filter="fade">
                                      <p:cBhvr>
                                        <p:cTn id="78" dur="500"/>
                                        <p:tgtEl>
                                          <p:spTgt spid="4073"/>
                                        </p:tgtEl>
                                      </p:cBhvr>
                                    </p:animEffect>
                                    <p:set>
                                      <p:cBhvr>
                                        <p:cTn id="79" dur="1" fill="hold">
                                          <p:stCondLst>
                                            <p:cond delay="500"/>
                                          </p:stCondLst>
                                        </p:cTn>
                                        <p:tgtEl>
                                          <p:spTgt spid="4073"/>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074"/>
                                        </p:tgtEl>
                                        <p:attrNameLst>
                                          <p:attrName>style.visibility</p:attrName>
                                        </p:attrNameLst>
                                      </p:cBhvr>
                                      <p:to>
                                        <p:strVal val="visible"/>
                                      </p:to>
                                    </p:set>
                                    <p:animEffect transition="in" filter="fade">
                                      <p:cBhvr>
                                        <p:cTn id="83" dur="500"/>
                                        <p:tgtEl>
                                          <p:spTgt spid="4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80"/>
        <p:cNvGrpSpPr/>
        <p:nvPr/>
      </p:nvGrpSpPr>
      <p:grpSpPr>
        <a:xfrm>
          <a:off x="0" y="0"/>
          <a:ext cx="0" cy="0"/>
          <a:chOff x="0" y="0"/>
          <a:chExt cx="0" cy="0"/>
        </a:xfrm>
      </p:grpSpPr>
      <p:sp>
        <p:nvSpPr>
          <p:cNvPr id="4081" name="Google Shape;4081;p66"/>
          <p:cNvSpPr/>
          <p:nvPr/>
        </p:nvSpPr>
        <p:spPr>
          <a:xfrm>
            <a:off x="2666162" y="3735852"/>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82" name="Google Shape;4082;p66"/>
          <p:cNvSpPr/>
          <p:nvPr/>
        </p:nvSpPr>
        <p:spPr>
          <a:xfrm>
            <a:off x="5108911" y="5798809"/>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83" name="Google Shape;4083;p66"/>
          <p:cNvSpPr/>
          <p:nvPr/>
        </p:nvSpPr>
        <p:spPr>
          <a:xfrm>
            <a:off x="8105934" y="3949220"/>
            <a:ext cx="944562"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84" name="Google Shape;4084;p66"/>
          <p:cNvSpPr/>
          <p:nvPr/>
        </p:nvSpPr>
        <p:spPr>
          <a:xfrm>
            <a:off x="4772033" y="1955144"/>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085" name="Google Shape;4085;p6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rdt3.0 sender</a:t>
            </a:r>
            <a:endParaRPr sz="4400"/>
          </a:p>
        </p:txBody>
      </p:sp>
      <p:cxnSp>
        <p:nvCxnSpPr>
          <p:cNvPr id="4086" name="Google Shape;4086;p66"/>
          <p:cNvCxnSpPr/>
          <p:nvPr/>
        </p:nvCxnSpPr>
        <p:spPr>
          <a:xfrm>
            <a:off x="4488198" y="1637972"/>
            <a:ext cx="157163" cy="576262"/>
          </a:xfrm>
          <a:prstGeom prst="straightConnector1">
            <a:avLst/>
          </a:prstGeom>
          <a:noFill/>
          <a:ln w="28575" cap="flat" cmpd="sng">
            <a:solidFill>
              <a:srgbClr val="000000"/>
            </a:solidFill>
            <a:prstDash val="dash"/>
            <a:round/>
            <a:headEnd type="none" w="med" len="med"/>
            <a:tailEnd type="triangle" w="med" len="med"/>
          </a:ln>
        </p:spPr>
      </p:cxnSp>
      <p:grpSp>
        <p:nvGrpSpPr>
          <p:cNvPr id="4087" name="Google Shape;4087;p66"/>
          <p:cNvGrpSpPr/>
          <p:nvPr/>
        </p:nvGrpSpPr>
        <p:grpSpPr>
          <a:xfrm>
            <a:off x="7099636" y="2184072"/>
            <a:ext cx="889000" cy="865187"/>
            <a:chOff x="445" y="1273"/>
            <a:chExt cx="560" cy="545"/>
          </a:xfrm>
        </p:grpSpPr>
        <p:sp>
          <p:nvSpPr>
            <p:cNvPr id="4088" name="Google Shape;4088;p66"/>
            <p:cNvSpPr/>
            <p:nvPr/>
          </p:nvSpPr>
          <p:spPr>
            <a:xfrm>
              <a:off x="445" y="1273"/>
              <a:ext cx="560" cy="54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089" name="Google Shape;4089;p66"/>
            <p:cNvSpPr txBox="1"/>
            <p:nvPr/>
          </p:nvSpPr>
          <p:spPr>
            <a:xfrm>
              <a:off x="499" y="1309"/>
              <a:ext cx="450" cy="2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ACK0</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090" name="Google Shape;4090;p66"/>
          <p:cNvGrpSpPr/>
          <p:nvPr/>
        </p:nvGrpSpPr>
        <p:grpSpPr>
          <a:xfrm>
            <a:off x="4758073" y="1183947"/>
            <a:ext cx="3860800" cy="1144587"/>
            <a:chOff x="4758073" y="1183947"/>
            <a:chExt cx="3860800" cy="1144587"/>
          </a:xfrm>
        </p:grpSpPr>
        <p:sp>
          <p:nvSpPr>
            <p:cNvPr id="4091" name="Google Shape;4091;p66"/>
            <p:cNvSpPr txBox="1"/>
            <p:nvPr/>
          </p:nvSpPr>
          <p:spPr>
            <a:xfrm>
              <a:off x="4758073" y="1477634"/>
              <a:ext cx="3860800" cy="561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make_pkt(0, data, checksum)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start_timer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92" name="Google Shape;4092;p66"/>
            <p:cNvSpPr txBox="1"/>
            <p:nvPr/>
          </p:nvSpPr>
          <p:spPr>
            <a:xfrm>
              <a:off x="4799348" y="1183947"/>
              <a:ext cx="17240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093" name="Google Shape;4093;p66"/>
            <p:cNvCxnSpPr/>
            <p:nvPr/>
          </p:nvCxnSpPr>
          <p:spPr>
            <a:xfrm>
              <a:off x="4900948" y="1522084"/>
              <a:ext cx="990600" cy="0"/>
            </a:xfrm>
            <a:prstGeom prst="straightConnector1">
              <a:avLst/>
            </a:prstGeom>
            <a:noFill/>
            <a:ln w="28575" cap="flat" cmpd="sng">
              <a:solidFill>
                <a:srgbClr val="000000"/>
              </a:solidFill>
              <a:prstDash val="solid"/>
              <a:round/>
              <a:headEnd type="none" w="med" len="med"/>
              <a:tailEnd type="none" w="med" len="med"/>
            </a:ln>
          </p:spPr>
        </p:cxnSp>
        <p:sp>
          <p:nvSpPr>
            <p:cNvPr id="4094" name="Google Shape;4094;p66"/>
            <p:cNvSpPr/>
            <p:nvPr/>
          </p:nvSpPr>
          <p:spPr>
            <a:xfrm rot="10800000" flipH="1">
              <a:off x="5123198" y="2165022"/>
              <a:ext cx="2090738" cy="16351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4095" name="Google Shape;4095;p66"/>
          <p:cNvGrpSpPr/>
          <p:nvPr/>
        </p:nvGrpSpPr>
        <p:grpSpPr>
          <a:xfrm>
            <a:off x="7191711" y="4098597"/>
            <a:ext cx="1189037" cy="850900"/>
            <a:chOff x="4090" y="3230"/>
            <a:chExt cx="749" cy="536"/>
          </a:xfrm>
        </p:grpSpPr>
        <p:sp>
          <p:nvSpPr>
            <p:cNvPr id="4096" name="Google Shape;4096;p66"/>
            <p:cNvSpPr/>
            <p:nvPr/>
          </p:nvSpPr>
          <p:spPr>
            <a:xfrm>
              <a:off x="4159" y="3230"/>
              <a:ext cx="595" cy="53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097" name="Google Shape;4097;p66"/>
            <p:cNvSpPr txBox="1"/>
            <p:nvPr/>
          </p:nvSpPr>
          <p:spPr>
            <a:xfrm>
              <a:off x="4090" y="3270"/>
              <a:ext cx="74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call 1 from above</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098" name="Google Shape;4098;p66"/>
          <p:cNvGrpSpPr/>
          <p:nvPr/>
        </p:nvGrpSpPr>
        <p:grpSpPr>
          <a:xfrm>
            <a:off x="5054936" y="4832022"/>
            <a:ext cx="3444875" cy="1038225"/>
            <a:chOff x="5054936" y="4832022"/>
            <a:chExt cx="3444875" cy="1038225"/>
          </a:xfrm>
        </p:grpSpPr>
        <p:sp>
          <p:nvSpPr>
            <p:cNvPr id="4099" name="Google Shape;4099;p66"/>
            <p:cNvSpPr/>
            <p:nvPr/>
          </p:nvSpPr>
          <p:spPr>
            <a:xfrm>
              <a:off x="5108911" y="4832022"/>
              <a:ext cx="2312987" cy="274637"/>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00" name="Google Shape;4100;p66"/>
            <p:cNvSpPr txBox="1"/>
            <p:nvPr/>
          </p:nvSpPr>
          <p:spPr>
            <a:xfrm>
              <a:off x="5054936" y="5317797"/>
              <a:ext cx="3444875" cy="552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sndpkt = make_pkt(1, data, checksum)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start_timer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01" name="Google Shape;4101;p66"/>
            <p:cNvSpPr txBox="1"/>
            <p:nvPr/>
          </p:nvSpPr>
          <p:spPr>
            <a:xfrm>
              <a:off x="5054936" y="5035222"/>
              <a:ext cx="17240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rdt_send(data)</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02" name="Google Shape;4102;p66"/>
            <p:cNvCxnSpPr/>
            <p:nvPr/>
          </p:nvCxnSpPr>
          <p:spPr>
            <a:xfrm>
              <a:off x="5173998" y="5346372"/>
              <a:ext cx="2598738" cy="0"/>
            </a:xfrm>
            <a:prstGeom prst="straightConnector1">
              <a:avLst/>
            </a:prstGeom>
            <a:noFill/>
            <a:ln w="28575" cap="flat" cmpd="sng">
              <a:solidFill>
                <a:srgbClr val="000000"/>
              </a:solidFill>
              <a:prstDash val="solid"/>
              <a:round/>
              <a:headEnd type="none" w="med" len="med"/>
              <a:tailEnd type="none" w="med" len="med"/>
            </a:ln>
          </p:spPr>
        </p:cxnSp>
      </p:grpSp>
      <p:grpSp>
        <p:nvGrpSpPr>
          <p:cNvPr id="4103" name="Google Shape;4103;p66"/>
          <p:cNvGrpSpPr/>
          <p:nvPr/>
        </p:nvGrpSpPr>
        <p:grpSpPr>
          <a:xfrm>
            <a:off x="7858461" y="2912734"/>
            <a:ext cx="2309812" cy="1184275"/>
            <a:chOff x="7858461" y="2912734"/>
            <a:chExt cx="2309812" cy="1184275"/>
          </a:xfrm>
        </p:grpSpPr>
        <p:sp>
          <p:nvSpPr>
            <p:cNvPr id="4104" name="Google Shape;4104;p66"/>
            <p:cNvSpPr/>
            <p:nvPr/>
          </p:nvSpPr>
          <p:spPr>
            <a:xfrm rot="-5400000">
              <a:off x="7349667" y="3421528"/>
              <a:ext cx="1184275" cy="166687"/>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05" name="Google Shape;4105;p66"/>
            <p:cNvSpPr txBox="1"/>
            <p:nvPr/>
          </p:nvSpPr>
          <p:spPr>
            <a:xfrm>
              <a:off x="8018798" y="3200072"/>
              <a:ext cx="2149475"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&amp;&amp; notcorrupt(rcvpkt)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&amp;&amp; isACK(rcvpkt,0)</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06" name="Google Shape;4106;p66"/>
            <p:cNvCxnSpPr/>
            <p:nvPr/>
          </p:nvCxnSpPr>
          <p:spPr>
            <a:xfrm>
              <a:off x="8134686" y="3911272"/>
              <a:ext cx="1419225" cy="0"/>
            </a:xfrm>
            <a:prstGeom prst="straightConnector1">
              <a:avLst/>
            </a:prstGeom>
            <a:noFill/>
            <a:ln w="28575" cap="flat" cmpd="sng">
              <a:solidFill>
                <a:srgbClr val="000000"/>
              </a:solidFill>
              <a:prstDash val="solid"/>
              <a:round/>
              <a:headEnd type="none" w="med" len="med"/>
              <a:tailEnd type="none" w="med" len="med"/>
            </a:ln>
          </p:spPr>
        </p:cxnSp>
        <p:sp>
          <p:nvSpPr>
            <p:cNvPr id="4107" name="Google Shape;4107;p66"/>
            <p:cNvSpPr txBox="1"/>
            <p:nvPr/>
          </p:nvSpPr>
          <p:spPr>
            <a:xfrm>
              <a:off x="8039436" y="3892222"/>
              <a:ext cx="1514475" cy="1793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stop_timer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108" name="Google Shape;4108;p66"/>
          <p:cNvGrpSpPr/>
          <p:nvPr/>
        </p:nvGrpSpPr>
        <p:grpSpPr>
          <a:xfrm>
            <a:off x="2638761" y="2958772"/>
            <a:ext cx="1945938" cy="1239836"/>
            <a:chOff x="2638761" y="2958772"/>
            <a:chExt cx="1945938" cy="1239836"/>
          </a:xfrm>
        </p:grpSpPr>
        <p:sp>
          <p:nvSpPr>
            <p:cNvPr id="4109" name="Google Shape;4109;p66"/>
            <p:cNvSpPr/>
            <p:nvPr/>
          </p:nvSpPr>
          <p:spPr>
            <a:xfrm rot="5400000" flipH="1">
              <a:off x="3932568" y="3546478"/>
              <a:ext cx="1150609" cy="153652"/>
            </a:xfrm>
            <a:custGeom>
              <a:avLst/>
              <a:gdLst/>
              <a:ahLst/>
              <a:cxnLst/>
              <a:rect l="l" t="t" r="r" b="b"/>
              <a:pathLst>
                <a:path w="2835" h="525" extrusionOk="0">
                  <a:moveTo>
                    <a:pt x="0" y="0"/>
                  </a:moveTo>
                  <a:cubicBezTo>
                    <a:pt x="60" y="525"/>
                    <a:pt x="2835" y="495"/>
                    <a:pt x="2835"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10" name="Google Shape;4110;p66"/>
            <p:cNvSpPr txBox="1"/>
            <p:nvPr/>
          </p:nvSpPr>
          <p:spPr>
            <a:xfrm>
              <a:off x="2646698" y="2958772"/>
              <a:ext cx="1912938"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&amp;&amp; notcorrupt(rcvpkt)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&amp;&amp; isACK(rcvpkt,1)</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11" name="Google Shape;4111;p66"/>
            <p:cNvCxnSpPr/>
            <p:nvPr/>
          </p:nvCxnSpPr>
          <p:spPr>
            <a:xfrm>
              <a:off x="2773698" y="3698547"/>
              <a:ext cx="1517650" cy="0"/>
            </a:xfrm>
            <a:prstGeom prst="straightConnector1">
              <a:avLst/>
            </a:prstGeom>
            <a:noFill/>
            <a:ln w="28575" cap="flat" cmpd="sng">
              <a:solidFill>
                <a:srgbClr val="000000"/>
              </a:solidFill>
              <a:prstDash val="solid"/>
              <a:round/>
              <a:headEnd type="none" w="med" len="med"/>
              <a:tailEnd type="none" w="med" len="med"/>
            </a:ln>
          </p:spPr>
        </p:cxnSp>
        <p:sp>
          <p:nvSpPr>
            <p:cNvPr id="4112" name="Google Shape;4112;p66"/>
            <p:cNvSpPr txBox="1"/>
            <p:nvPr/>
          </p:nvSpPr>
          <p:spPr>
            <a:xfrm>
              <a:off x="2638761" y="3671559"/>
              <a:ext cx="1514475"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stop_timer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113" name="Google Shape;4113;p66"/>
          <p:cNvGrpSpPr/>
          <p:nvPr/>
        </p:nvGrpSpPr>
        <p:grpSpPr>
          <a:xfrm>
            <a:off x="7977523" y="2372984"/>
            <a:ext cx="2447925" cy="741363"/>
            <a:chOff x="7977523" y="2372984"/>
            <a:chExt cx="2447925" cy="741363"/>
          </a:xfrm>
        </p:grpSpPr>
        <p:sp>
          <p:nvSpPr>
            <p:cNvPr id="4114" name="Google Shape;4114;p66"/>
            <p:cNvSpPr/>
            <p:nvPr/>
          </p:nvSpPr>
          <p:spPr>
            <a:xfrm>
              <a:off x="8369605" y="2404148"/>
              <a:ext cx="732514" cy="223838"/>
            </a:xfrm>
            <a:prstGeom prst="rect">
              <a:avLst/>
            </a:pr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15" name="Google Shape;4115;p66"/>
            <p:cNvSpPr/>
            <p:nvPr/>
          </p:nvSpPr>
          <p:spPr>
            <a:xfrm>
              <a:off x="8358054" y="2870582"/>
              <a:ext cx="1037420"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4116" name="Google Shape;4116;p66"/>
            <p:cNvGrpSpPr/>
            <p:nvPr/>
          </p:nvGrpSpPr>
          <p:grpSpPr>
            <a:xfrm>
              <a:off x="7977523" y="2372984"/>
              <a:ext cx="2447925" cy="741363"/>
              <a:chOff x="7977523" y="2372984"/>
              <a:chExt cx="2447925" cy="741363"/>
            </a:xfrm>
          </p:grpSpPr>
          <p:sp>
            <p:nvSpPr>
              <p:cNvPr id="4117" name="Google Shape;4117;p66"/>
              <p:cNvSpPr/>
              <p:nvPr/>
            </p:nvSpPr>
            <p:spPr>
              <a:xfrm>
                <a:off x="7977523" y="2431722"/>
                <a:ext cx="461963" cy="682625"/>
              </a:xfrm>
              <a:custGeom>
                <a:avLst/>
                <a:gdLst/>
                <a:ahLst/>
                <a:cxnLst/>
                <a:rect l="l" t="t" r="r" b="b"/>
                <a:pathLst>
                  <a:path w="291" h="430" extrusionOk="0">
                    <a:moveTo>
                      <a:pt x="0" y="120"/>
                    </a:moveTo>
                    <a:cubicBezTo>
                      <a:pt x="291" y="0"/>
                      <a:pt x="259" y="430"/>
                      <a:pt x="15" y="25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18" name="Google Shape;4118;p66"/>
              <p:cNvSpPr txBox="1"/>
              <p:nvPr/>
            </p:nvSpPr>
            <p:spPr>
              <a:xfrm>
                <a:off x="8309311" y="2609522"/>
                <a:ext cx="2116137"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start_timer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19" name="Google Shape;4119;p66"/>
              <p:cNvSpPr txBox="1"/>
              <p:nvPr/>
            </p:nvSpPr>
            <p:spPr>
              <a:xfrm>
                <a:off x="8331536" y="2372984"/>
                <a:ext cx="11144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timeout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20" name="Google Shape;4120;p66"/>
              <p:cNvCxnSpPr/>
              <p:nvPr/>
            </p:nvCxnSpPr>
            <p:spPr>
              <a:xfrm>
                <a:off x="8420436" y="2626984"/>
                <a:ext cx="990600" cy="0"/>
              </a:xfrm>
              <a:prstGeom prst="straightConnector1">
                <a:avLst/>
              </a:prstGeom>
              <a:noFill/>
              <a:ln w="28575" cap="flat" cmpd="sng">
                <a:solidFill>
                  <a:srgbClr val="000000"/>
                </a:solidFill>
                <a:prstDash val="solid"/>
                <a:round/>
                <a:headEnd type="none" w="med" len="med"/>
                <a:tailEnd type="none" w="med" len="med"/>
              </a:ln>
            </p:spPr>
          </p:cxnSp>
        </p:grpSp>
      </p:grpSp>
      <p:grpSp>
        <p:nvGrpSpPr>
          <p:cNvPr id="4121" name="Google Shape;4121;p66"/>
          <p:cNvGrpSpPr/>
          <p:nvPr/>
        </p:nvGrpSpPr>
        <p:grpSpPr>
          <a:xfrm>
            <a:off x="4157998" y="2228522"/>
            <a:ext cx="1189038" cy="850900"/>
            <a:chOff x="4090" y="3230"/>
            <a:chExt cx="749" cy="536"/>
          </a:xfrm>
        </p:grpSpPr>
        <p:sp>
          <p:nvSpPr>
            <p:cNvPr id="4122" name="Google Shape;4122;p66"/>
            <p:cNvSpPr/>
            <p:nvPr/>
          </p:nvSpPr>
          <p:spPr>
            <a:xfrm>
              <a:off x="4159" y="3230"/>
              <a:ext cx="595" cy="536"/>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23" name="Google Shape;4123;p66"/>
            <p:cNvSpPr txBox="1"/>
            <p:nvPr/>
          </p:nvSpPr>
          <p:spPr>
            <a:xfrm>
              <a:off x="4090" y="3270"/>
              <a:ext cx="749" cy="3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call 0 from above</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124" name="Google Shape;4124;p66"/>
          <p:cNvGrpSpPr/>
          <p:nvPr/>
        </p:nvGrpSpPr>
        <p:grpSpPr>
          <a:xfrm>
            <a:off x="4369136" y="4082722"/>
            <a:ext cx="889000" cy="865187"/>
            <a:chOff x="445" y="1273"/>
            <a:chExt cx="560" cy="545"/>
          </a:xfrm>
        </p:grpSpPr>
        <p:sp>
          <p:nvSpPr>
            <p:cNvPr id="4125" name="Google Shape;4125;p66"/>
            <p:cNvSpPr/>
            <p:nvPr/>
          </p:nvSpPr>
          <p:spPr>
            <a:xfrm>
              <a:off x="445" y="1273"/>
              <a:ext cx="560" cy="545"/>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Tahoma" panose="020B060403050404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26" name="Google Shape;4126;p66"/>
            <p:cNvSpPr txBox="1"/>
            <p:nvPr/>
          </p:nvSpPr>
          <p:spPr>
            <a:xfrm>
              <a:off x="499" y="1309"/>
              <a:ext cx="450" cy="2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Wait for ACK1</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4127" name="Google Shape;4127;p66"/>
          <p:cNvGrpSpPr/>
          <p:nvPr/>
        </p:nvGrpSpPr>
        <p:grpSpPr>
          <a:xfrm>
            <a:off x="8164848" y="4466897"/>
            <a:ext cx="1760538" cy="890587"/>
            <a:chOff x="8164848" y="4466897"/>
            <a:chExt cx="1760538" cy="890587"/>
          </a:xfrm>
        </p:grpSpPr>
        <p:sp>
          <p:nvSpPr>
            <p:cNvPr id="4128" name="Google Shape;4128;p66"/>
            <p:cNvSpPr/>
            <p:nvPr/>
          </p:nvSpPr>
          <p:spPr>
            <a:xfrm>
              <a:off x="8164848" y="4466897"/>
              <a:ext cx="579438" cy="890587"/>
            </a:xfrm>
            <a:custGeom>
              <a:avLst/>
              <a:gdLst/>
              <a:ahLst/>
              <a:cxnLst/>
              <a:rect l="l" t="t" r="r" b="b"/>
              <a:pathLst>
                <a:path w="322" h="483" extrusionOk="0">
                  <a:moveTo>
                    <a:pt x="31" y="120"/>
                  </a:moveTo>
                  <a:cubicBezTo>
                    <a:pt x="322" y="0"/>
                    <a:pt x="64" y="483"/>
                    <a:pt x="0" y="18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29" name="Google Shape;4129;p66"/>
            <p:cNvSpPr txBox="1"/>
            <p:nvPr/>
          </p:nvSpPr>
          <p:spPr>
            <a:xfrm>
              <a:off x="8963361" y="4946322"/>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sp>
          <p:nvSpPr>
            <p:cNvPr id="4130" name="Google Shape;4130;p66"/>
            <p:cNvSpPr txBox="1"/>
            <p:nvPr/>
          </p:nvSpPr>
          <p:spPr>
            <a:xfrm>
              <a:off x="8496636" y="4697084"/>
              <a:ext cx="1428750"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31" name="Google Shape;4131;p66"/>
            <p:cNvCxnSpPr/>
            <p:nvPr/>
          </p:nvCxnSpPr>
          <p:spPr>
            <a:xfrm>
              <a:off x="8583948" y="4982834"/>
              <a:ext cx="1101725" cy="0"/>
            </a:xfrm>
            <a:prstGeom prst="straightConnector1">
              <a:avLst/>
            </a:prstGeom>
            <a:noFill/>
            <a:ln w="28575" cap="flat" cmpd="sng">
              <a:solidFill>
                <a:srgbClr val="000000"/>
              </a:solidFill>
              <a:prstDash val="solid"/>
              <a:round/>
              <a:headEnd type="none" w="med" len="med"/>
              <a:tailEnd type="none" w="med" len="med"/>
            </a:ln>
          </p:spPr>
        </p:cxnSp>
      </p:grpSp>
      <p:grpSp>
        <p:nvGrpSpPr>
          <p:cNvPr id="4132" name="Google Shape;4132;p66"/>
          <p:cNvGrpSpPr/>
          <p:nvPr/>
        </p:nvGrpSpPr>
        <p:grpSpPr>
          <a:xfrm>
            <a:off x="7807661" y="1290309"/>
            <a:ext cx="2117725" cy="1144588"/>
            <a:chOff x="7807661" y="1290309"/>
            <a:chExt cx="2117725" cy="1144588"/>
          </a:xfrm>
        </p:grpSpPr>
        <p:sp>
          <p:nvSpPr>
            <p:cNvPr id="4133" name="Google Shape;4133;p66"/>
            <p:cNvSpPr/>
            <p:nvPr/>
          </p:nvSpPr>
          <p:spPr>
            <a:xfrm>
              <a:off x="7807661" y="1768147"/>
              <a:ext cx="871537" cy="666750"/>
            </a:xfrm>
            <a:custGeom>
              <a:avLst/>
              <a:gdLst/>
              <a:ahLst/>
              <a:cxnLst/>
              <a:rect l="l" t="t" r="r" b="b"/>
              <a:pathLst>
                <a:path w="549" h="420" extrusionOk="0">
                  <a:moveTo>
                    <a:pt x="0" y="306"/>
                  </a:moveTo>
                  <a:cubicBezTo>
                    <a:pt x="78" y="0"/>
                    <a:pt x="549" y="315"/>
                    <a:pt x="87" y="42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34" name="Google Shape;4134;p66"/>
            <p:cNvSpPr txBox="1"/>
            <p:nvPr/>
          </p:nvSpPr>
          <p:spPr>
            <a:xfrm>
              <a:off x="8220411" y="1290309"/>
              <a:ext cx="1704975"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corrupt(rcvpkt)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isACK(rcvpkt,1) )</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35" name="Google Shape;4135;p66"/>
            <p:cNvCxnSpPr/>
            <p:nvPr/>
          </p:nvCxnSpPr>
          <p:spPr>
            <a:xfrm>
              <a:off x="8429961" y="1991984"/>
              <a:ext cx="1350962" cy="0"/>
            </a:xfrm>
            <a:prstGeom prst="straightConnector1">
              <a:avLst/>
            </a:prstGeom>
            <a:noFill/>
            <a:ln w="28575" cap="flat" cmpd="sng">
              <a:solidFill>
                <a:srgbClr val="000000"/>
              </a:solidFill>
              <a:prstDash val="solid"/>
              <a:round/>
              <a:headEnd type="none" w="med" len="med"/>
              <a:tailEnd type="none" w="med" len="med"/>
            </a:ln>
          </p:spPr>
        </p:cxnSp>
        <p:sp>
          <p:nvSpPr>
            <p:cNvPr id="4136" name="Google Shape;4136;p66"/>
            <p:cNvSpPr txBox="1"/>
            <p:nvPr/>
          </p:nvSpPr>
          <p:spPr>
            <a:xfrm>
              <a:off x="8866523" y="1941184"/>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grpSp>
        <p:nvGrpSpPr>
          <p:cNvPr id="4137" name="Google Shape;4137;p66"/>
          <p:cNvGrpSpPr/>
          <p:nvPr/>
        </p:nvGrpSpPr>
        <p:grpSpPr>
          <a:xfrm>
            <a:off x="2775286" y="1876097"/>
            <a:ext cx="1549400" cy="890587"/>
            <a:chOff x="2775286" y="1876097"/>
            <a:chExt cx="1549400" cy="890587"/>
          </a:xfrm>
        </p:grpSpPr>
        <p:sp>
          <p:nvSpPr>
            <p:cNvPr id="4138" name="Google Shape;4138;p66"/>
            <p:cNvSpPr txBox="1"/>
            <p:nvPr/>
          </p:nvSpPr>
          <p:spPr>
            <a:xfrm>
              <a:off x="2775286" y="1968172"/>
              <a:ext cx="1428750"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39" name="Google Shape;4139;p66"/>
            <p:cNvCxnSpPr/>
            <p:nvPr/>
          </p:nvCxnSpPr>
          <p:spPr>
            <a:xfrm>
              <a:off x="2862598" y="2253922"/>
              <a:ext cx="1101725" cy="0"/>
            </a:xfrm>
            <a:prstGeom prst="straightConnector1">
              <a:avLst/>
            </a:prstGeom>
            <a:noFill/>
            <a:ln w="28575" cap="flat" cmpd="sng">
              <a:solidFill>
                <a:srgbClr val="000000"/>
              </a:solidFill>
              <a:prstDash val="solid"/>
              <a:round/>
              <a:headEnd type="none" w="med" len="med"/>
              <a:tailEnd type="none" w="med" len="med"/>
            </a:ln>
          </p:spPr>
        </p:cxnSp>
        <p:sp>
          <p:nvSpPr>
            <p:cNvPr id="4140" name="Google Shape;4140;p66"/>
            <p:cNvSpPr/>
            <p:nvPr/>
          </p:nvSpPr>
          <p:spPr>
            <a:xfrm rot="10800000">
              <a:off x="3745248" y="1876097"/>
              <a:ext cx="579438" cy="890587"/>
            </a:xfrm>
            <a:custGeom>
              <a:avLst/>
              <a:gdLst/>
              <a:ahLst/>
              <a:cxnLst/>
              <a:rect l="l" t="t" r="r" b="b"/>
              <a:pathLst>
                <a:path w="322" h="483" extrusionOk="0">
                  <a:moveTo>
                    <a:pt x="31" y="120"/>
                  </a:moveTo>
                  <a:cubicBezTo>
                    <a:pt x="322" y="0"/>
                    <a:pt x="64" y="483"/>
                    <a:pt x="0" y="183"/>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41" name="Google Shape;4141;p66"/>
            <p:cNvSpPr txBox="1"/>
            <p:nvPr/>
          </p:nvSpPr>
          <p:spPr>
            <a:xfrm>
              <a:off x="3215023" y="2217409"/>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grpSp>
        <p:nvGrpSpPr>
          <p:cNvPr id="4142" name="Google Shape;4142;p66"/>
          <p:cNvGrpSpPr/>
          <p:nvPr/>
        </p:nvGrpSpPr>
        <p:grpSpPr>
          <a:xfrm>
            <a:off x="2367298" y="4307189"/>
            <a:ext cx="1973263" cy="725996"/>
            <a:chOff x="2367298" y="4307189"/>
            <a:chExt cx="1973263" cy="725996"/>
          </a:xfrm>
        </p:grpSpPr>
        <p:sp>
          <p:nvSpPr>
            <p:cNvPr id="4143" name="Google Shape;4143;p66"/>
            <p:cNvSpPr/>
            <p:nvPr/>
          </p:nvSpPr>
          <p:spPr>
            <a:xfrm>
              <a:off x="2418382" y="4342649"/>
              <a:ext cx="769654" cy="223838"/>
            </a:xfrm>
            <a:prstGeom prst="rect">
              <a:avLst/>
            </a:prstGeom>
            <a:solidFill>
              <a:srgbClr val="FFB3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44" name="Google Shape;4144;p66"/>
            <p:cNvSpPr/>
            <p:nvPr/>
          </p:nvSpPr>
          <p:spPr>
            <a:xfrm>
              <a:off x="2418337" y="4809347"/>
              <a:ext cx="909161" cy="223838"/>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45" name="Google Shape;4145;p66"/>
            <p:cNvSpPr/>
            <p:nvPr/>
          </p:nvSpPr>
          <p:spPr>
            <a:xfrm>
              <a:off x="3769061" y="4506584"/>
              <a:ext cx="571500" cy="420688"/>
            </a:xfrm>
            <a:custGeom>
              <a:avLst/>
              <a:gdLst/>
              <a:ahLst/>
              <a:cxnLst/>
              <a:rect l="l" t="t" r="r" b="b"/>
              <a:pathLst>
                <a:path w="900" h="662" extrusionOk="0">
                  <a:moveTo>
                    <a:pt x="900" y="360"/>
                  </a:moveTo>
                  <a:cubicBezTo>
                    <a:pt x="171" y="662"/>
                    <a:pt x="0" y="0"/>
                    <a:pt x="825" y="15"/>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46" name="Google Shape;4146;p66"/>
            <p:cNvSpPr txBox="1"/>
            <p:nvPr/>
          </p:nvSpPr>
          <p:spPr>
            <a:xfrm>
              <a:off x="2367298" y="4554209"/>
              <a:ext cx="1824038"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udt_send(sndpkt)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start_timer</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47" name="Google Shape;4147;p66"/>
            <p:cNvSpPr txBox="1"/>
            <p:nvPr/>
          </p:nvSpPr>
          <p:spPr>
            <a:xfrm>
              <a:off x="2381586" y="4307189"/>
              <a:ext cx="11144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timeout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48" name="Google Shape;4148;p66"/>
            <p:cNvCxnSpPr/>
            <p:nvPr/>
          </p:nvCxnSpPr>
          <p:spPr>
            <a:xfrm>
              <a:off x="2484773" y="4582784"/>
              <a:ext cx="990600" cy="0"/>
            </a:xfrm>
            <a:prstGeom prst="straightConnector1">
              <a:avLst/>
            </a:prstGeom>
            <a:noFill/>
            <a:ln w="28575" cap="flat" cmpd="sng">
              <a:solidFill>
                <a:srgbClr val="000000"/>
              </a:solidFill>
              <a:prstDash val="solid"/>
              <a:round/>
              <a:headEnd type="none" w="med" len="med"/>
              <a:tailEnd type="none" w="med" len="med"/>
            </a:ln>
          </p:spPr>
        </p:cxnSp>
      </p:grpSp>
      <p:grpSp>
        <p:nvGrpSpPr>
          <p:cNvPr id="4149" name="Google Shape;4149;p66"/>
          <p:cNvGrpSpPr/>
          <p:nvPr/>
        </p:nvGrpSpPr>
        <p:grpSpPr>
          <a:xfrm>
            <a:off x="3029286" y="4795509"/>
            <a:ext cx="1631950" cy="1428750"/>
            <a:chOff x="3029286" y="4795509"/>
            <a:chExt cx="1631950" cy="1428750"/>
          </a:xfrm>
        </p:grpSpPr>
        <p:sp>
          <p:nvSpPr>
            <p:cNvPr id="4150" name="Google Shape;4150;p66"/>
            <p:cNvSpPr txBox="1"/>
            <p:nvPr/>
          </p:nvSpPr>
          <p:spPr>
            <a:xfrm>
              <a:off x="3029286" y="5155872"/>
              <a:ext cx="1622425"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rdt_rcv(rcvpkt) &amp;&amp;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corrupt(rcvpkt)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isACK(rcvpkt,0) )</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51" name="Google Shape;4151;p66"/>
            <p:cNvCxnSpPr/>
            <p:nvPr/>
          </p:nvCxnSpPr>
          <p:spPr>
            <a:xfrm>
              <a:off x="3132473" y="5881359"/>
              <a:ext cx="1254125" cy="0"/>
            </a:xfrm>
            <a:prstGeom prst="straightConnector1">
              <a:avLst/>
            </a:prstGeom>
            <a:noFill/>
            <a:ln w="28575" cap="flat" cmpd="sng">
              <a:solidFill>
                <a:srgbClr val="000000"/>
              </a:solidFill>
              <a:prstDash val="solid"/>
              <a:round/>
              <a:headEnd type="none" w="med" len="med"/>
              <a:tailEnd type="none" w="med" len="med"/>
            </a:ln>
          </p:spPr>
        </p:cxnSp>
        <p:sp>
          <p:nvSpPr>
            <p:cNvPr id="4152" name="Google Shape;4152;p66"/>
            <p:cNvSpPr/>
            <p:nvPr/>
          </p:nvSpPr>
          <p:spPr>
            <a:xfrm>
              <a:off x="3969086" y="4795509"/>
              <a:ext cx="692150" cy="631825"/>
            </a:xfrm>
            <a:custGeom>
              <a:avLst/>
              <a:gdLst/>
              <a:ahLst/>
              <a:cxnLst/>
              <a:rect l="l" t="t" r="r" b="b"/>
              <a:pathLst>
                <a:path w="436" h="398" extrusionOk="0">
                  <a:moveTo>
                    <a:pt x="436" y="101"/>
                  </a:moveTo>
                  <a:cubicBezTo>
                    <a:pt x="367" y="398"/>
                    <a:pt x="0" y="31"/>
                    <a:pt x="300"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53" name="Google Shape;4153;p66"/>
            <p:cNvSpPr txBox="1"/>
            <p:nvPr/>
          </p:nvSpPr>
          <p:spPr>
            <a:xfrm>
              <a:off x="3618248" y="5887709"/>
              <a:ext cx="323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Noto Sans Symbols"/>
                <a:buNone/>
              </a:pPr>
              <a:r>
                <a:rPr lang="en-US" sz="1600" b="0" i="0" u="none" strike="noStrike" cap="none">
                  <a:solidFill>
                    <a:srgbClr val="000000"/>
                  </a:solidFill>
                  <a:latin typeface="Noto Sans Symbols"/>
                  <a:ea typeface="Noto Sans Symbols"/>
                  <a:cs typeface="Noto Sans Symbols"/>
                  <a:sym typeface="Noto Sans Symbols"/>
                </a:rPr>
                <a:t>Λ</a:t>
              </a:r>
              <a:endParaRPr lang="en-US" sz="1600" b="0" i="0" u="none" strike="noStrike" cap="none">
                <a:solidFill>
                  <a:srgbClr val="000000"/>
                </a:solidFill>
                <a:latin typeface="Noto Sans Symbols"/>
                <a:ea typeface="Noto Sans Symbols"/>
                <a:cs typeface="Noto Sans Symbols"/>
                <a:sym typeface="Noto Sans Symbols"/>
              </a:endParaRPr>
            </a:p>
          </p:txBody>
        </p:sp>
      </p:grpSp>
      <p:sp>
        <p:nvSpPr>
          <p:cNvPr id="4154" name="Google Shape;4154;p66"/>
          <p:cNvSpPr/>
          <p:nvPr/>
        </p:nvSpPr>
        <p:spPr>
          <a:xfrm>
            <a:off x="7086600" y="2184400"/>
            <a:ext cx="914400" cy="867848"/>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55" name="Google Shape;4155;p66"/>
          <p:cNvSpPr/>
          <p:nvPr/>
        </p:nvSpPr>
        <p:spPr>
          <a:xfrm>
            <a:off x="7302500" y="4102100"/>
            <a:ext cx="936658" cy="850900"/>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56" name="Google Shape;4156;p66"/>
          <p:cNvSpPr/>
          <p:nvPr/>
        </p:nvSpPr>
        <p:spPr>
          <a:xfrm>
            <a:off x="4356100" y="4070372"/>
            <a:ext cx="914400" cy="876300"/>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57" name="Google Shape;4157;p66"/>
          <p:cNvSpPr/>
          <p:nvPr/>
        </p:nvSpPr>
        <p:spPr>
          <a:xfrm>
            <a:off x="4254500" y="2216171"/>
            <a:ext cx="952500" cy="871123"/>
          </a:xfrm>
          <a:prstGeom prst="ellipse">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58" name="Google Shape;4158;p6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54"/>
                                        </p:tgtEl>
                                        <p:attrNameLst>
                                          <p:attrName>style.visibility</p:attrName>
                                        </p:attrNameLst>
                                      </p:cBhvr>
                                      <p:to>
                                        <p:strVal val="visible"/>
                                      </p:to>
                                    </p:set>
                                    <p:animEffect transition="in" filter="fade">
                                      <p:cBhvr>
                                        <p:cTn id="7" dur="500"/>
                                        <p:tgtEl>
                                          <p:spTgt spid="41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13"/>
                                        </p:tgtEl>
                                        <p:attrNameLst>
                                          <p:attrName>style.visibility</p:attrName>
                                        </p:attrNameLst>
                                      </p:cBhvr>
                                      <p:to>
                                        <p:strVal val="visible"/>
                                      </p:to>
                                    </p:set>
                                    <p:animEffect transition="in" filter="fade">
                                      <p:cBhvr>
                                        <p:cTn id="11" dur="500"/>
                                        <p:tgtEl>
                                          <p:spTgt spid="41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32"/>
                                        </p:tgtEl>
                                        <p:attrNameLst>
                                          <p:attrName>style.visibility</p:attrName>
                                        </p:attrNameLst>
                                      </p:cBhvr>
                                      <p:to>
                                        <p:strVal val="visible"/>
                                      </p:to>
                                    </p:set>
                                    <p:animEffect transition="in" filter="fade">
                                      <p:cBhvr>
                                        <p:cTn id="16" dur="500"/>
                                        <p:tgtEl>
                                          <p:spTgt spid="41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154"/>
                                        </p:tgtEl>
                                      </p:cBhvr>
                                    </p:animEffect>
                                    <p:set>
                                      <p:cBhvr>
                                        <p:cTn id="21" dur="1" fill="hold">
                                          <p:stCondLst>
                                            <p:cond delay="500"/>
                                          </p:stCondLst>
                                        </p:cTn>
                                        <p:tgtEl>
                                          <p:spTgt spid="415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155"/>
                                        </p:tgtEl>
                                        <p:attrNameLst>
                                          <p:attrName>style.visibility</p:attrName>
                                        </p:attrNameLst>
                                      </p:cBhvr>
                                      <p:to>
                                        <p:strVal val="visible"/>
                                      </p:to>
                                    </p:set>
                                    <p:animEffect transition="in" filter="fade">
                                      <p:cBhvr>
                                        <p:cTn id="25" dur="500"/>
                                        <p:tgtEl>
                                          <p:spTgt spid="415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127"/>
                                        </p:tgtEl>
                                        <p:attrNameLst>
                                          <p:attrName>style.visibility</p:attrName>
                                        </p:attrNameLst>
                                      </p:cBhvr>
                                      <p:to>
                                        <p:strVal val="visible"/>
                                      </p:to>
                                    </p:set>
                                    <p:animEffect transition="in" filter="fade">
                                      <p:cBhvr>
                                        <p:cTn id="29" dur="500"/>
                                        <p:tgtEl>
                                          <p:spTgt spid="41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155"/>
                                        </p:tgtEl>
                                      </p:cBhvr>
                                    </p:animEffect>
                                    <p:set>
                                      <p:cBhvr>
                                        <p:cTn id="34" dur="1" fill="hold">
                                          <p:stCondLst>
                                            <p:cond delay="500"/>
                                          </p:stCondLst>
                                        </p:cTn>
                                        <p:tgtEl>
                                          <p:spTgt spid="4155"/>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156"/>
                                        </p:tgtEl>
                                        <p:attrNameLst>
                                          <p:attrName>style.visibility</p:attrName>
                                        </p:attrNameLst>
                                      </p:cBhvr>
                                      <p:to>
                                        <p:strVal val="visible"/>
                                      </p:to>
                                    </p:set>
                                    <p:animEffect transition="in" filter="fade">
                                      <p:cBhvr>
                                        <p:cTn id="38" dur="500"/>
                                        <p:tgtEl>
                                          <p:spTgt spid="4156"/>
                                        </p:tgtEl>
                                      </p:cBhvr>
                                    </p:animEffect>
                                  </p:childTnLst>
                                </p:cTn>
                              </p:par>
                              <p:par>
                                <p:cTn id="39" presetID="10" presetClass="entr" presetSubtype="0" fill="hold" nodeType="withEffect">
                                  <p:stCondLst>
                                    <p:cond delay="0"/>
                                  </p:stCondLst>
                                  <p:childTnLst>
                                    <p:set>
                                      <p:cBhvr>
                                        <p:cTn id="40" dur="1" fill="hold">
                                          <p:stCondLst>
                                            <p:cond delay="0"/>
                                          </p:stCondLst>
                                        </p:cTn>
                                        <p:tgtEl>
                                          <p:spTgt spid="4142"/>
                                        </p:tgtEl>
                                        <p:attrNameLst>
                                          <p:attrName>style.visibility</p:attrName>
                                        </p:attrNameLst>
                                      </p:cBhvr>
                                      <p:to>
                                        <p:strVal val="visible"/>
                                      </p:to>
                                    </p:set>
                                    <p:animEffect transition="in" filter="fade">
                                      <p:cBhvr>
                                        <p:cTn id="41" dur="500"/>
                                        <p:tgtEl>
                                          <p:spTgt spid="41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49"/>
                                        </p:tgtEl>
                                        <p:attrNameLst>
                                          <p:attrName>style.visibility</p:attrName>
                                        </p:attrNameLst>
                                      </p:cBhvr>
                                      <p:to>
                                        <p:strVal val="visible"/>
                                      </p:to>
                                    </p:set>
                                    <p:animEffect transition="in" filter="fade">
                                      <p:cBhvr>
                                        <p:cTn id="46" dur="500"/>
                                        <p:tgtEl>
                                          <p:spTgt spid="414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4156"/>
                                        </p:tgtEl>
                                      </p:cBhvr>
                                    </p:animEffect>
                                    <p:set>
                                      <p:cBhvr>
                                        <p:cTn id="51" dur="1" fill="hold">
                                          <p:stCondLst>
                                            <p:cond delay="500"/>
                                          </p:stCondLst>
                                        </p:cTn>
                                        <p:tgtEl>
                                          <p:spTgt spid="4156"/>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4157"/>
                                        </p:tgtEl>
                                        <p:attrNameLst>
                                          <p:attrName>style.visibility</p:attrName>
                                        </p:attrNameLst>
                                      </p:cBhvr>
                                      <p:to>
                                        <p:strVal val="visible"/>
                                      </p:to>
                                    </p:set>
                                    <p:animEffect transition="in" filter="fade">
                                      <p:cBhvr>
                                        <p:cTn id="54" dur="500"/>
                                        <p:tgtEl>
                                          <p:spTgt spid="4157"/>
                                        </p:tgtEl>
                                      </p:cBhvr>
                                    </p:animEffect>
                                  </p:childTnLst>
                                </p:cTn>
                              </p:par>
                              <p:par>
                                <p:cTn id="55" presetID="10" presetClass="entr" presetSubtype="0" fill="hold" nodeType="withEffect">
                                  <p:stCondLst>
                                    <p:cond delay="0"/>
                                  </p:stCondLst>
                                  <p:childTnLst>
                                    <p:set>
                                      <p:cBhvr>
                                        <p:cTn id="56" dur="1" fill="hold">
                                          <p:stCondLst>
                                            <p:cond delay="0"/>
                                          </p:stCondLst>
                                        </p:cTn>
                                        <p:tgtEl>
                                          <p:spTgt spid="4137"/>
                                        </p:tgtEl>
                                        <p:attrNameLst>
                                          <p:attrName>style.visibility</p:attrName>
                                        </p:attrNameLst>
                                      </p:cBhvr>
                                      <p:to>
                                        <p:strVal val="visible"/>
                                      </p:to>
                                    </p:set>
                                    <p:animEffect transition="in" filter="fade">
                                      <p:cBhvr>
                                        <p:cTn id="57" dur="500"/>
                                        <p:tgtEl>
                                          <p:spTgt spid="4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63"/>
        <p:cNvGrpSpPr/>
        <p:nvPr/>
      </p:nvGrpSpPr>
      <p:grpSpPr>
        <a:xfrm>
          <a:off x="0" y="0"/>
          <a:ext cx="0" cy="0"/>
          <a:chOff x="0" y="0"/>
          <a:chExt cx="0" cy="0"/>
        </a:xfrm>
      </p:grpSpPr>
      <p:sp>
        <p:nvSpPr>
          <p:cNvPr id="4164" name="Google Shape;4164;p6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rdt3.0 in action</a:t>
            </a:r>
            <a:endParaRPr sz="4400"/>
          </a:p>
        </p:txBody>
      </p:sp>
      <p:sp>
        <p:nvSpPr>
          <p:cNvPr id="4165" name="Google Shape;4165;p67"/>
          <p:cNvSpPr txBox="1"/>
          <p:nvPr/>
        </p:nvSpPr>
        <p:spPr>
          <a:xfrm>
            <a:off x="1363148" y="1512487"/>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panose="020B0604030504040204"/>
              <a:buNone/>
            </a:pPr>
            <a:r>
              <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rPr>
              <a:t>sender</a:t>
            </a:r>
            <a:endPar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4166" name="Google Shape;4166;p67"/>
          <p:cNvSpPr txBox="1"/>
          <p:nvPr/>
        </p:nvSpPr>
        <p:spPr>
          <a:xfrm>
            <a:off x="3803136" y="1507725"/>
            <a:ext cx="1071562"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panose="020B0604030504040204"/>
              <a:buNone/>
            </a:pPr>
            <a:r>
              <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rPr>
              <a:t>receiver</a:t>
            </a:r>
            <a:endPar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endParaRPr>
          </a:p>
        </p:txBody>
      </p:sp>
      <p:sp>
        <p:nvSpPr>
          <p:cNvPr id="4167" name="Google Shape;4167;p67"/>
          <p:cNvSpPr txBox="1"/>
          <p:nvPr/>
        </p:nvSpPr>
        <p:spPr>
          <a:xfrm>
            <a:off x="3806311" y="3131737"/>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68" name="Google Shape;4168;p67"/>
          <p:cNvSpPr txBox="1"/>
          <p:nvPr/>
        </p:nvSpPr>
        <p:spPr>
          <a:xfrm>
            <a:off x="3812661" y="3987400"/>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69" name="Google Shape;4169;p67"/>
          <p:cNvSpPr txBox="1"/>
          <p:nvPr/>
        </p:nvSpPr>
        <p:spPr>
          <a:xfrm>
            <a:off x="3809486" y="2445937"/>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70" name="Google Shape;4170;p67"/>
          <p:cNvSpPr txBox="1"/>
          <p:nvPr/>
        </p:nvSpPr>
        <p:spPr>
          <a:xfrm>
            <a:off x="3806311" y="3357162"/>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71" name="Google Shape;4171;p67"/>
          <p:cNvSpPr txBox="1"/>
          <p:nvPr/>
        </p:nvSpPr>
        <p:spPr>
          <a:xfrm>
            <a:off x="3806311" y="4182662"/>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72" name="Google Shape;4172;p67"/>
          <p:cNvSpPr txBox="1"/>
          <p:nvPr/>
        </p:nvSpPr>
        <p:spPr>
          <a:xfrm>
            <a:off x="1291711" y="2695175"/>
            <a:ext cx="10223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73" name="Google Shape;4173;p67"/>
          <p:cNvSpPr txBox="1"/>
          <p:nvPr/>
        </p:nvSpPr>
        <p:spPr>
          <a:xfrm>
            <a:off x="1136136" y="3788962"/>
            <a:ext cx="11747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74" name="Google Shape;4174;p67"/>
          <p:cNvSpPr txBox="1"/>
          <p:nvPr/>
        </p:nvSpPr>
        <p:spPr>
          <a:xfrm>
            <a:off x="1136136" y="2914250"/>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75" name="Google Shape;4175;p67"/>
          <p:cNvSpPr txBox="1"/>
          <p:nvPr/>
        </p:nvSpPr>
        <p:spPr>
          <a:xfrm>
            <a:off x="1280598" y="3549250"/>
            <a:ext cx="10223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76" name="Google Shape;4176;p67"/>
          <p:cNvSpPr txBox="1"/>
          <p:nvPr/>
        </p:nvSpPr>
        <p:spPr>
          <a:xfrm>
            <a:off x="1125023" y="1952225"/>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77" name="Google Shape;4177;p67"/>
          <p:cNvSpPr txBox="1"/>
          <p:nvPr/>
        </p:nvSpPr>
        <p:spPr>
          <a:xfrm>
            <a:off x="3801548" y="2234800"/>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178" name="Google Shape;4178;p67"/>
          <p:cNvGrpSpPr/>
          <p:nvPr/>
        </p:nvGrpSpPr>
        <p:grpSpPr>
          <a:xfrm>
            <a:off x="2341048" y="2022075"/>
            <a:ext cx="1471613" cy="512762"/>
            <a:chOff x="850" y="1159"/>
            <a:chExt cx="927" cy="323"/>
          </a:xfrm>
        </p:grpSpPr>
        <p:cxnSp>
          <p:nvCxnSpPr>
            <p:cNvPr id="4179" name="Google Shape;4179;p67"/>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180" name="Google Shape;4180;p67"/>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pkt0</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181" name="Google Shape;4181;p67"/>
          <p:cNvGrpSpPr/>
          <p:nvPr/>
        </p:nvGrpSpPr>
        <p:grpSpPr>
          <a:xfrm>
            <a:off x="2334698" y="3758800"/>
            <a:ext cx="1471613" cy="487362"/>
            <a:chOff x="846" y="2253"/>
            <a:chExt cx="927" cy="307"/>
          </a:xfrm>
        </p:grpSpPr>
        <p:cxnSp>
          <p:nvCxnSpPr>
            <p:cNvPr id="4182" name="Google Shape;4182;p67"/>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4183" name="Google Shape;4183;p67"/>
            <p:cNvSpPr txBox="1"/>
            <p:nvPr/>
          </p:nvSpPr>
          <p:spPr>
            <a:xfrm>
              <a:off x="1097" y="2253"/>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pkt0</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184" name="Google Shape;4184;p67"/>
          <p:cNvGrpSpPr/>
          <p:nvPr/>
        </p:nvGrpSpPr>
        <p:grpSpPr>
          <a:xfrm>
            <a:off x="2348986" y="2896787"/>
            <a:ext cx="1471612" cy="504825"/>
            <a:chOff x="855" y="1710"/>
            <a:chExt cx="927" cy="318"/>
          </a:xfrm>
        </p:grpSpPr>
        <p:cxnSp>
          <p:nvCxnSpPr>
            <p:cNvPr id="4185" name="Google Shape;4185;p67"/>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186" name="Google Shape;4186;p67"/>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pkt1</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187" name="Google Shape;4187;p67"/>
          <p:cNvGrpSpPr/>
          <p:nvPr/>
        </p:nvGrpSpPr>
        <p:grpSpPr>
          <a:xfrm>
            <a:off x="2334698" y="3361925"/>
            <a:ext cx="1471613" cy="471487"/>
            <a:chOff x="846" y="2003"/>
            <a:chExt cx="927" cy="297"/>
          </a:xfrm>
        </p:grpSpPr>
        <p:cxnSp>
          <p:nvCxnSpPr>
            <p:cNvPr id="4188" name="Google Shape;4188;p67"/>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4189" name="Google Shape;4189;p67"/>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ack1</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grpSp>
        <p:nvGrpSpPr>
          <p:cNvPr id="4190" name="Google Shape;4190;p67"/>
          <p:cNvGrpSpPr/>
          <p:nvPr/>
        </p:nvGrpSpPr>
        <p:grpSpPr>
          <a:xfrm>
            <a:off x="2326761" y="2522137"/>
            <a:ext cx="1471612" cy="455613"/>
            <a:chOff x="841" y="1474"/>
            <a:chExt cx="927" cy="287"/>
          </a:xfrm>
        </p:grpSpPr>
        <p:cxnSp>
          <p:nvCxnSpPr>
            <p:cNvPr id="4191" name="Google Shape;4191;p67"/>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192" name="Google Shape;4192;p67"/>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ack0</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grpSp>
        <p:nvGrpSpPr>
          <p:cNvPr id="4193" name="Google Shape;4193;p67"/>
          <p:cNvGrpSpPr/>
          <p:nvPr/>
        </p:nvGrpSpPr>
        <p:grpSpPr>
          <a:xfrm>
            <a:off x="2320411" y="4214412"/>
            <a:ext cx="1471612" cy="461963"/>
            <a:chOff x="837" y="2540"/>
            <a:chExt cx="927" cy="291"/>
          </a:xfrm>
        </p:grpSpPr>
        <p:cxnSp>
          <p:nvCxnSpPr>
            <p:cNvPr id="4194" name="Google Shape;4194;p67"/>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195" name="Google Shape;4195;p67"/>
            <p:cNvSpPr txBox="1"/>
            <p:nvPr/>
          </p:nvSpPr>
          <p:spPr>
            <a:xfrm>
              <a:off x="1086" y="2540"/>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ack0</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sp>
        <p:nvSpPr>
          <p:cNvPr id="4196" name="Google Shape;4196;p67"/>
          <p:cNvSpPr txBox="1"/>
          <p:nvPr/>
        </p:nvSpPr>
        <p:spPr>
          <a:xfrm>
            <a:off x="2628386" y="5293912"/>
            <a:ext cx="1252537"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(a) no loss</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197" name="Google Shape;4197;p67"/>
          <p:cNvSpPr txBox="1"/>
          <p:nvPr/>
        </p:nvSpPr>
        <p:spPr>
          <a:xfrm>
            <a:off x="7079959" y="1461687"/>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panose="020B0604030504040204"/>
              <a:buNone/>
            </a:pPr>
            <a:r>
              <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rPr>
              <a:t>sender</a:t>
            </a:r>
            <a:endPar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4198" name="Google Shape;4198;p67"/>
          <p:cNvSpPr txBox="1"/>
          <p:nvPr/>
        </p:nvSpPr>
        <p:spPr>
          <a:xfrm>
            <a:off x="9519946" y="1456925"/>
            <a:ext cx="1071563"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panose="020B0604030504040204"/>
              <a:buNone/>
            </a:pPr>
            <a:r>
              <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rPr>
              <a:t>receiver</a:t>
            </a:r>
            <a:endPar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endParaRPr>
          </a:p>
        </p:txBody>
      </p:sp>
      <p:sp>
        <p:nvSpPr>
          <p:cNvPr id="4199" name="Google Shape;4199;p67"/>
          <p:cNvSpPr txBox="1"/>
          <p:nvPr/>
        </p:nvSpPr>
        <p:spPr>
          <a:xfrm>
            <a:off x="9521534" y="4373162"/>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0" name="Google Shape;4200;p67"/>
          <p:cNvSpPr txBox="1"/>
          <p:nvPr/>
        </p:nvSpPr>
        <p:spPr>
          <a:xfrm>
            <a:off x="9529471" y="5214537"/>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1" name="Google Shape;4201;p67"/>
          <p:cNvSpPr txBox="1"/>
          <p:nvPr/>
        </p:nvSpPr>
        <p:spPr>
          <a:xfrm>
            <a:off x="9526296" y="2395137"/>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2" name="Google Shape;4202;p67"/>
          <p:cNvSpPr txBox="1"/>
          <p:nvPr/>
        </p:nvSpPr>
        <p:spPr>
          <a:xfrm>
            <a:off x="9523121" y="4584300"/>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3" name="Google Shape;4203;p67"/>
          <p:cNvSpPr txBox="1"/>
          <p:nvPr/>
        </p:nvSpPr>
        <p:spPr>
          <a:xfrm>
            <a:off x="9523121" y="5409800"/>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4" name="Google Shape;4204;p67"/>
          <p:cNvSpPr txBox="1"/>
          <p:nvPr/>
        </p:nvSpPr>
        <p:spPr>
          <a:xfrm>
            <a:off x="7008521" y="2644375"/>
            <a:ext cx="10223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5" name="Google Shape;4205;p67"/>
          <p:cNvSpPr txBox="1"/>
          <p:nvPr/>
        </p:nvSpPr>
        <p:spPr>
          <a:xfrm>
            <a:off x="6852946" y="5016100"/>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6" name="Google Shape;4206;p67"/>
          <p:cNvSpPr txBox="1"/>
          <p:nvPr/>
        </p:nvSpPr>
        <p:spPr>
          <a:xfrm>
            <a:off x="6852946" y="2863450"/>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7" name="Google Shape;4207;p67"/>
          <p:cNvSpPr txBox="1"/>
          <p:nvPr/>
        </p:nvSpPr>
        <p:spPr>
          <a:xfrm>
            <a:off x="6997409" y="4776387"/>
            <a:ext cx="10223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8" name="Google Shape;4208;p67"/>
          <p:cNvSpPr txBox="1"/>
          <p:nvPr/>
        </p:nvSpPr>
        <p:spPr>
          <a:xfrm>
            <a:off x="6841834" y="1901425"/>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09" name="Google Shape;4209;p67"/>
          <p:cNvSpPr txBox="1"/>
          <p:nvPr/>
        </p:nvSpPr>
        <p:spPr>
          <a:xfrm>
            <a:off x="9518359" y="2184000"/>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210" name="Google Shape;4210;p67"/>
          <p:cNvGrpSpPr/>
          <p:nvPr/>
        </p:nvGrpSpPr>
        <p:grpSpPr>
          <a:xfrm>
            <a:off x="8057859" y="1971275"/>
            <a:ext cx="1471612" cy="512762"/>
            <a:chOff x="850" y="1159"/>
            <a:chExt cx="927" cy="323"/>
          </a:xfrm>
        </p:grpSpPr>
        <p:cxnSp>
          <p:nvCxnSpPr>
            <p:cNvPr id="4211" name="Google Shape;4211;p67"/>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12" name="Google Shape;4212;p67"/>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pkt0</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213" name="Google Shape;4213;p67"/>
          <p:cNvGrpSpPr/>
          <p:nvPr/>
        </p:nvGrpSpPr>
        <p:grpSpPr>
          <a:xfrm>
            <a:off x="8051509" y="4985937"/>
            <a:ext cx="1471612" cy="487363"/>
            <a:chOff x="846" y="2253"/>
            <a:chExt cx="927" cy="307"/>
          </a:xfrm>
        </p:grpSpPr>
        <p:cxnSp>
          <p:nvCxnSpPr>
            <p:cNvPr id="4214" name="Google Shape;4214;p67"/>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15" name="Google Shape;4215;p67"/>
            <p:cNvSpPr txBox="1"/>
            <p:nvPr/>
          </p:nvSpPr>
          <p:spPr>
            <a:xfrm>
              <a:off x="1097" y="2253"/>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pkt0</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216" name="Google Shape;4216;p67"/>
          <p:cNvGrpSpPr/>
          <p:nvPr/>
        </p:nvGrpSpPr>
        <p:grpSpPr>
          <a:xfrm>
            <a:off x="8051509" y="4589062"/>
            <a:ext cx="1471612" cy="471488"/>
            <a:chOff x="846" y="2003"/>
            <a:chExt cx="927" cy="297"/>
          </a:xfrm>
        </p:grpSpPr>
        <p:cxnSp>
          <p:nvCxnSpPr>
            <p:cNvPr id="4217" name="Google Shape;4217;p67"/>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18" name="Google Shape;4218;p67"/>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ack1</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grpSp>
        <p:nvGrpSpPr>
          <p:cNvPr id="4219" name="Google Shape;4219;p67"/>
          <p:cNvGrpSpPr/>
          <p:nvPr/>
        </p:nvGrpSpPr>
        <p:grpSpPr>
          <a:xfrm>
            <a:off x="8043571" y="2471337"/>
            <a:ext cx="1471613" cy="455613"/>
            <a:chOff x="841" y="1474"/>
            <a:chExt cx="927" cy="287"/>
          </a:xfrm>
        </p:grpSpPr>
        <p:cxnSp>
          <p:nvCxnSpPr>
            <p:cNvPr id="4220" name="Google Shape;4220;p67"/>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21" name="Google Shape;4221;p67"/>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ack0</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grpSp>
        <p:nvGrpSpPr>
          <p:cNvPr id="4222" name="Google Shape;4222;p67"/>
          <p:cNvGrpSpPr/>
          <p:nvPr/>
        </p:nvGrpSpPr>
        <p:grpSpPr>
          <a:xfrm>
            <a:off x="8037221" y="5436787"/>
            <a:ext cx="1471613" cy="466725"/>
            <a:chOff x="837" y="2537"/>
            <a:chExt cx="927" cy="294"/>
          </a:xfrm>
        </p:grpSpPr>
        <p:cxnSp>
          <p:nvCxnSpPr>
            <p:cNvPr id="4223" name="Google Shape;4223;p67"/>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24" name="Google Shape;4224;p67"/>
            <p:cNvSpPr txBox="1"/>
            <p:nvPr/>
          </p:nvSpPr>
          <p:spPr>
            <a:xfrm>
              <a:off x="1091" y="2537"/>
              <a:ext cx="37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Tahoma" panose="020B0604030504040204"/>
                <a:buNone/>
              </a:pPr>
              <a:r>
                <a:rPr lang="en-US" sz="1600" b="0" i="0" u="none" strike="noStrike" cap="none">
                  <a:solidFill>
                    <a:srgbClr val="008000"/>
                  </a:solidFill>
                  <a:latin typeface="Tahoma" panose="020B0604030504040204"/>
                  <a:ea typeface="Tahoma" panose="020B0604030504040204"/>
                  <a:cs typeface="Tahoma" panose="020B0604030504040204"/>
                  <a:sym typeface="Tahoma" panose="020B0604030504040204"/>
                </a:rPr>
                <a:t>ack0</a:t>
              </a:r>
              <a:endParaRPr lang="en-US" sz="1600" b="0" i="0" u="none" strike="noStrike" cap="none">
                <a:solidFill>
                  <a:srgbClr val="008000"/>
                </a:solidFill>
                <a:latin typeface="Tahoma" panose="020B0604030504040204"/>
                <a:ea typeface="Tahoma" panose="020B0604030504040204"/>
                <a:cs typeface="Tahoma" panose="020B0604030504040204"/>
                <a:sym typeface="Tahoma" panose="020B0604030504040204"/>
              </a:endParaRPr>
            </a:p>
          </p:txBody>
        </p:sp>
      </p:grpSp>
      <p:sp>
        <p:nvSpPr>
          <p:cNvPr id="4225" name="Google Shape;4225;p67"/>
          <p:cNvSpPr txBox="1"/>
          <p:nvPr/>
        </p:nvSpPr>
        <p:spPr>
          <a:xfrm>
            <a:off x="8130884" y="6207345"/>
            <a:ext cx="1671637"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(b) packet loss</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226" name="Google Shape;4226;p67"/>
          <p:cNvGrpSpPr/>
          <p:nvPr/>
        </p:nvGrpSpPr>
        <p:grpSpPr>
          <a:xfrm>
            <a:off x="8065796" y="2845987"/>
            <a:ext cx="1157288" cy="738188"/>
            <a:chOff x="3726" y="1687"/>
            <a:chExt cx="729" cy="465"/>
          </a:xfrm>
        </p:grpSpPr>
        <p:cxnSp>
          <p:nvCxnSpPr>
            <p:cNvPr id="4227" name="Google Shape;4227;p67"/>
            <p:cNvCxnSpPr/>
            <p:nvPr/>
          </p:nvCxnSpPr>
          <p:spPr>
            <a:xfrm>
              <a:off x="3726" y="1780"/>
              <a:ext cx="548" cy="148"/>
            </a:xfrm>
            <a:prstGeom prst="straightConnector1">
              <a:avLst/>
            </a:prstGeom>
            <a:noFill/>
            <a:ln w="28575" cap="flat" cmpd="sng">
              <a:solidFill>
                <a:srgbClr val="000099"/>
              </a:solidFill>
              <a:prstDash val="solid"/>
              <a:round/>
              <a:headEnd type="none" w="med" len="med"/>
              <a:tailEnd type="triangle" w="med" len="med"/>
            </a:ln>
          </p:spPr>
        </p:cxnSp>
        <p:sp>
          <p:nvSpPr>
            <p:cNvPr id="4228" name="Google Shape;4228;p67"/>
            <p:cNvSpPr txBox="1"/>
            <p:nvPr/>
          </p:nvSpPr>
          <p:spPr>
            <a:xfrm>
              <a:off x="3965" y="1687"/>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pkt1</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sp>
          <p:nvSpPr>
            <p:cNvPr id="4229" name="Google Shape;4229;p67"/>
            <p:cNvSpPr txBox="1"/>
            <p:nvPr/>
          </p:nvSpPr>
          <p:spPr>
            <a:xfrm>
              <a:off x="4185" y="1808"/>
              <a:ext cx="215"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ahoma" panose="020B0604030504040204"/>
                <a:buNone/>
              </a:pPr>
              <a:r>
                <a:rPr lang="en-US" sz="18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8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4230" name="Google Shape;4230;p67"/>
            <p:cNvSpPr txBox="1"/>
            <p:nvPr/>
          </p:nvSpPr>
          <p:spPr>
            <a:xfrm>
              <a:off x="4126" y="1940"/>
              <a:ext cx="32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ahoma" panose="020B0604030504040204"/>
                <a:buNone/>
              </a:pPr>
              <a:r>
                <a:rPr lang="en-US" sz="1600" b="0" i="1" u="none" strike="noStrike" cap="none">
                  <a:solidFill>
                    <a:srgbClr val="FF0000"/>
                  </a:solidFill>
                  <a:latin typeface="Tahoma" panose="020B0604030504040204"/>
                  <a:ea typeface="Tahoma" panose="020B0604030504040204"/>
                  <a:cs typeface="Tahoma" panose="020B0604030504040204"/>
                  <a:sym typeface="Tahoma" panose="020B0604030504040204"/>
                </a:rPr>
                <a:t>loss</a:t>
              </a:r>
              <a:endParaRPr lang="en-US" sz="1600" b="0" i="1"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grpSp>
      <p:grpSp>
        <p:nvGrpSpPr>
          <p:cNvPr id="4231" name="Google Shape;4231;p67"/>
          <p:cNvGrpSpPr/>
          <p:nvPr/>
        </p:nvGrpSpPr>
        <p:grpSpPr>
          <a:xfrm>
            <a:off x="7946734" y="3149200"/>
            <a:ext cx="122237" cy="1033462"/>
            <a:chOff x="3651" y="1878"/>
            <a:chExt cx="78" cy="963"/>
          </a:xfrm>
        </p:grpSpPr>
        <p:cxnSp>
          <p:nvCxnSpPr>
            <p:cNvPr id="4232" name="Google Shape;4232;p67"/>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233" name="Google Shape;4233;p67"/>
            <p:cNvCxnSpPr/>
            <p:nvPr/>
          </p:nvCxnSpPr>
          <p:spPr>
            <a:xfrm rot="10800000">
              <a:off x="3651" y="1878"/>
              <a:ext cx="75" cy="0"/>
            </a:xfrm>
            <a:prstGeom prst="straightConnector1">
              <a:avLst/>
            </a:prstGeom>
            <a:noFill/>
            <a:ln w="28575" cap="flat" cmpd="sng">
              <a:solidFill>
                <a:srgbClr val="000000"/>
              </a:solidFill>
              <a:prstDash val="solid"/>
              <a:round/>
              <a:headEnd type="none" w="med" len="med"/>
              <a:tailEnd type="none" w="med" len="med"/>
            </a:ln>
          </p:spPr>
        </p:cxnSp>
        <p:cxnSp>
          <p:nvCxnSpPr>
            <p:cNvPr id="4234" name="Google Shape;4234;p67"/>
            <p:cNvCxnSpPr/>
            <p:nvPr/>
          </p:nvCxnSpPr>
          <p:spPr>
            <a:xfrm rot="10800000">
              <a:off x="3651" y="2841"/>
              <a:ext cx="75" cy="0"/>
            </a:xfrm>
            <a:prstGeom prst="straightConnector1">
              <a:avLst/>
            </a:prstGeom>
            <a:noFill/>
            <a:ln w="28575" cap="flat" cmpd="sng">
              <a:solidFill>
                <a:srgbClr val="000000"/>
              </a:solidFill>
              <a:prstDash val="solid"/>
              <a:round/>
              <a:headEnd type="none" w="med" len="med"/>
              <a:tailEnd type="none" w="med" len="med"/>
            </a:ln>
          </p:spPr>
        </p:cxnSp>
      </p:grpSp>
      <p:grpSp>
        <p:nvGrpSpPr>
          <p:cNvPr id="4235" name="Google Shape;4235;p67"/>
          <p:cNvGrpSpPr/>
          <p:nvPr/>
        </p:nvGrpSpPr>
        <p:grpSpPr>
          <a:xfrm>
            <a:off x="8075321" y="4138212"/>
            <a:ext cx="1471613" cy="504825"/>
            <a:chOff x="855" y="1710"/>
            <a:chExt cx="927" cy="318"/>
          </a:xfrm>
        </p:grpSpPr>
        <p:cxnSp>
          <p:nvCxnSpPr>
            <p:cNvPr id="4236" name="Google Shape;4236;p67"/>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37" name="Google Shape;4237;p67"/>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pkt1</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238" name="Google Shape;4238;p67"/>
          <p:cNvGrpSpPr/>
          <p:nvPr/>
        </p:nvGrpSpPr>
        <p:grpSpPr>
          <a:xfrm>
            <a:off x="6643396" y="3761975"/>
            <a:ext cx="1377950" cy="731837"/>
            <a:chOff x="2802" y="2348"/>
            <a:chExt cx="868" cy="461"/>
          </a:xfrm>
        </p:grpSpPr>
        <p:pic>
          <p:nvPicPr>
            <p:cNvPr id="4239" name="Google Shape;4239;p67" descr="alarm_clock_ringing"/>
            <p:cNvPicPr preferRelativeResize="0"/>
            <p:nvPr/>
          </p:nvPicPr>
          <p:blipFill rotWithShape="1">
            <a:blip r:embed="rId1"/>
            <a:srcRect/>
            <a:stretch>
              <a:fillRect/>
            </a:stretch>
          </p:blipFill>
          <p:spPr>
            <a:xfrm>
              <a:off x="2846" y="2348"/>
              <a:ext cx="275" cy="303"/>
            </a:xfrm>
            <a:prstGeom prst="rect">
              <a:avLst/>
            </a:prstGeom>
            <a:noFill/>
            <a:ln>
              <a:noFill/>
            </a:ln>
          </p:spPr>
        </p:pic>
        <p:sp>
          <p:nvSpPr>
            <p:cNvPr id="4240" name="Google Shape;4240;p67"/>
            <p:cNvSpPr txBox="1"/>
            <p:nvPr/>
          </p:nvSpPr>
          <p:spPr>
            <a:xfrm>
              <a:off x="2802" y="2491"/>
              <a:ext cx="868" cy="318"/>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panose="020B0604030504040204"/>
                <a:buNone/>
              </a:pPr>
              <a:r>
                <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rPr>
                <a:t>timeout</a:t>
              </a:r>
              <a:endPar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75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resend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241" name="Google Shape;4241;p6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8"/>
                                        </p:tgtEl>
                                        <p:attrNameLst>
                                          <p:attrName>style.visibility</p:attrName>
                                        </p:attrNameLst>
                                      </p:cBhvr>
                                      <p:to>
                                        <p:strVal val="visible"/>
                                      </p:to>
                                    </p:set>
                                    <p:animEffect transition="in" filter="fade">
                                      <p:cBhvr>
                                        <p:cTn id="7" dur="500"/>
                                        <p:tgtEl>
                                          <p:spTgt spid="41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77">
                                            <p:txEl>
                                              <p:pRg st="0" end="0"/>
                                            </p:txEl>
                                          </p:spTgt>
                                        </p:tgtEl>
                                        <p:attrNameLst>
                                          <p:attrName>style.visibility</p:attrName>
                                        </p:attrNameLst>
                                      </p:cBhvr>
                                      <p:to>
                                        <p:strVal val="visible"/>
                                      </p:to>
                                    </p:set>
                                    <p:animEffect transition="in" filter="fade">
                                      <p:cBhvr>
                                        <p:cTn id="11" dur="500"/>
                                        <p:tgtEl>
                                          <p:spTgt spid="417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69"/>
                                        </p:tgtEl>
                                        <p:attrNameLst>
                                          <p:attrName>style.visibility</p:attrName>
                                        </p:attrNameLst>
                                      </p:cBhvr>
                                      <p:to>
                                        <p:strVal val="visible"/>
                                      </p:to>
                                    </p:set>
                                    <p:animEffect transition="in" filter="fade">
                                      <p:cBhvr>
                                        <p:cTn id="16" dur="500"/>
                                        <p:tgtEl>
                                          <p:spTgt spid="416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190"/>
                                        </p:tgtEl>
                                        <p:attrNameLst>
                                          <p:attrName>style.visibility</p:attrName>
                                        </p:attrNameLst>
                                      </p:cBhvr>
                                      <p:to>
                                        <p:strVal val="visible"/>
                                      </p:to>
                                    </p:set>
                                    <p:animEffect transition="in" filter="fade">
                                      <p:cBhvr>
                                        <p:cTn id="20" dur="500"/>
                                        <p:tgtEl>
                                          <p:spTgt spid="419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172"/>
                                        </p:tgtEl>
                                        <p:attrNameLst>
                                          <p:attrName>style.visibility</p:attrName>
                                        </p:attrNameLst>
                                      </p:cBhvr>
                                      <p:to>
                                        <p:strVal val="visible"/>
                                      </p:to>
                                    </p:set>
                                    <p:animEffect transition="in" filter="fade">
                                      <p:cBhvr>
                                        <p:cTn id="24" dur="500"/>
                                        <p:tgtEl>
                                          <p:spTgt spid="41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74"/>
                                        </p:tgtEl>
                                        <p:attrNameLst>
                                          <p:attrName>style.visibility</p:attrName>
                                        </p:attrNameLst>
                                      </p:cBhvr>
                                      <p:to>
                                        <p:strVal val="visible"/>
                                      </p:to>
                                    </p:set>
                                    <p:animEffect transition="in" filter="fade">
                                      <p:cBhvr>
                                        <p:cTn id="29" dur="500"/>
                                        <p:tgtEl>
                                          <p:spTgt spid="4174"/>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184"/>
                                        </p:tgtEl>
                                        <p:attrNameLst>
                                          <p:attrName>style.visibility</p:attrName>
                                        </p:attrNameLst>
                                      </p:cBhvr>
                                      <p:to>
                                        <p:strVal val="visible"/>
                                      </p:to>
                                    </p:set>
                                    <p:animEffect transition="in" filter="fade">
                                      <p:cBhvr>
                                        <p:cTn id="33" dur="500"/>
                                        <p:tgtEl>
                                          <p:spTgt spid="4184"/>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4167">
                                            <p:txEl>
                                              <p:pRg st="0" end="0"/>
                                            </p:txEl>
                                          </p:spTgt>
                                        </p:tgtEl>
                                        <p:attrNameLst>
                                          <p:attrName>style.visibility</p:attrName>
                                        </p:attrNameLst>
                                      </p:cBhvr>
                                      <p:to>
                                        <p:strVal val="visible"/>
                                      </p:to>
                                    </p:set>
                                    <p:animEffect transition="in" filter="fade">
                                      <p:cBhvr>
                                        <p:cTn id="37" dur="500"/>
                                        <p:tgtEl>
                                          <p:spTgt spid="4167">
                                            <p:txEl>
                                              <p:pRg st="0" end="0"/>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4170"/>
                                        </p:tgtEl>
                                        <p:attrNameLst>
                                          <p:attrName>style.visibility</p:attrName>
                                        </p:attrNameLst>
                                      </p:cBhvr>
                                      <p:to>
                                        <p:strVal val="visible"/>
                                      </p:to>
                                    </p:set>
                                    <p:animEffect transition="in" filter="fade">
                                      <p:cBhvr>
                                        <p:cTn id="41" dur="500"/>
                                        <p:tgtEl>
                                          <p:spTgt spid="4170"/>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4187"/>
                                        </p:tgtEl>
                                        <p:attrNameLst>
                                          <p:attrName>style.visibility</p:attrName>
                                        </p:attrNameLst>
                                      </p:cBhvr>
                                      <p:to>
                                        <p:strVal val="visible"/>
                                      </p:to>
                                    </p:set>
                                    <p:animEffect transition="in" filter="fade">
                                      <p:cBhvr>
                                        <p:cTn id="45" dur="500"/>
                                        <p:tgtEl>
                                          <p:spTgt spid="4187"/>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4175"/>
                                        </p:tgtEl>
                                        <p:attrNameLst>
                                          <p:attrName>style.visibility</p:attrName>
                                        </p:attrNameLst>
                                      </p:cBhvr>
                                      <p:to>
                                        <p:strVal val="visible"/>
                                      </p:to>
                                    </p:set>
                                    <p:animEffect transition="in" filter="fade">
                                      <p:cBhvr>
                                        <p:cTn id="49" dur="500"/>
                                        <p:tgtEl>
                                          <p:spTgt spid="4175"/>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4173"/>
                                        </p:tgtEl>
                                        <p:attrNameLst>
                                          <p:attrName>style.visibility</p:attrName>
                                        </p:attrNameLst>
                                      </p:cBhvr>
                                      <p:to>
                                        <p:strVal val="visible"/>
                                      </p:to>
                                    </p:set>
                                    <p:animEffect transition="in" filter="fade">
                                      <p:cBhvr>
                                        <p:cTn id="53" dur="500"/>
                                        <p:tgtEl>
                                          <p:spTgt spid="4173"/>
                                        </p:tgtEl>
                                      </p:cBhvr>
                                    </p:animEffect>
                                  </p:childTnLst>
                                </p:cTn>
                              </p:par>
                            </p:childTnLst>
                          </p:cTn>
                        </p:par>
                        <p:par>
                          <p:cTn id="54" fill="hold">
                            <p:stCondLst>
                              <p:cond delay="3500"/>
                            </p:stCondLst>
                            <p:childTnLst>
                              <p:par>
                                <p:cTn id="55" presetID="10" presetClass="entr" presetSubtype="0" fill="hold" nodeType="afterEffect">
                                  <p:stCondLst>
                                    <p:cond delay="0"/>
                                  </p:stCondLst>
                                  <p:childTnLst>
                                    <p:set>
                                      <p:cBhvr>
                                        <p:cTn id="56" dur="1" fill="hold">
                                          <p:stCondLst>
                                            <p:cond delay="0"/>
                                          </p:stCondLst>
                                        </p:cTn>
                                        <p:tgtEl>
                                          <p:spTgt spid="4181"/>
                                        </p:tgtEl>
                                        <p:attrNameLst>
                                          <p:attrName>style.visibility</p:attrName>
                                        </p:attrNameLst>
                                      </p:cBhvr>
                                      <p:to>
                                        <p:strVal val="visible"/>
                                      </p:to>
                                    </p:set>
                                    <p:animEffect transition="in" filter="fade">
                                      <p:cBhvr>
                                        <p:cTn id="57" dur="500"/>
                                        <p:tgtEl>
                                          <p:spTgt spid="4181"/>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4168"/>
                                        </p:tgtEl>
                                        <p:attrNameLst>
                                          <p:attrName>style.visibility</p:attrName>
                                        </p:attrNameLst>
                                      </p:cBhvr>
                                      <p:to>
                                        <p:strVal val="visible"/>
                                      </p:to>
                                    </p:set>
                                    <p:animEffect transition="in" filter="fade">
                                      <p:cBhvr>
                                        <p:cTn id="61" dur="500"/>
                                        <p:tgtEl>
                                          <p:spTgt spid="4168"/>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4171">
                                            <p:txEl>
                                              <p:pRg st="0" end="0"/>
                                            </p:txEl>
                                          </p:spTgt>
                                        </p:tgtEl>
                                        <p:attrNameLst>
                                          <p:attrName>style.visibility</p:attrName>
                                        </p:attrNameLst>
                                      </p:cBhvr>
                                      <p:to>
                                        <p:strVal val="visible"/>
                                      </p:to>
                                    </p:set>
                                    <p:animEffect transition="in" filter="fade">
                                      <p:cBhvr>
                                        <p:cTn id="65" dur="500"/>
                                        <p:tgtEl>
                                          <p:spTgt spid="4171">
                                            <p:txEl>
                                              <p:pRg st="0" end="0"/>
                                            </p:txEl>
                                          </p:spTgt>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4193"/>
                                        </p:tgtEl>
                                        <p:attrNameLst>
                                          <p:attrName>style.visibility</p:attrName>
                                        </p:attrNameLst>
                                      </p:cBhvr>
                                      <p:to>
                                        <p:strVal val="visible"/>
                                      </p:to>
                                    </p:set>
                                    <p:animEffect transition="in" filter="fade">
                                      <p:cBhvr>
                                        <p:cTn id="69" dur="500"/>
                                        <p:tgtEl>
                                          <p:spTgt spid="419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210"/>
                                        </p:tgtEl>
                                        <p:attrNameLst>
                                          <p:attrName>style.visibility</p:attrName>
                                        </p:attrNameLst>
                                      </p:cBhvr>
                                      <p:to>
                                        <p:strVal val="visible"/>
                                      </p:to>
                                    </p:set>
                                    <p:animEffect transition="in" filter="fade">
                                      <p:cBhvr>
                                        <p:cTn id="74" dur="500"/>
                                        <p:tgtEl>
                                          <p:spTgt spid="4210"/>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4209">
                                            <p:txEl>
                                              <p:pRg st="0" end="0"/>
                                            </p:txEl>
                                          </p:spTgt>
                                        </p:tgtEl>
                                        <p:attrNameLst>
                                          <p:attrName>style.visibility</p:attrName>
                                        </p:attrNameLst>
                                      </p:cBhvr>
                                      <p:to>
                                        <p:strVal val="visible"/>
                                      </p:to>
                                    </p:set>
                                    <p:animEffect transition="in" filter="fade">
                                      <p:cBhvr>
                                        <p:cTn id="78" dur="500"/>
                                        <p:tgtEl>
                                          <p:spTgt spid="4209">
                                            <p:txEl>
                                              <p:pRg st="0" end="0"/>
                                            </p:txEl>
                                          </p:spTgt>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4201"/>
                                        </p:tgtEl>
                                        <p:attrNameLst>
                                          <p:attrName>style.visibility</p:attrName>
                                        </p:attrNameLst>
                                      </p:cBhvr>
                                      <p:to>
                                        <p:strVal val="visible"/>
                                      </p:to>
                                    </p:set>
                                    <p:animEffect transition="in" filter="fade">
                                      <p:cBhvr>
                                        <p:cTn id="82" dur="500"/>
                                        <p:tgtEl>
                                          <p:spTgt spid="4201"/>
                                        </p:tgtEl>
                                      </p:cBhvr>
                                    </p:animEffect>
                                  </p:childTnLst>
                                </p:cTn>
                              </p:par>
                            </p:childTnLst>
                          </p:cTn>
                        </p:par>
                        <p:par>
                          <p:cTn id="83" fill="hold">
                            <p:stCondLst>
                              <p:cond delay="1500"/>
                            </p:stCondLst>
                            <p:childTnLst>
                              <p:par>
                                <p:cTn id="84" presetID="10" presetClass="entr" presetSubtype="0" fill="hold" nodeType="afterEffect">
                                  <p:stCondLst>
                                    <p:cond delay="0"/>
                                  </p:stCondLst>
                                  <p:childTnLst>
                                    <p:set>
                                      <p:cBhvr>
                                        <p:cTn id="85" dur="1" fill="hold">
                                          <p:stCondLst>
                                            <p:cond delay="0"/>
                                          </p:stCondLst>
                                        </p:cTn>
                                        <p:tgtEl>
                                          <p:spTgt spid="4219"/>
                                        </p:tgtEl>
                                        <p:attrNameLst>
                                          <p:attrName>style.visibility</p:attrName>
                                        </p:attrNameLst>
                                      </p:cBhvr>
                                      <p:to>
                                        <p:strVal val="visible"/>
                                      </p:to>
                                    </p:set>
                                    <p:animEffect transition="in" filter="fade">
                                      <p:cBhvr>
                                        <p:cTn id="86" dur="500"/>
                                        <p:tgtEl>
                                          <p:spTgt spid="4219"/>
                                        </p:tgtEl>
                                      </p:cBhvr>
                                    </p:animEffect>
                                  </p:childTnLst>
                                </p:cTn>
                              </p:par>
                            </p:childTnLst>
                          </p:cTn>
                        </p:par>
                        <p:par>
                          <p:cTn id="87" fill="hold">
                            <p:stCondLst>
                              <p:cond delay="2000"/>
                            </p:stCondLst>
                            <p:childTnLst>
                              <p:par>
                                <p:cTn id="88" presetID="10" presetClass="entr" presetSubtype="0" fill="hold" nodeType="afterEffect">
                                  <p:stCondLst>
                                    <p:cond delay="0"/>
                                  </p:stCondLst>
                                  <p:childTnLst>
                                    <p:set>
                                      <p:cBhvr>
                                        <p:cTn id="89" dur="1" fill="hold">
                                          <p:stCondLst>
                                            <p:cond delay="0"/>
                                          </p:stCondLst>
                                        </p:cTn>
                                        <p:tgtEl>
                                          <p:spTgt spid="4204"/>
                                        </p:tgtEl>
                                        <p:attrNameLst>
                                          <p:attrName>style.visibility</p:attrName>
                                        </p:attrNameLst>
                                      </p:cBhvr>
                                      <p:to>
                                        <p:strVal val="visible"/>
                                      </p:to>
                                    </p:set>
                                    <p:animEffect transition="in" filter="fade">
                                      <p:cBhvr>
                                        <p:cTn id="90" dur="500"/>
                                        <p:tgtEl>
                                          <p:spTgt spid="4204"/>
                                        </p:tgtEl>
                                      </p:cBhvr>
                                    </p:animEffect>
                                  </p:childTnLst>
                                </p:cTn>
                              </p:par>
                            </p:childTnLst>
                          </p:cTn>
                        </p:par>
                        <p:par>
                          <p:cTn id="91" fill="hold">
                            <p:stCondLst>
                              <p:cond delay="2500"/>
                            </p:stCondLst>
                            <p:childTnLst>
                              <p:par>
                                <p:cTn id="92" presetID="10" presetClass="entr" presetSubtype="0" fill="hold" nodeType="afterEffect">
                                  <p:stCondLst>
                                    <p:cond delay="0"/>
                                  </p:stCondLst>
                                  <p:childTnLst>
                                    <p:set>
                                      <p:cBhvr>
                                        <p:cTn id="93" dur="1" fill="hold">
                                          <p:stCondLst>
                                            <p:cond delay="0"/>
                                          </p:stCondLst>
                                        </p:cTn>
                                        <p:tgtEl>
                                          <p:spTgt spid="4206"/>
                                        </p:tgtEl>
                                        <p:attrNameLst>
                                          <p:attrName>style.visibility</p:attrName>
                                        </p:attrNameLst>
                                      </p:cBhvr>
                                      <p:to>
                                        <p:strVal val="visible"/>
                                      </p:to>
                                    </p:set>
                                    <p:animEffect transition="in" filter="fade">
                                      <p:cBhvr>
                                        <p:cTn id="94" dur="500"/>
                                        <p:tgtEl>
                                          <p:spTgt spid="4206"/>
                                        </p:tgtEl>
                                      </p:cBhvr>
                                    </p:animEffect>
                                  </p:childTnLst>
                                </p:cTn>
                              </p:par>
                            </p:childTnLst>
                          </p:cTn>
                        </p:par>
                        <p:par>
                          <p:cTn id="95" fill="hold">
                            <p:stCondLst>
                              <p:cond delay="3000"/>
                            </p:stCondLst>
                            <p:childTnLst>
                              <p:par>
                                <p:cTn id="96" presetID="10" presetClass="entr" presetSubtype="0" fill="hold" nodeType="afterEffect">
                                  <p:stCondLst>
                                    <p:cond delay="0"/>
                                  </p:stCondLst>
                                  <p:childTnLst>
                                    <p:set>
                                      <p:cBhvr>
                                        <p:cTn id="97" dur="1" fill="hold">
                                          <p:stCondLst>
                                            <p:cond delay="0"/>
                                          </p:stCondLst>
                                        </p:cTn>
                                        <p:tgtEl>
                                          <p:spTgt spid="4226"/>
                                        </p:tgtEl>
                                        <p:attrNameLst>
                                          <p:attrName>style.visibility</p:attrName>
                                        </p:attrNameLst>
                                      </p:cBhvr>
                                      <p:to>
                                        <p:strVal val="visible"/>
                                      </p:to>
                                    </p:set>
                                    <p:animEffect transition="in" filter="fade">
                                      <p:cBhvr>
                                        <p:cTn id="98" dur="500"/>
                                        <p:tgtEl>
                                          <p:spTgt spid="422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231"/>
                                        </p:tgtEl>
                                        <p:attrNameLst>
                                          <p:attrName>style.visibility</p:attrName>
                                        </p:attrNameLst>
                                      </p:cBhvr>
                                      <p:to>
                                        <p:strVal val="visible"/>
                                      </p:to>
                                    </p:set>
                                    <p:animEffect transition="in" filter="fade">
                                      <p:cBhvr>
                                        <p:cTn id="103" dur="1000"/>
                                        <p:tgtEl>
                                          <p:spTgt spid="4231"/>
                                        </p:tgtEl>
                                      </p:cBhvr>
                                    </p:animEffect>
                                  </p:childTnLst>
                                </p:cTn>
                              </p:par>
                            </p:childTnLst>
                          </p:cTn>
                        </p:par>
                        <p:par>
                          <p:cTn id="104" fill="hold">
                            <p:stCondLst>
                              <p:cond delay="1000"/>
                            </p:stCondLst>
                            <p:childTnLst>
                              <p:par>
                                <p:cTn id="105" presetID="10" presetClass="entr" presetSubtype="0" fill="hold" nodeType="afterEffect">
                                  <p:stCondLst>
                                    <p:cond delay="0"/>
                                  </p:stCondLst>
                                  <p:childTnLst>
                                    <p:set>
                                      <p:cBhvr>
                                        <p:cTn id="106" dur="1" fill="hold">
                                          <p:stCondLst>
                                            <p:cond delay="0"/>
                                          </p:stCondLst>
                                        </p:cTn>
                                        <p:tgtEl>
                                          <p:spTgt spid="4238"/>
                                        </p:tgtEl>
                                        <p:attrNameLst>
                                          <p:attrName>style.visibility</p:attrName>
                                        </p:attrNameLst>
                                      </p:cBhvr>
                                      <p:to>
                                        <p:strVal val="visible"/>
                                      </p:to>
                                    </p:set>
                                    <p:animEffect transition="in" filter="fade">
                                      <p:cBhvr>
                                        <p:cTn id="107" dur="500"/>
                                        <p:tgtEl>
                                          <p:spTgt spid="42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235"/>
                                        </p:tgtEl>
                                        <p:attrNameLst>
                                          <p:attrName>style.visibility</p:attrName>
                                        </p:attrNameLst>
                                      </p:cBhvr>
                                      <p:to>
                                        <p:strVal val="visible"/>
                                      </p:to>
                                    </p:set>
                                    <p:animEffect transition="in" filter="fade">
                                      <p:cBhvr>
                                        <p:cTn id="112" dur="500"/>
                                        <p:tgtEl>
                                          <p:spTgt spid="4235"/>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4199">
                                            <p:txEl>
                                              <p:pRg st="0" end="0"/>
                                            </p:txEl>
                                          </p:spTgt>
                                        </p:tgtEl>
                                        <p:attrNameLst>
                                          <p:attrName>style.visibility</p:attrName>
                                        </p:attrNameLst>
                                      </p:cBhvr>
                                      <p:to>
                                        <p:strVal val="visible"/>
                                      </p:to>
                                    </p:set>
                                    <p:animEffect transition="in" filter="fade">
                                      <p:cBhvr>
                                        <p:cTn id="116" dur="500"/>
                                        <p:tgtEl>
                                          <p:spTgt spid="4199">
                                            <p:txEl>
                                              <p:pRg st="0" end="0"/>
                                            </p:txEl>
                                          </p:spTgt>
                                        </p:tgtEl>
                                      </p:cBhvr>
                                    </p:animEffect>
                                  </p:childTnLst>
                                </p:cTn>
                              </p:par>
                            </p:childTnLst>
                          </p:cTn>
                        </p:par>
                        <p:par>
                          <p:cTn id="117" fill="hold">
                            <p:stCondLst>
                              <p:cond delay="1000"/>
                            </p:stCondLst>
                            <p:childTnLst>
                              <p:par>
                                <p:cTn id="118" presetID="10" presetClass="entr" presetSubtype="0" fill="hold" nodeType="afterEffect">
                                  <p:stCondLst>
                                    <p:cond delay="0"/>
                                  </p:stCondLst>
                                  <p:childTnLst>
                                    <p:set>
                                      <p:cBhvr>
                                        <p:cTn id="119" dur="1" fill="hold">
                                          <p:stCondLst>
                                            <p:cond delay="0"/>
                                          </p:stCondLst>
                                        </p:cTn>
                                        <p:tgtEl>
                                          <p:spTgt spid="4202"/>
                                        </p:tgtEl>
                                        <p:attrNameLst>
                                          <p:attrName>style.visibility</p:attrName>
                                        </p:attrNameLst>
                                      </p:cBhvr>
                                      <p:to>
                                        <p:strVal val="visible"/>
                                      </p:to>
                                    </p:set>
                                    <p:animEffect transition="in" filter="fade">
                                      <p:cBhvr>
                                        <p:cTn id="120" dur="500"/>
                                        <p:tgtEl>
                                          <p:spTgt spid="4202"/>
                                        </p:tgtEl>
                                      </p:cBhvr>
                                    </p:animEffect>
                                  </p:childTnLst>
                                </p:cTn>
                              </p:par>
                            </p:childTnLst>
                          </p:cTn>
                        </p:par>
                        <p:par>
                          <p:cTn id="121" fill="hold">
                            <p:stCondLst>
                              <p:cond delay="1500"/>
                            </p:stCondLst>
                            <p:childTnLst>
                              <p:par>
                                <p:cTn id="122" presetID="10" presetClass="entr" presetSubtype="0" fill="hold" nodeType="afterEffect">
                                  <p:stCondLst>
                                    <p:cond delay="0"/>
                                  </p:stCondLst>
                                  <p:childTnLst>
                                    <p:set>
                                      <p:cBhvr>
                                        <p:cTn id="123" dur="1" fill="hold">
                                          <p:stCondLst>
                                            <p:cond delay="0"/>
                                          </p:stCondLst>
                                        </p:cTn>
                                        <p:tgtEl>
                                          <p:spTgt spid="4216"/>
                                        </p:tgtEl>
                                        <p:attrNameLst>
                                          <p:attrName>style.visibility</p:attrName>
                                        </p:attrNameLst>
                                      </p:cBhvr>
                                      <p:to>
                                        <p:strVal val="visible"/>
                                      </p:to>
                                    </p:set>
                                    <p:animEffect transition="in" filter="fade">
                                      <p:cBhvr>
                                        <p:cTn id="124" dur="500"/>
                                        <p:tgtEl>
                                          <p:spTgt spid="4216"/>
                                        </p:tgtEl>
                                      </p:cBhvr>
                                    </p:animEffect>
                                  </p:childTnLst>
                                </p:cTn>
                              </p:par>
                            </p:childTnLst>
                          </p:cTn>
                        </p:par>
                        <p:par>
                          <p:cTn id="125" fill="hold">
                            <p:stCondLst>
                              <p:cond delay="2000"/>
                            </p:stCondLst>
                            <p:childTnLst>
                              <p:par>
                                <p:cTn id="126" presetID="10" presetClass="entr" presetSubtype="0" fill="hold" nodeType="afterEffect">
                                  <p:stCondLst>
                                    <p:cond delay="0"/>
                                  </p:stCondLst>
                                  <p:childTnLst>
                                    <p:set>
                                      <p:cBhvr>
                                        <p:cTn id="127" dur="1" fill="hold">
                                          <p:stCondLst>
                                            <p:cond delay="0"/>
                                          </p:stCondLst>
                                        </p:cTn>
                                        <p:tgtEl>
                                          <p:spTgt spid="4207"/>
                                        </p:tgtEl>
                                        <p:attrNameLst>
                                          <p:attrName>style.visibility</p:attrName>
                                        </p:attrNameLst>
                                      </p:cBhvr>
                                      <p:to>
                                        <p:strVal val="visible"/>
                                      </p:to>
                                    </p:set>
                                    <p:animEffect transition="in" filter="fade">
                                      <p:cBhvr>
                                        <p:cTn id="128" dur="500"/>
                                        <p:tgtEl>
                                          <p:spTgt spid="4207"/>
                                        </p:tgtEl>
                                      </p:cBhvr>
                                    </p:animEffec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4205"/>
                                        </p:tgtEl>
                                        <p:attrNameLst>
                                          <p:attrName>style.visibility</p:attrName>
                                        </p:attrNameLst>
                                      </p:cBhvr>
                                      <p:to>
                                        <p:strVal val="visible"/>
                                      </p:to>
                                    </p:set>
                                    <p:animEffect transition="in" filter="fade">
                                      <p:cBhvr>
                                        <p:cTn id="132" dur="500"/>
                                        <p:tgtEl>
                                          <p:spTgt spid="4205"/>
                                        </p:tgtEl>
                                      </p:cBhvr>
                                    </p:animEffect>
                                  </p:childTnLst>
                                </p:cTn>
                              </p:par>
                            </p:childTnLst>
                          </p:cTn>
                        </p:par>
                        <p:par>
                          <p:cTn id="133" fill="hold">
                            <p:stCondLst>
                              <p:cond delay="3000"/>
                            </p:stCondLst>
                            <p:childTnLst>
                              <p:par>
                                <p:cTn id="134" presetID="10" presetClass="entr" presetSubtype="0" fill="hold" nodeType="afterEffect">
                                  <p:stCondLst>
                                    <p:cond delay="0"/>
                                  </p:stCondLst>
                                  <p:childTnLst>
                                    <p:set>
                                      <p:cBhvr>
                                        <p:cTn id="135" dur="1" fill="hold">
                                          <p:stCondLst>
                                            <p:cond delay="0"/>
                                          </p:stCondLst>
                                        </p:cTn>
                                        <p:tgtEl>
                                          <p:spTgt spid="4213"/>
                                        </p:tgtEl>
                                        <p:attrNameLst>
                                          <p:attrName>style.visibility</p:attrName>
                                        </p:attrNameLst>
                                      </p:cBhvr>
                                      <p:to>
                                        <p:strVal val="visible"/>
                                      </p:to>
                                    </p:set>
                                    <p:animEffect transition="in" filter="fade">
                                      <p:cBhvr>
                                        <p:cTn id="136" dur="500"/>
                                        <p:tgtEl>
                                          <p:spTgt spid="4213"/>
                                        </p:tgtEl>
                                      </p:cBhvr>
                                    </p:animEffect>
                                  </p:childTnLst>
                                </p:cTn>
                              </p:par>
                            </p:childTnLst>
                          </p:cTn>
                        </p:par>
                        <p:par>
                          <p:cTn id="137" fill="hold">
                            <p:stCondLst>
                              <p:cond delay="3500"/>
                            </p:stCondLst>
                            <p:childTnLst>
                              <p:par>
                                <p:cTn id="138" presetID="10" presetClass="entr" presetSubtype="0" fill="hold" nodeType="afterEffect">
                                  <p:stCondLst>
                                    <p:cond delay="0"/>
                                  </p:stCondLst>
                                  <p:childTnLst>
                                    <p:set>
                                      <p:cBhvr>
                                        <p:cTn id="139" dur="1" fill="hold">
                                          <p:stCondLst>
                                            <p:cond delay="0"/>
                                          </p:stCondLst>
                                        </p:cTn>
                                        <p:tgtEl>
                                          <p:spTgt spid="4200"/>
                                        </p:tgtEl>
                                        <p:attrNameLst>
                                          <p:attrName>style.visibility</p:attrName>
                                        </p:attrNameLst>
                                      </p:cBhvr>
                                      <p:to>
                                        <p:strVal val="visible"/>
                                      </p:to>
                                    </p:set>
                                    <p:animEffect transition="in" filter="fade">
                                      <p:cBhvr>
                                        <p:cTn id="140" dur="500"/>
                                        <p:tgtEl>
                                          <p:spTgt spid="4200"/>
                                        </p:tgtEl>
                                      </p:cBhvr>
                                    </p:animEffect>
                                  </p:childTnLst>
                                </p:cTn>
                              </p:par>
                            </p:childTnLst>
                          </p:cTn>
                        </p:par>
                        <p:par>
                          <p:cTn id="141" fill="hold">
                            <p:stCondLst>
                              <p:cond delay="4000"/>
                            </p:stCondLst>
                            <p:childTnLst>
                              <p:par>
                                <p:cTn id="142" presetID="10" presetClass="entr" presetSubtype="0" fill="hold" nodeType="afterEffect">
                                  <p:stCondLst>
                                    <p:cond delay="0"/>
                                  </p:stCondLst>
                                  <p:childTnLst>
                                    <p:set>
                                      <p:cBhvr>
                                        <p:cTn id="143" dur="1" fill="hold">
                                          <p:stCondLst>
                                            <p:cond delay="0"/>
                                          </p:stCondLst>
                                        </p:cTn>
                                        <p:tgtEl>
                                          <p:spTgt spid="4203">
                                            <p:txEl>
                                              <p:pRg st="0" end="0"/>
                                            </p:txEl>
                                          </p:spTgt>
                                        </p:tgtEl>
                                        <p:attrNameLst>
                                          <p:attrName>style.visibility</p:attrName>
                                        </p:attrNameLst>
                                      </p:cBhvr>
                                      <p:to>
                                        <p:strVal val="visible"/>
                                      </p:to>
                                    </p:set>
                                    <p:animEffect transition="in" filter="fade">
                                      <p:cBhvr>
                                        <p:cTn id="144" dur="500"/>
                                        <p:tgtEl>
                                          <p:spTgt spid="4203">
                                            <p:txEl>
                                              <p:pRg st="0" end="0"/>
                                            </p:txEl>
                                          </p:spTgt>
                                        </p:tgtEl>
                                      </p:cBhvr>
                                    </p:animEffect>
                                  </p:childTnLst>
                                </p:cTn>
                              </p:par>
                            </p:childTnLst>
                          </p:cTn>
                        </p:par>
                        <p:par>
                          <p:cTn id="145" fill="hold">
                            <p:stCondLst>
                              <p:cond delay="4500"/>
                            </p:stCondLst>
                            <p:childTnLst>
                              <p:par>
                                <p:cTn id="146" presetID="10" presetClass="entr" presetSubtype="0" fill="hold" nodeType="afterEffect">
                                  <p:stCondLst>
                                    <p:cond delay="0"/>
                                  </p:stCondLst>
                                  <p:childTnLst>
                                    <p:set>
                                      <p:cBhvr>
                                        <p:cTn id="147" dur="1" fill="hold">
                                          <p:stCondLst>
                                            <p:cond delay="0"/>
                                          </p:stCondLst>
                                        </p:cTn>
                                        <p:tgtEl>
                                          <p:spTgt spid="4222"/>
                                        </p:tgtEl>
                                        <p:attrNameLst>
                                          <p:attrName>style.visibility</p:attrName>
                                        </p:attrNameLst>
                                      </p:cBhvr>
                                      <p:to>
                                        <p:strVal val="visible"/>
                                      </p:to>
                                    </p:set>
                                    <p:animEffect transition="in" filter="fade">
                                      <p:cBhvr>
                                        <p:cTn id="148" dur="500"/>
                                        <p:tgtEl>
                                          <p:spTgt spid="4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46"/>
        <p:cNvGrpSpPr/>
        <p:nvPr/>
      </p:nvGrpSpPr>
      <p:grpSpPr>
        <a:xfrm>
          <a:off x="0" y="0"/>
          <a:ext cx="0" cy="0"/>
          <a:chOff x="0" y="0"/>
          <a:chExt cx="0" cy="0"/>
        </a:xfrm>
      </p:grpSpPr>
      <p:sp>
        <p:nvSpPr>
          <p:cNvPr id="4247" name="Google Shape;4247;p6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rdt3.0 in action</a:t>
            </a:r>
            <a:endParaRPr sz="4400"/>
          </a:p>
        </p:txBody>
      </p:sp>
      <p:sp>
        <p:nvSpPr>
          <p:cNvPr id="4248" name="Google Shape;4248;p68"/>
          <p:cNvSpPr txBox="1"/>
          <p:nvPr/>
        </p:nvSpPr>
        <p:spPr>
          <a:xfrm>
            <a:off x="3808470" y="3116226"/>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49" name="Google Shape;4249;p68"/>
          <p:cNvSpPr txBox="1"/>
          <p:nvPr/>
        </p:nvSpPr>
        <p:spPr>
          <a:xfrm>
            <a:off x="3808470" y="3341651"/>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50" name="Google Shape;4250;p68"/>
          <p:cNvSpPr txBox="1"/>
          <p:nvPr/>
        </p:nvSpPr>
        <p:spPr>
          <a:xfrm>
            <a:off x="3789420" y="4532276"/>
            <a:ext cx="1568450"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(detect duplicate)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251" name="Google Shape;4251;p68"/>
          <p:cNvGrpSpPr/>
          <p:nvPr/>
        </p:nvGrpSpPr>
        <p:grpSpPr>
          <a:xfrm>
            <a:off x="2340033" y="2889213"/>
            <a:ext cx="1471612" cy="504825"/>
            <a:chOff x="855" y="1710"/>
            <a:chExt cx="927" cy="318"/>
          </a:xfrm>
        </p:grpSpPr>
        <p:cxnSp>
          <p:nvCxnSpPr>
            <p:cNvPr id="4252" name="Google Shape;4252;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53" name="Google Shape;4253;p68"/>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pkt1</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sp>
        <p:nvSpPr>
          <p:cNvPr id="4254" name="Google Shape;4254;p68"/>
          <p:cNvSpPr txBox="1"/>
          <p:nvPr/>
        </p:nvSpPr>
        <p:spPr>
          <a:xfrm>
            <a:off x="1352608" y="1508088"/>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panose="020B0604030504040204"/>
              <a:buNone/>
            </a:pPr>
            <a:r>
              <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rPr>
              <a:t>sender</a:t>
            </a:r>
            <a:endPar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4255" name="Google Shape;4255;p68"/>
          <p:cNvSpPr txBox="1"/>
          <p:nvPr/>
        </p:nvSpPr>
        <p:spPr>
          <a:xfrm>
            <a:off x="3792595" y="1503326"/>
            <a:ext cx="1071563"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panose="020B0604030504040204"/>
              <a:buNone/>
            </a:pPr>
            <a:r>
              <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rPr>
              <a:t>receiver</a:t>
            </a:r>
            <a:endPar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endParaRPr>
          </a:p>
        </p:txBody>
      </p:sp>
      <p:sp>
        <p:nvSpPr>
          <p:cNvPr id="4256" name="Google Shape;4256;p68"/>
          <p:cNvSpPr txBox="1"/>
          <p:nvPr/>
        </p:nvSpPr>
        <p:spPr>
          <a:xfrm>
            <a:off x="3805295" y="4263988"/>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57" name="Google Shape;4257;p68"/>
          <p:cNvSpPr txBox="1"/>
          <p:nvPr/>
        </p:nvSpPr>
        <p:spPr>
          <a:xfrm>
            <a:off x="3802120" y="5260938"/>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58" name="Google Shape;4258;p68"/>
          <p:cNvSpPr txBox="1"/>
          <p:nvPr/>
        </p:nvSpPr>
        <p:spPr>
          <a:xfrm>
            <a:off x="3798945" y="2441538"/>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59" name="Google Shape;4259;p68"/>
          <p:cNvSpPr txBox="1"/>
          <p:nvPr/>
        </p:nvSpPr>
        <p:spPr>
          <a:xfrm>
            <a:off x="3817995" y="4686263"/>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60" name="Google Shape;4260;p68"/>
          <p:cNvSpPr txBox="1"/>
          <p:nvPr/>
        </p:nvSpPr>
        <p:spPr>
          <a:xfrm>
            <a:off x="3795770" y="5456201"/>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61" name="Google Shape;4261;p68"/>
          <p:cNvSpPr txBox="1"/>
          <p:nvPr/>
        </p:nvSpPr>
        <p:spPr>
          <a:xfrm>
            <a:off x="1281170" y="2690776"/>
            <a:ext cx="10223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62" name="Google Shape;4262;p68"/>
          <p:cNvSpPr txBox="1"/>
          <p:nvPr/>
        </p:nvSpPr>
        <p:spPr>
          <a:xfrm>
            <a:off x="1125595" y="5062501"/>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63" name="Google Shape;4263;p68"/>
          <p:cNvSpPr txBox="1"/>
          <p:nvPr/>
        </p:nvSpPr>
        <p:spPr>
          <a:xfrm>
            <a:off x="1125595" y="2909851"/>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64" name="Google Shape;4264;p68"/>
          <p:cNvSpPr txBox="1"/>
          <p:nvPr/>
        </p:nvSpPr>
        <p:spPr>
          <a:xfrm>
            <a:off x="1270058" y="4822788"/>
            <a:ext cx="10223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65" name="Google Shape;4265;p68"/>
          <p:cNvSpPr txBox="1"/>
          <p:nvPr/>
        </p:nvSpPr>
        <p:spPr>
          <a:xfrm>
            <a:off x="1114483" y="1947826"/>
            <a:ext cx="11747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66" name="Google Shape;4266;p68"/>
          <p:cNvSpPr txBox="1"/>
          <p:nvPr/>
        </p:nvSpPr>
        <p:spPr>
          <a:xfrm>
            <a:off x="3791008" y="2230401"/>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267" name="Google Shape;4267;p68"/>
          <p:cNvGrpSpPr/>
          <p:nvPr/>
        </p:nvGrpSpPr>
        <p:grpSpPr>
          <a:xfrm>
            <a:off x="2330508" y="2017676"/>
            <a:ext cx="1471612" cy="512762"/>
            <a:chOff x="850" y="1159"/>
            <a:chExt cx="927" cy="323"/>
          </a:xfrm>
        </p:grpSpPr>
        <p:cxnSp>
          <p:nvCxnSpPr>
            <p:cNvPr id="4268" name="Google Shape;4268;p68"/>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69" name="Google Shape;4269;p68"/>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pkt0</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270" name="Google Shape;4270;p68"/>
          <p:cNvGrpSpPr/>
          <p:nvPr/>
        </p:nvGrpSpPr>
        <p:grpSpPr>
          <a:xfrm>
            <a:off x="2324158" y="5032338"/>
            <a:ext cx="1471612" cy="487363"/>
            <a:chOff x="846" y="2253"/>
            <a:chExt cx="927" cy="307"/>
          </a:xfrm>
        </p:grpSpPr>
        <p:cxnSp>
          <p:nvCxnSpPr>
            <p:cNvPr id="4271" name="Google Shape;4271;p68"/>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72" name="Google Shape;4272;p68"/>
            <p:cNvSpPr txBox="1"/>
            <p:nvPr/>
          </p:nvSpPr>
          <p:spPr>
            <a:xfrm>
              <a:off x="1097" y="2253"/>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pkt0</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273" name="Google Shape;4273;p68"/>
          <p:cNvGrpSpPr/>
          <p:nvPr/>
        </p:nvGrpSpPr>
        <p:grpSpPr>
          <a:xfrm>
            <a:off x="2324158" y="4635463"/>
            <a:ext cx="1471612" cy="471488"/>
            <a:chOff x="846" y="2003"/>
            <a:chExt cx="927" cy="297"/>
          </a:xfrm>
        </p:grpSpPr>
        <p:cxnSp>
          <p:nvCxnSpPr>
            <p:cNvPr id="4274" name="Google Shape;4274;p68"/>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75" name="Google Shape;4275;p68"/>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ack1</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grpSp>
        <p:nvGrpSpPr>
          <p:cNvPr id="4276" name="Google Shape;4276;p68"/>
          <p:cNvGrpSpPr/>
          <p:nvPr/>
        </p:nvGrpSpPr>
        <p:grpSpPr>
          <a:xfrm>
            <a:off x="2316220" y="2517738"/>
            <a:ext cx="1471613" cy="455613"/>
            <a:chOff x="841" y="1474"/>
            <a:chExt cx="927" cy="287"/>
          </a:xfrm>
        </p:grpSpPr>
        <p:cxnSp>
          <p:nvCxnSpPr>
            <p:cNvPr id="4277" name="Google Shape;4277;p68"/>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78" name="Google Shape;4278;p68"/>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ack0</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grpSp>
        <p:nvGrpSpPr>
          <p:cNvPr id="4279" name="Google Shape;4279;p68"/>
          <p:cNvGrpSpPr/>
          <p:nvPr/>
        </p:nvGrpSpPr>
        <p:grpSpPr>
          <a:xfrm>
            <a:off x="2309870" y="5487951"/>
            <a:ext cx="1471613" cy="461962"/>
            <a:chOff x="837" y="2540"/>
            <a:chExt cx="927" cy="291"/>
          </a:xfrm>
        </p:grpSpPr>
        <p:cxnSp>
          <p:nvCxnSpPr>
            <p:cNvPr id="4280" name="Google Shape;4280;p68"/>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281" name="Google Shape;4281;p68"/>
            <p:cNvSpPr txBox="1"/>
            <p:nvPr/>
          </p:nvSpPr>
          <p:spPr>
            <a:xfrm>
              <a:off x="1086" y="2540"/>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ack0</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sp>
        <p:nvSpPr>
          <p:cNvPr id="4282" name="Google Shape;4282;p68"/>
          <p:cNvSpPr txBox="1"/>
          <p:nvPr/>
        </p:nvSpPr>
        <p:spPr>
          <a:xfrm>
            <a:off x="2108258" y="6200738"/>
            <a:ext cx="13938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(c) ACK loss</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283" name="Google Shape;4283;p68"/>
          <p:cNvGrpSpPr/>
          <p:nvPr/>
        </p:nvGrpSpPr>
        <p:grpSpPr>
          <a:xfrm>
            <a:off x="2595620" y="3289263"/>
            <a:ext cx="1212850" cy="719138"/>
            <a:chOff x="1324" y="1931"/>
            <a:chExt cx="764" cy="453"/>
          </a:xfrm>
        </p:grpSpPr>
        <p:cxnSp>
          <p:nvCxnSpPr>
            <p:cNvPr id="4284" name="Google Shape;4284;p68"/>
            <p:cNvCxnSpPr/>
            <p:nvPr/>
          </p:nvCxnSpPr>
          <p:spPr>
            <a:xfrm flipH="1">
              <a:off x="1514" y="2031"/>
              <a:ext cx="574" cy="132"/>
            </a:xfrm>
            <a:prstGeom prst="straightConnector1">
              <a:avLst/>
            </a:prstGeom>
            <a:noFill/>
            <a:ln w="28575" cap="flat" cmpd="sng">
              <a:solidFill>
                <a:srgbClr val="008000"/>
              </a:solidFill>
              <a:prstDash val="solid"/>
              <a:round/>
              <a:headEnd type="none" w="med" len="med"/>
              <a:tailEnd type="triangle" w="med" len="med"/>
            </a:ln>
          </p:spPr>
        </p:cxnSp>
        <p:sp>
          <p:nvSpPr>
            <p:cNvPr id="4285" name="Google Shape;4285;p68"/>
            <p:cNvSpPr txBox="1"/>
            <p:nvPr/>
          </p:nvSpPr>
          <p:spPr>
            <a:xfrm>
              <a:off x="1456" y="1931"/>
              <a:ext cx="38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ack1</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sp>
          <p:nvSpPr>
            <p:cNvPr id="4286" name="Google Shape;4286;p68"/>
            <p:cNvSpPr txBox="1"/>
            <p:nvPr/>
          </p:nvSpPr>
          <p:spPr>
            <a:xfrm>
              <a:off x="1383" y="2040"/>
              <a:ext cx="215"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ahoma" panose="020B0604030504040204"/>
                <a:buNone/>
              </a:pPr>
              <a:r>
                <a:rPr lang="en-US" sz="18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8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4287" name="Google Shape;4287;p68"/>
            <p:cNvSpPr txBox="1"/>
            <p:nvPr/>
          </p:nvSpPr>
          <p:spPr>
            <a:xfrm>
              <a:off x="1324" y="2172"/>
              <a:ext cx="329"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ahoma" panose="020B0604030504040204"/>
                <a:buNone/>
              </a:pPr>
              <a:r>
                <a:rPr lang="en-US" sz="1600" b="0" i="1" u="none" strike="noStrike" cap="none">
                  <a:solidFill>
                    <a:srgbClr val="FF0000"/>
                  </a:solidFill>
                  <a:latin typeface="Tahoma" panose="020B0604030504040204"/>
                  <a:ea typeface="Tahoma" panose="020B0604030504040204"/>
                  <a:cs typeface="Tahoma" panose="020B0604030504040204"/>
                  <a:sym typeface="Tahoma" panose="020B0604030504040204"/>
                </a:rPr>
                <a:t>loss</a:t>
              </a:r>
              <a:endParaRPr lang="en-US" sz="1600" b="0" i="1"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grpSp>
      <p:grpSp>
        <p:nvGrpSpPr>
          <p:cNvPr id="4288" name="Google Shape;4288;p68"/>
          <p:cNvGrpSpPr/>
          <p:nvPr/>
        </p:nvGrpSpPr>
        <p:grpSpPr>
          <a:xfrm>
            <a:off x="2219383" y="3195601"/>
            <a:ext cx="122237" cy="1033462"/>
            <a:chOff x="3651" y="1878"/>
            <a:chExt cx="78" cy="963"/>
          </a:xfrm>
        </p:grpSpPr>
        <p:cxnSp>
          <p:nvCxnSpPr>
            <p:cNvPr id="4289" name="Google Shape;4289;p68"/>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290" name="Google Shape;4290;p68"/>
            <p:cNvCxnSpPr/>
            <p:nvPr/>
          </p:nvCxnSpPr>
          <p:spPr>
            <a:xfrm rot="10800000">
              <a:off x="3651" y="1878"/>
              <a:ext cx="75" cy="0"/>
            </a:xfrm>
            <a:prstGeom prst="straightConnector1">
              <a:avLst/>
            </a:prstGeom>
            <a:noFill/>
            <a:ln w="28575" cap="flat" cmpd="sng">
              <a:solidFill>
                <a:srgbClr val="000000"/>
              </a:solidFill>
              <a:prstDash val="solid"/>
              <a:round/>
              <a:headEnd type="none" w="med" len="med"/>
              <a:tailEnd type="none" w="med" len="med"/>
            </a:ln>
          </p:spPr>
        </p:cxnSp>
        <p:cxnSp>
          <p:nvCxnSpPr>
            <p:cNvPr id="4291" name="Google Shape;4291;p68"/>
            <p:cNvCxnSpPr/>
            <p:nvPr/>
          </p:nvCxnSpPr>
          <p:spPr>
            <a:xfrm rot="10800000">
              <a:off x="3651" y="2841"/>
              <a:ext cx="75" cy="0"/>
            </a:xfrm>
            <a:prstGeom prst="straightConnector1">
              <a:avLst/>
            </a:prstGeom>
            <a:noFill/>
            <a:ln w="28575" cap="flat" cmpd="sng">
              <a:solidFill>
                <a:srgbClr val="000000"/>
              </a:solidFill>
              <a:prstDash val="solid"/>
              <a:round/>
              <a:headEnd type="none" w="med" len="med"/>
              <a:tailEnd type="none" w="med" len="med"/>
            </a:ln>
          </p:spPr>
        </p:cxnSp>
      </p:grpSp>
      <p:grpSp>
        <p:nvGrpSpPr>
          <p:cNvPr id="4292" name="Google Shape;4292;p68"/>
          <p:cNvGrpSpPr/>
          <p:nvPr/>
        </p:nvGrpSpPr>
        <p:grpSpPr>
          <a:xfrm>
            <a:off x="2347970" y="4184613"/>
            <a:ext cx="1471613" cy="504825"/>
            <a:chOff x="855" y="1710"/>
            <a:chExt cx="927" cy="318"/>
          </a:xfrm>
        </p:grpSpPr>
        <p:cxnSp>
          <p:nvCxnSpPr>
            <p:cNvPr id="4293" name="Google Shape;4293;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294" name="Google Shape;4294;p68"/>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pkt1</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295" name="Google Shape;4295;p68"/>
          <p:cNvGrpSpPr/>
          <p:nvPr/>
        </p:nvGrpSpPr>
        <p:grpSpPr>
          <a:xfrm>
            <a:off x="916045" y="3808376"/>
            <a:ext cx="1377950" cy="731837"/>
            <a:chOff x="2802" y="2348"/>
            <a:chExt cx="868" cy="461"/>
          </a:xfrm>
        </p:grpSpPr>
        <p:pic>
          <p:nvPicPr>
            <p:cNvPr id="4296" name="Google Shape;4296;p68" descr="alarm_clock_ringing"/>
            <p:cNvPicPr preferRelativeResize="0"/>
            <p:nvPr/>
          </p:nvPicPr>
          <p:blipFill rotWithShape="1">
            <a:blip r:embed="rId1"/>
            <a:srcRect/>
            <a:stretch>
              <a:fillRect/>
            </a:stretch>
          </p:blipFill>
          <p:spPr>
            <a:xfrm>
              <a:off x="2846" y="2348"/>
              <a:ext cx="275" cy="303"/>
            </a:xfrm>
            <a:prstGeom prst="rect">
              <a:avLst/>
            </a:prstGeom>
            <a:noFill/>
            <a:ln>
              <a:noFill/>
            </a:ln>
          </p:spPr>
        </p:pic>
        <p:sp>
          <p:nvSpPr>
            <p:cNvPr id="4297" name="Google Shape;4297;p68"/>
            <p:cNvSpPr txBox="1"/>
            <p:nvPr/>
          </p:nvSpPr>
          <p:spPr>
            <a:xfrm>
              <a:off x="2802" y="2491"/>
              <a:ext cx="868" cy="318"/>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panose="020B0604030504040204"/>
                <a:buNone/>
              </a:pPr>
              <a:r>
                <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rPr>
                <a:t>timeout</a:t>
              </a:r>
              <a:endPar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75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resend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298" name="Google Shape;4298;p68"/>
          <p:cNvSpPr txBox="1"/>
          <p:nvPr/>
        </p:nvSpPr>
        <p:spPr>
          <a:xfrm>
            <a:off x="9492400" y="2644738"/>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299" name="Google Shape;4299;p68"/>
          <p:cNvSpPr txBox="1"/>
          <p:nvPr/>
        </p:nvSpPr>
        <p:spPr>
          <a:xfrm>
            <a:off x="9492400" y="2870163"/>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300" name="Google Shape;4300;p68"/>
          <p:cNvSpPr txBox="1"/>
          <p:nvPr/>
        </p:nvSpPr>
        <p:spPr>
          <a:xfrm>
            <a:off x="9432963" y="4166394"/>
            <a:ext cx="1568450"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(detect duplicate)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301" name="Google Shape;4301;p68"/>
          <p:cNvGrpSpPr/>
          <p:nvPr/>
        </p:nvGrpSpPr>
        <p:grpSpPr>
          <a:xfrm>
            <a:off x="8023963" y="2517742"/>
            <a:ext cx="1471612" cy="404813"/>
            <a:chOff x="855" y="1773"/>
            <a:chExt cx="927" cy="255"/>
          </a:xfrm>
        </p:grpSpPr>
        <p:cxnSp>
          <p:nvCxnSpPr>
            <p:cNvPr id="4302" name="Google Shape;4302;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03" name="Google Shape;4303;p68"/>
            <p:cNvSpPr txBox="1"/>
            <p:nvPr/>
          </p:nvSpPr>
          <p:spPr>
            <a:xfrm>
              <a:off x="1094" y="1773"/>
              <a:ext cx="358"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pkt1</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sp>
        <p:nvSpPr>
          <p:cNvPr id="4304" name="Google Shape;4304;p68"/>
          <p:cNvSpPr txBox="1"/>
          <p:nvPr/>
        </p:nvSpPr>
        <p:spPr>
          <a:xfrm>
            <a:off x="7036538" y="1036601"/>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panose="020B0604030504040204"/>
              <a:buNone/>
            </a:pPr>
            <a:r>
              <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rPr>
              <a:t>sender</a:t>
            </a:r>
            <a:endPar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4305" name="Google Shape;4305;p68"/>
          <p:cNvSpPr txBox="1"/>
          <p:nvPr/>
        </p:nvSpPr>
        <p:spPr>
          <a:xfrm>
            <a:off x="9476525" y="1031838"/>
            <a:ext cx="1071563"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panose="020B0604030504040204"/>
              <a:buNone/>
            </a:pPr>
            <a:r>
              <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rPr>
              <a:t>receiver</a:t>
            </a:r>
            <a:endPar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endParaRPr>
          </a:p>
        </p:txBody>
      </p:sp>
      <p:sp>
        <p:nvSpPr>
          <p:cNvPr id="4306" name="Google Shape;4306;p68"/>
          <p:cNvSpPr txBox="1"/>
          <p:nvPr/>
        </p:nvSpPr>
        <p:spPr>
          <a:xfrm>
            <a:off x="9500155" y="3886501"/>
            <a:ext cx="100012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307" name="Google Shape;4307;p68"/>
          <p:cNvSpPr txBox="1"/>
          <p:nvPr/>
        </p:nvSpPr>
        <p:spPr>
          <a:xfrm>
            <a:off x="9482875" y="1970051"/>
            <a:ext cx="1196975"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308" name="Google Shape;4308;p68"/>
          <p:cNvSpPr txBox="1"/>
          <p:nvPr/>
        </p:nvSpPr>
        <p:spPr>
          <a:xfrm>
            <a:off x="6965100" y="2219288"/>
            <a:ext cx="10223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309" name="Google Shape;4309;p68"/>
          <p:cNvSpPr txBox="1"/>
          <p:nvPr/>
        </p:nvSpPr>
        <p:spPr>
          <a:xfrm>
            <a:off x="6809525" y="2438363"/>
            <a:ext cx="11747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310" name="Google Shape;4310;p68"/>
          <p:cNvSpPr txBox="1"/>
          <p:nvPr/>
        </p:nvSpPr>
        <p:spPr>
          <a:xfrm>
            <a:off x="6798413" y="1476338"/>
            <a:ext cx="11747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311" name="Google Shape;4311;p68"/>
          <p:cNvSpPr txBox="1"/>
          <p:nvPr/>
        </p:nvSpPr>
        <p:spPr>
          <a:xfrm>
            <a:off x="9474938" y="1758913"/>
            <a:ext cx="100012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312" name="Google Shape;4312;p68"/>
          <p:cNvGrpSpPr/>
          <p:nvPr/>
        </p:nvGrpSpPr>
        <p:grpSpPr>
          <a:xfrm>
            <a:off x="8014438" y="1658899"/>
            <a:ext cx="1471612" cy="400050"/>
            <a:chOff x="850" y="1230"/>
            <a:chExt cx="927" cy="252"/>
          </a:xfrm>
        </p:grpSpPr>
        <p:cxnSp>
          <p:nvCxnSpPr>
            <p:cNvPr id="4313" name="Google Shape;4313;p68"/>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14" name="Google Shape;4314;p68"/>
            <p:cNvSpPr txBox="1"/>
            <p:nvPr/>
          </p:nvSpPr>
          <p:spPr>
            <a:xfrm>
              <a:off x="1082" y="1230"/>
              <a:ext cx="358"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pkt0</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315" name="Google Shape;4315;p68"/>
          <p:cNvGrpSpPr/>
          <p:nvPr/>
        </p:nvGrpSpPr>
        <p:grpSpPr>
          <a:xfrm>
            <a:off x="8000150" y="2131982"/>
            <a:ext cx="1471613" cy="369888"/>
            <a:chOff x="841" y="1528"/>
            <a:chExt cx="927" cy="233"/>
          </a:xfrm>
        </p:grpSpPr>
        <p:cxnSp>
          <p:nvCxnSpPr>
            <p:cNvPr id="4316" name="Google Shape;4316;p68"/>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4317" name="Google Shape;4317;p68"/>
            <p:cNvSpPr txBox="1"/>
            <p:nvPr/>
          </p:nvSpPr>
          <p:spPr>
            <a:xfrm>
              <a:off x="1089" y="1528"/>
              <a:ext cx="386"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ack0</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sp>
        <p:nvSpPr>
          <p:cNvPr id="4318" name="Google Shape;4318;p68"/>
          <p:cNvSpPr txBox="1"/>
          <p:nvPr/>
        </p:nvSpPr>
        <p:spPr>
          <a:xfrm>
            <a:off x="6965100" y="6200644"/>
            <a:ext cx="38671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(d) premature timeout/ delayed ACK</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319" name="Google Shape;4319;p68"/>
          <p:cNvGrpSpPr/>
          <p:nvPr/>
        </p:nvGrpSpPr>
        <p:grpSpPr>
          <a:xfrm>
            <a:off x="7903313" y="2724113"/>
            <a:ext cx="122237" cy="1033463"/>
            <a:chOff x="3651" y="1878"/>
            <a:chExt cx="78" cy="963"/>
          </a:xfrm>
        </p:grpSpPr>
        <p:cxnSp>
          <p:nvCxnSpPr>
            <p:cNvPr id="4320" name="Google Shape;4320;p68"/>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321" name="Google Shape;4321;p68"/>
            <p:cNvCxnSpPr/>
            <p:nvPr/>
          </p:nvCxnSpPr>
          <p:spPr>
            <a:xfrm rot="10800000">
              <a:off x="3651" y="1878"/>
              <a:ext cx="75" cy="0"/>
            </a:xfrm>
            <a:prstGeom prst="straightConnector1">
              <a:avLst/>
            </a:prstGeom>
            <a:noFill/>
            <a:ln w="28575" cap="flat" cmpd="sng">
              <a:solidFill>
                <a:srgbClr val="000000"/>
              </a:solidFill>
              <a:prstDash val="solid"/>
              <a:round/>
              <a:headEnd type="none" w="med" len="med"/>
              <a:tailEnd type="none" w="med" len="med"/>
            </a:ln>
          </p:spPr>
        </p:cxnSp>
        <p:cxnSp>
          <p:nvCxnSpPr>
            <p:cNvPr id="4322" name="Google Shape;4322;p68"/>
            <p:cNvCxnSpPr/>
            <p:nvPr/>
          </p:nvCxnSpPr>
          <p:spPr>
            <a:xfrm rot="10800000">
              <a:off x="3651" y="2841"/>
              <a:ext cx="75" cy="0"/>
            </a:xfrm>
            <a:prstGeom prst="straightConnector1">
              <a:avLst/>
            </a:prstGeom>
            <a:noFill/>
            <a:ln w="28575" cap="flat" cmpd="sng">
              <a:solidFill>
                <a:srgbClr val="000000"/>
              </a:solidFill>
              <a:prstDash val="solid"/>
              <a:round/>
              <a:headEnd type="none" w="med" len="med"/>
              <a:tailEnd type="none" w="med" len="med"/>
            </a:ln>
          </p:spPr>
        </p:cxnSp>
      </p:grpSp>
      <p:grpSp>
        <p:nvGrpSpPr>
          <p:cNvPr id="4323" name="Google Shape;4323;p68"/>
          <p:cNvGrpSpPr/>
          <p:nvPr/>
        </p:nvGrpSpPr>
        <p:grpSpPr>
          <a:xfrm>
            <a:off x="8031900" y="3854417"/>
            <a:ext cx="1471613" cy="363538"/>
            <a:chOff x="855" y="1799"/>
            <a:chExt cx="927" cy="229"/>
          </a:xfrm>
        </p:grpSpPr>
        <p:cxnSp>
          <p:nvCxnSpPr>
            <p:cNvPr id="4324" name="Google Shape;4324;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25" name="Google Shape;4325;p68"/>
            <p:cNvSpPr txBox="1"/>
            <p:nvPr/>
          </p:nvSpPr>
          <p:spPr>
            <a:xfrm>
              <a:off x="1121" y="1799"/>
              <a:ext cx="358"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pkt1</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326" name="Google Shape;4326;p68"/>
          <p:cNvGrpSpPr/>
          <p:nvPr/>
        </p:nvGrpSpPr>
        <p:grpSpPr>
          <a:xfrm>
            <a:off x="6599975" y="3336888"/>
            <a:ext cx="1377950" cy="731838"/>
            <a:chOff x="2802" y="2348"/>
            <a:chExt cx="868" cy="461"/>
          </a:xfrm>
        </p:grpSpPr>
        <p:pic>
          <p:nvPicPr>
            <p:cNvPr id="4327" name="Google Shape;4327;p68" descr="alarm_clock_ringing"/>
            <p:cNvPicPr preferRelativeResize="0"/>
            <p:nvPr/>
          </p:nvPicPr>
          <p:blipFill rotWithShape="1">
            <a:blip r:embed="rId1"/>
            <a:srcRect/>
            <a:stretch>
              <a:fillRect/>
            </a:stretch>
          </p:blipFill>
          <p:spPr>
            <a:xfrm>
              <a:off x="2846" y="2348"/>
              <a:ext cx="275" cy="303"/>
            </a:xfrm>
            <a:prstGeom prst="rect">
              <a:avLst/>
            </a:prstGeom>
            <a:noFill/>
            <a:ln>
              <a:noFill/>
            </a:ln>
          </p:spPr>
        </p:pic>
        <p:sp>
          <p:nvSpPr>
            <p:cNvPr id="4328" name="Google Shape;4328;p68"/>
            <p:cNvSpPr txBox="1"/>
            <p:nvPr/>
          </p:nvSpPr>
          <p:spPr>
            <a:xfrm>
              <a:off x="2802" y="2491"/>
              <a:ext cx="868" cy="318"/>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panose="020B0604030504040204"/>
                <a:buNone/>
              </a:pPr>
              <a:r>
                <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rPr>
                <a:t>timeout</a:t>
              </a:r>
              <a:endPar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75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resend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4329" name="Google Shape;4329;p68"/>
          <p:cNvGrpSpPr/>
          <p:nvPr/>
        </p:nvGrpSpPr>
        <p:grpSpPr>
          <a:xfrm>
            <a:off x="8580889" y="2976526"/>
            <a:ext cx="911514" cy="752475"/>
            <a:chOff x="4186" y="1705"/>
            <a:chExt cx="598" cy="453"/>
          </a:xfrm>
        </p:grpSpPr>
        <p:cxnSp>
          <p:nvCxnSpPr>
            <p:cNvPr id="4330" name="Google Shape;4330;p68"/>
            <p:cNvCxnSpPr/>
            <p:nvPr/>
          </p:nvCxnSpPr>
          <p:spPr>
            <a:xfrm flipH="1">
              <a:off x="4343" y="1705"/>
              <a:ext cx="441" cy="329"/>
            </a:xfrm>
            <a:prstGeom prst="straightConnector1">
              <a:avLst/>
            </a:prstGeom>
            <a:noFill/>
            <a:ln w="28575" cap="flat" cmpd="sng">
              <a:solidFill>
                <a:srgbClr val="008000"/>
              </a:solidFill>
              <a:prstDash val="solid"/>
              <a:round/>
              <a:headEnd type="none" w="med" len="med"/>
              <a:tailEnd type="none" w="med" len="med"/>
            </a:ln>
          </p:spPr>
        </p:cxnSp>
        <p:cxnSp>
          <p:nvCxnSpPr>
            <p:cNvPr id="4331" name="Google Shape;4331;p68"/>
            <p:cNvCxnSpPr/>
            <p:nvPr/>
          </p:nvCxnSpPr>
          <p:spPr>
            <a:xfrm flipH="1">
              <a:off x="4186" y="2047"/>
              <a:ext cx="146" cy="111"/>
            </a:xfrm>
            <a:prstGeom prst="straightConnector1">
              <a:avLst/>
            </a:prstGeom>
            <a:noFill/>
            <a:ln w="28575" cap="flat" cmpd="sng">
              <a:solidFill>
                <a:srgbClr val="008000"/>
              </a:solidFill>
              <a:prstDash val="dot"/>
              <a:round/>
              <a:headEnd type="none" w="med" len="med"/>
              <a:tailEnd type="none" w="med" len="med"/>
            </a:ln>
          </p:spPr>
        </p:cxnSp>
        <p:sp>
          <p:nvSpPr>
            <p:cNvPr id="4332" name="Google Shape;4332;p68"/>
            <p:cNvSpPr txBox="1"/>
            <p:nvPr/>
          </p:nvSpPr>
          <p:spPr>
            <a:xfrm>
              <a:off x="4223" y="1846"/>
              <a:ext cx="460" cy="20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ack1</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cxnSp>
        <p:nvCxnSpPr>
          <p:cNvPr id="4333" name="Google Shape;4333;p68"/>
          <p:cNvCxnSpPr/>
          <p:nvPr/>
        </p:nvCxnSpPr>
        <p:spPr>
          <a:xfrm flipH="1">
            <a:off x="7922363" y="3521038"/>
            <a:ext cx="909637" cy="739775"/>
          </a:xfrm>
          <a:prstGeom prst="straightConnector1">
            <a:avLst/>
          </a:prstGeom>
          <a:noFill/>
          <a:ln w="28575" cap="flat" cmpd="sng">
            <a:solidFill>
              <a:srgbClr val="008000"/>
            </a:solidFill>
            <a:prstDash val="solid"/>
            <a:round/>
            <a:headEnd type="none" w="med" len="med"/>
            <a:tailEnd type="triangle" w="med" len="med"/>
          </a:ln>
        </p:spPr>
      </p:cxnSp>
      <p:grpSp>
        <p:nvGrpSpPr>
          <p:cNvPr id="4334" name="Google Shape;4334;p68"/>
          <p:cNvGrpSpPr/>
          <p:nvPr/>
        </p:nvGrpSpPr>
        <p:grpSpPr>
          <a:xfrm>
            <a:off x="8012670" y="4309460"/>
            <a:ext cx="2667702" cy="714018"/>
            <a:chOff x="8162097" y="4679496"/>
            <a:chExt cx="2667702" cy="714018"/>
          </a:xfrm>
        </p:grpSpPr>
        <p:grpSp>
          <p:nvGrpSpPr>
            <p:cNvPr id="4335" name="Google Shape;4335;p68"/>
            <p:cNvGrpSpPr/>
            <p:nvPr/>
          </p:nvGrpSpPr>
          <p:grpSpPr>
            <a:xfrm>
              <a:off x="8162097" y="4974413"/>
              <a:ext cx="1471613" cy="419101"/>
              <a:chOff x="2229" y="3467"/>
              <a:chExt cx="927" cy="264"/>
            </a:xfrm>
          </p:grpSpPr>
          <p:cxnSp>
            <p:nvCxnSpPr>
              <p:cNvPr id="4336" name="Google Shape;4336;p68"/>
              <p:cNvCxnSpPr/>
              <p:nvPr/>
            </p:nvCxnSpPr>
            <p:spPr>
              <a:xfrm flipH="1">
                <a:off x="2229" y="3467"/>
                <a:ext cx="927" cy="225"/>
              </a:xfrm>
              <a:prstGeom prst="straightConnector1">
                <a:avLst/>
              </a:prstGeom>
              <a:noFill/>
              <a:ln w="28575" cap="flat" cmpd="sng">
                <a:solidFill>
                  <a:srgbClr val="008000"/>
                </a:solidFill>
                <a:prstDash val="solid"/>
                <a:round/>
                <a:headEnd type="none" w="med" len="med"/>
                <a:tailEnd type="triangle" w="med" len="med"/>
              </a:ln>
            </p:spPr>
          </p:cxnSp>
          <p:sp>
            <p:nvSpPr>
              <p:cNvPr id="4337" name="Google Shape;4337;p68"/>
              <p:cNvSpPr txBox="1"/>
              <p:nvPr/>
            </p:nvSpPr>
            <p:spPr>
              <a:xfrm>
                <a:off x="2336" y="3519"/>
                <a:ext cx="386"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ack1</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sp>
          <p:nvSpPr>
            <p:cNvPr id="4338" name="Google Shape;4338;p68"/>
            <p:cNvSpPr txBox="1"/>
            <p:nvPr/>
          </p:nvSpPr>
          <p:spPr>
            <a:xfrm>
              <a:off x="9632824" y="4679496"/>
              <a:ext cx="11969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4339" name="Google Shape;4339;p68"/>
          <p:cNvGrpSpPr/>
          <p:nvPr/>
        </p:nvGrpSpPr>
        <p:grpSpPr>
          <a:xfrm>
            <a:off x="6804583" y="4153524"/>
            <a:ext cx="3833816" cy="1104906"/>
            <a:chOff x="6954010" y="4523560"/>
            <a:chExt cx="3833816" cy="1104906"/>
          </a:xfrm>
        </p:grpSpPr>
        <p:grpSp>
          <p:nvGrpSpPr>
            <p:cNvPr id="4340" name="Google Shape;4340;p68"/>
            <p:cNvGrpSpPr/>
            <p:nvPr/>
          </p:nvGrpSpPr>
          <p:grpSpPr>
            <a:xfrm>
              <a:off x="6954010" y="4523560"/>
              <a:ext cx="1174750" cy="609601"/>
              <a:chOff x="2830" y="3285"/>
              <a:chExt cx="740" cy="384"/>
            </a:xfrm>
          </p:grpSpPr>
          <p:sp>
            <p:nvSpPr>
              <p:cNvPr id="4341" name="Google Shape;4341;p68"/>
              <p:cNvSpPr txBox="1"/>
              <p:nvPr/>
            </p:nvSpPr>
            <p:spPr>
              <a:xfrm>
                <a:off x="2830" y="3438"/>
                <a:ext cx="740"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342" name="Google Shape;4342;p68"/>
              <p:cNvSpPr txBox="1"/>
              <p:nvPr/>
            </p:nvSpPr>
            <p:spPr>
              <a:xfrm>
                <a:off x="2916" y="3285"/>
                <a:ext cx="644"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4343" name="Google Shape;4343;p68"/>
            <p:cNvGrpSpPr/>
            <p:nvPr/>
          </p:nvGrpSpPr>
          <p:grpSpPr>
            <a:xfrm>
              <a:off x="8073197" y="4747083"/>
              <a:ext cx="1547813" cy="446403"/>
              <a:chOff x="850" y="1229"/>
              <a:chExt cx="927" cy="253"/>
            </a:xfrm>
          </p:grpSpPr>
          <p:cxnSp>
            <p:nvCxnSpPr>
              <p:cNvPr id="4344" name="Google Shape;4344;p68"/>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45" name="Google Shape;4345;p68"/>
              <p:cNvSpPr txBox="1"/>
              <p:nvPr/>
            </p:nvSpPr>
            <p:spPr>
              <a:xfrm>
                <a:off x="1014" y="1229"/>
                <a:ext cx="340" cy="19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pkt0</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346" name="Google Shape;4346;p68"/>
            <p:cNvGrpSpPr/>
            <p:nvPr/>
          </p:nvGrpSpPr>
          <p:grpSpPr>
            <a:xfrm>
              <a:off x="9582913" y="5037915"/>
              <a:ext cx="1204913" cy="590551"/>
              <a:chOff x="4762" y="2985"/>
              <a:chExt cx="759" cy="372"/>
            </a:xfrm>
          </p:grpSpPr>
          <p:sp>
            <p:nvSpPr>
              <p:cNvPr id="4347" name="Google Shape;4347;p68"/>
              <p:cNvSpPr txBox="1"/>
              <p:nvPr/>
            </p:nvSpPr>
            <p:spPr>
              <a:xfrm>
                <a:off x="4762" y="2985"/>
                <a:ext cx="630"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348" name="Google Shape;4348;p68"/>
              <p:cNvSpPr txBox="1"/>
              <p:nvPr/>
            </p:nvSpPr>
            <p:spPr>
              <a:xfrm>
                <a:off x="4767" y="3126"/>
                <a:ext cx="754" cy="2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grpSp>
        <p:nvGrpSpPr>
          <p:cNvPr id="4349" name="Google Shape;4349;p68"/>
          <p:cNvGrpSpPr/>
          <p:nvPr/>
        </p:nvGrpSpPr>
        <p:grpSpPr>
          <a:xfrm>
            <a:off x="8034892" y="4967903"/>
            <a:ext cx="1457325" cy="488950"/>
            <a:chOff x="3839" y="2850"/>
            <a:chExt cx="918" cy="308"/>
          </a:xfrm>
        </p:grpSpPr>
        <p:cxnSp>
          <p:nvCxnSpPr>
            <p:cNvPr id="4350" name="Google Shape;4350;p68"/>
            <p:cNvCxnSpPr/>
            <p:nvPr/>
          </p:nvCxnSpPr>
          <p:spPr>
            <a:xfrm flipH="1">
              <a:off x="3839" y="2850"/>
              <a:ext cx="918" cy="308"/>
            </a:xfrm>
            <a:prstGeom prst="straightConnector1">
              <a:avLst/>
            </a:prstGeom>
            <a:noFill/>
            <a:ln w="28575" cap="flat" cmpd="sng">
              <a:solidFill>
                <a:srgbClr val="008000"/>
              </a:solidFill>
              <a:prstDash val="solid"/>
              <a:round/>
              <a:headEnd type="none" w="med" len="med"/>
              <a:tailEnd type="triangle" w="med" len="med"/>
            </a:ln>
          </p:spPr>
        </p:cxnSp>
        <p:sp>
          <p:nvSpPr>
            <p:cNvPr id="4351" name="Google Shape;4351;p68"/>
            <p:cNvSpPr txBox="1"/>
            <p:nvPr/>
          </p:nvSpPr>
          <p:spPr>
            <a:xfrm>
              <a:off x="4104" y="2873"/>
              <a:ext cx="386"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1600"/>
                <a:buFont typeface="Arial" panose="020B0604020202020204"/>
                <a:buNone/>
              </a:pPr>
              <a:r>
                <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rPr>
                <a:t>ack0</a:t>
              </a:r>
              <a:endParaRPr lang="en-US" sz="1600" b="0" i="0" u="none" strike="noStrike" cap="none">
                <a:solidFill>
                  <a:srgbClr val="008000"/>
                </a:solidFill>
                <a:latin typeface="Arial" panose="020B0604020202020204"/>
                <a:ea typeface="Arial" panose="020B0604020202020204"/>
                <a:cs typeface="Arial" panose="020B0604020202020204"/>
                <a:sym typeface="Arial" panose="020B0604020202020204"/>
              </a:endParaRPr>
            </a:p>
          </p:txBody>
        </p:sp>
      </p:grpSp>
      <p:grpSp>
        <p:nvGrpSpPr>
          <p:cNvPr id="4352" name="Google Shape;4352;p68"/>
          <p:cNvGrpSpPr/>
          <p:nvPr/>
        </p:nvGrpSpPr>
        <p:grpSpPr>
          <a:xfrm>
            <a:off x="8026461" y="5469606"/>
            <a:ext cx="1471612" cy="363538"/>
            <a:chOff x="855" y="1799"/>
            <a:chExt cx="927" cy="229"/>
          </a:xfrm>
        </p:grpSpPr>
        <p:cxnSp>
          <p:nvCxnSpPr>
            <p:cNvPr id="4353" name="Google Shape;4353;p68"/>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4354" name="Google Shape;4354;p68"/>
            <p:cNvSpPr txBox="1"/>
            <p:nvPr/>
          </p:nvSpPr>
          <p:spPr>
            <a:xfrm>
              <a:off x="1129" y="1799"/>
              <a:ext cx="358" cy="21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Arial" panose="020B0604020202020204"/>
                <a:buNone/>
              </a:pPr>
              <a:r>
                <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rPr>
                <a:t>pkt1</a:t>
              </a:r>
              <a:endParaRPr lang="en-US" sz="1600" b="0" i="0" u="none" strike="noStrike" cap="none">
                <a:solidFill>
                  <a:srgbClr val="000099"/>
                </a:solidFill>
                <a:latin typeface="Arial" panose="020B0604020202020204"/>
                <a:ea typeface="Arial" panose="020B0604020202020204"/>
                <a:cs typeface="Arial" panose="020B0604020202020204"/>
                <a:sym typeface="Arial" panose="020B0604020202020204"/>
              </a:endParaRPr>
            </a:p>
          </p:txBody>
        </p:sp>
      </p:grpSp>
      <p:grpSp>
        <p:nvGrpSpPr>
          <p:cNvPr id="4355" name="Google Shape;4355;p68"/>
          <p:cNvGrpSpPr/>
          <p:nvPr/>
        </p:nvGrpSpPr>
        <p:grpSpPr>
          <a:xfrm>
            <a:off x="6993934" y="4806637"/>
            <a:ext cx="1022350" cy="553607"/>
            <a:chOff x="6289259" y="5452590"/>
            <a:chExt cx="1022350" cy="553607"/>
          </a:xfrm>
        </p:grpSpPr>
        <p:sp>
          <p:nvSpPr>
            <p:cNvPr id="4356" name="Google Shape;4356;p68"/>
            <p:cNvSpPr txBox="1"/>
            <p:nvPr/>
          </p:nvSpPr>
          <p:spPr>
            <a:xfrm>
              <a:off x="6339123" y="5698420"/>
              <a:ext cx="81945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(ignore)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357" name="Google Shape;4357;p68"/>
            <p:cNvSpPr txBox="1"/>
            <p:nvPr/>
          </p:nvSpPr>
          <p:spPr>
            <a:xfrm>
              <a:off x="6289259" y="5452590"/>
              <a:ext cx="10223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358" name="Google Shape;4358;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7"/>
                                        </p:tgtEl>
                                        <p:attrNameLst>
                                          <p:attrName>style.visibility</p:attrName>
                                        </p:attrNameLst>
                                      </p:cBhvr>
                                      <p:to>
                                        <p:strVal val="visible"/>
                                      </p:to>
                                    </p:set>
                                    <p:animEffect transition="in" filter="fade">
                                      <p:cBhvr>
                                        <p:cTn id="7" dur="500"/>
                                        <p:tgtEl>
                                          <p:spTgt spid="42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66">
                                            <p:txEl>
                                              <p:pRg st="0" end="0"/>
                                            </p:txEl>
                                          </p:spTgt>
                                        </p:tgtEl>
                                        <p:attrNameLst>
                                          <p:attrName>style.visibility</p:attrName>
                                        </p:attrNameLst>
                                      </p:cBhvr>
                                      <p:to>
                                        <p:strVal val="visible"/>
                                      </p:to>
                                    </p:set>
                                    <p:animEffect transition="in" filter="fade">
                                      <p:cBhvr>
                                        <p:cTn id="11" dur="500"/>
                                        <p:tgtEl>
                                          <p:spTgt spid="426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58"/>
                                        </p:tgtEl>
                                        <p:attrNameLst>
                                          <p:attrName>style.visibility</p:attrName>
                                        </p:attrNameLst>
                                      </p:cBhvr>
                                      <p:to>
                                        <p:strVal val="visible"/>
                                      </p:to>
                                    </p:set>
                                    <p:animEffect transition="in" filter="fade">
                                      <p:cBhvr>
                                        <p:cTn id="15" dur="500"/>
                                        <p:tgtEl>
                                          <p:spTgt spid="42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76"/>
                                        </p:tgtEl>
                                        <p:attrNameLst>
                                          <p:attrName>style.visibility</p:attrName>
                                        </p:attrNameLst>
                                      </p:cBhvr>
                                      <p:to>
                                        <p:strVal val="visible"/>
                                      </p:to>
                                    </p:set>
                                    <p:animEffect transition="in" filter="fade">
                                      <p:cBhvr>
                                        <p:cTn id="19" dur="500"/>
                                        <p:tgtEl>
                                          <p:spTgt spid="427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61"/>
                                        </p:tgtEl>
                                        <p:attrNameLst>
                                          <p:attrName>style.visibility</p:attrName>
                                        </p:attrNameLst>
                                      </p:cBhvr>
                                      <p:to>
                                        <p:strVal val="visible"/>
                                      </p:to>
                                    </p:set>
                                    <p:animEffect transition="in" filter="fade">
                                      <p:cBhvr>
                                        <p:cTn id="23" dur="500"/>
                                        <p:tgtEl>
                                          <p:spTgt spid="42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263"/>
                                        </p:tgtEl>
                                        <p:attrNameLst>
                                          <p:attrName>style.visibility</p:attrName>
                                        </p:attrNameLst>
                                      </p:cBhvr>
                                      <p:to>
                                        <p:strVal val="visible"/>
                                      </p:to>
                                    </p:set>
                                    <p:animEffect transition="in" filter="fade">
                                      <p:cBhvr>
                                        <p:cTn id="27" dur="500"/>
                                        <p:tgtEl>
                                          <p:spTgt spid="426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251"/>
                                        </p:tgtEl>
                                        <p:attrNameLst>
                                          <p:attrName>style.visibility</p:attrName>
                                        </p:attrNameLst>
                                      </p:cBhvr>
                                      <p:to>
                                        <p:strVal val="visible"/>
                                      </p:to>
                                    </p:set>
                                    <p:animEffect transition="in" filter="fade">
                                      <p:cBhvr>
                                        <p:cTn id="31" dur="500"/>
                                        <p:tgtEl>
                                          <p:spTgt spid="425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248">
                                            <p:txEl>
                                              <p:pRg st="0" end="0"/>
                                            </p:txEl>
                                          </p:spTgt>
                                        </p:tgtEl>
                                        <p:attrNameLst>
                                          <p:attrName>style.visibility</p:attrName>
                                        </p:attrNameLst>
                                      </p:cBhvr>
                                      <p:to>
                                        <p:strVal val="visible"/>
                                      </p:to>
                                    </p:set>
                                    <p:animEffect transition="in" filter="fade">
                                      <p:cBhvr>
                                        <p:cTn id="35" dur="500"/>
                                        <p:tgtEl>
                                          <p:spTgt spid="4248">
                                            <p:txEl>
                                              <p:pRg st="0" end="0"/>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249"/>
                                        </p:tgtEl>
                                        <p:attrNameLst>
                                          <p:attrName>style.visibility</p:attrName>
                                        </p:attrNameLst>
                                      </p:cBhvr>
                                      <p:to>
                                        <p:strVal val="visible"/>
                                      </p:to>
                                    </p:set>
                                    <p:animEffect transition="in" filter="fade">
                                      <p:cBhvr>
                                        <p:cTn id="39" dur="500"/>
                                        <p:tgtEl>
                                          <p:spTgt spid="424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283"/>
                                        </p:tgtEl>
                                        <p:attrNameLst>
                                          <p:attrName>style.visibility</p:attrName>
                                        </p:attrNameLst>
                                      </p:cBhvr>
                                      <p:to>
                                        <p:strVal val="visible"/>
                                      </p:to>
                                    </p:set>
                                    <p:animEffect transition="in" filter="fade">
                                      <p:cBhvr>
                                        <p:cTn id="43" dur="500"/>
                                        <p:tgtEl>
                                          <p:spTgt spid="42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288"/>
                                        </p:tgtEl>
                                        <p:attrNameLst>
                                          <p:attrName>style.visibility</p:attrName>
                                        </p:attrNameLst>
                                      </p:cBhvr>
                                      <p:to>
                                        <p:strVal val="visible"/>
                                      </p:to>
                                    </p:set>
                                    <p:animEffect transition="in" filter="fade">
                                      <p:cBhvr>
                                        <p:cTn id="48" dur="1000"/>
                                        <p:tgtEl>
                                          <p:spTgt spid="4288"/>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4295"/>
                                        </p:tgtEl>
                                        <p:attrNameLst>
                                          <p:attrName>style.visibility</p:attrName>
                                        </p:attrNameLst>
                                      </p:cBhvr>
                                      <p:to>
                                        <p:strVal val="visible"/>
                                      </p:to>
                                    </p:set>
                                    <p:animEffect transition="in" filter="fade">
                                      <p:cBhvr>
                                        <p:cTn id="52" dur="500"/>
                                        <p:tgtEl>
                                          <p:spTgt spid="429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292"/>
                                        </p:tgtEl>
                                        <p:attrNameLst>
                                          <p:attrName>style.visibility</p:attrName>
                                        </p:attrNameLst>
                                      </p:cBhvr>
                                      <p:to>
                                        <p:strVal val="visible"/>
                                      </p:to>
                                    </p:set>
                                    <p:animEffect transition="in" filter="fade">
                                      <p:cBhvr>
                                        <p:cTn id="57" dur="500"/>
                                        <p:tgtEl>
                                          <p:spTgt spid="4292"/>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4256">
                                            <p:txEl>
                                              <p:pRg st="0" end="0"/>
                                            </p:txEl>
                                          </p:spTgt>
                                        </p:tgtEl>
                                        <p:attrNameLst>
                                          <p:attrName>style.visibility</p:attrName>
                                        </p:attrNameLst>
                                      </p:cBhvr>
                                      <p:to>
                                        <p:strVal val="visible"/>
                                      </p:to>
                                    </p:set>
                                    <p:animEffect transition="in" filter="fade">
                                      <p:cBhvr>
                                        <p:cTn id="61" dur="500"/>
                                        <p:tgtEl>
                                          <p:spTgt spid="4256">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250"/>
                                        </p:tgtEl>
                                        <p:attrNameLst>
                                          <p:attrName>style.visibility</p:attrName>
                                        </p:attrNameLst>
                                      </p:cBhvr>
                                      <p:to>
                                        <p:strVal val="visible"/>
                                      </p:to>
                                    </p:set>
                                    <p:animEffect transition="in" filter="fade">
                                      <p:cBhvr>
                                        <p:cTn id="64" dur="500"/>
                                        <p:tgtEl>
                                          <p:spTgt spid="4250"/>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4259"/>
                                        </p:tgtEl>
                                        <p:attrNameLst>
                                          <p:attrName>style.visibility</p:attrName>
                                        </p:attrNameLst>
                                      </p:cBhvr>
                                      <p:to>
                                        <p:strVal val="visible"/>
                                      </p:to>
                                    </p:set>
                                    <p:animEffect transition="in" filter="fade">
                                      <p:cBhvr>
                                        <p:cTn id="68" dur="500"/>
                                        <p:tgtEl>
                                          <p:spTgt spid="4259"/>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4273"/>
                                        </p:tgtEl>
                                        <p:attrNameLst>
                                          <p:attrName>style.visibility</p:attrName>
                                        </p:attrNameLst>
                                      </p:cBhvr>
                                      <p:to>
                                        <p:strVal val="visible"/>
                                      </p:to>
                                    </p:set>
                                    <p:animEffect transition="in" filter="fade">
                                      <p:cBhvr>
                                        <p:cTn id="72" dur="500"/>
                                        <p:tgtEl>
                                          <p:spTgt spid="4273"/>
                                        </p:tgtEl>
                                      </p:cBhvr>
                                    </p:animEffect>
                                  </p:childTnLst>
                                </p:cTn>
                              </p:par>
                            </p:childTnLst>
                          </p:cTn>
                        </p:par>
                        <p:par>
                          <p:cTn id="73" fill="hold">
                            <p:stCondLst>
                              <p:cond delay="2000"/>
                            </p:stCondLst>
                            <p:childTnLst>
                              <p:par>
                                <p:cTn id="74" presetID="10" presetClass="entr" presetSubtype="0" fill="hold" nodeType="afterEffect">
                                  <p:stCondLst>
                                    <p:cond delay="0"/>
                                  </p:stCondLst>
                                  <p:childTnLst>
                                    <p:set>
                                      <p:cBhvr>
                                        <p:cTn id="75" dur="1" fill="hold">
                                          <p:stCondLst>
                                            <p:cond delay="0"/>
                                          </p:stCondLst>
                                        </p:cTn>
                                        <p:tgtEl>
                                          <p:spTgt spid="4264"/>
                                        </p:tgtEl>
                                        <p:attrNameLst>
                                          <p:attrName>style.visibility</p:attrName>
                                        </p:attrNameLst>
                                      </p:cBhvr>
                                      <p:to>
                                        <p:strVal val="visible"/>
                                      </p:to>
                                    </p:set>
                                    <p:animEffect transition="in" filter="fade">
                                      <p:cBhvr>
                                        <p:cTn id="76" dur="500"/>
                                        <p:tgtEl>
                                          <p:spTgt spid="4264"/>
                                        </p:tgtEl>
                                      </p:cBhvr>
                                    </p:animEffect>
                                  </p:childTnLst>
                                </p:cTn>
                              </p:par>
                            </p:childTnLst>
                          </p:cTn>
                        </p:par>
                        <p:par>
                          <p:cTn id="77" fill="hold">
                            <p:stCondLst>
                              <p:cond delay="2500"/>
                            </p:stCondLst>
                            <p:childTnLst>
                              <p:par>
                                <p:cTn id="78" presetID="10" presetClass="entr" presetSubtype="0" fill="hold" nodeType="afterEffect">
                                  <p:stCondLst>
                                    <p:cond delay="0"/>
                                  </p:stCondLst>
                                  <p:childTnLst>
                                    <p:set>
                                      <p:cBhvr>
                                        <p:cTn id="79" dur="1" fill="hold">
                                          <p:stCondLst>
                                            <p:cond delay="0"/>
                                          </p:stCondLst>
                                        </p:cTn>
                                        <p:tgtEl>
                                          <p:spTgt spid="4262"/>
                                        </p:tgtEl>
                                        <p:attrNameLst>
                                          <p:attrName>style.visibility</p:attrName>
                                        </p:attrNameLst>
                                      </p:cBhvr>
                                      <p:to>
                                        <p:strVal val="visible"/>
                                      </p:to>
                                    </p:set>
                                    <p:animEffect transition="in" filter="fade">
                                      <p:cBhvr>
                                        <p:cTn id="80" dur="500"/>
                                        <p:tgtEl>
                                          <p:spTgt spid="4262"/>
                                        </p:tgtEl>
                                      </p:cBhvr>
                                    </p:animEffect>
                                  </p:childTnLst>
                                </p:cTn>
                              </p:par>
                            </p:childTnLst>
                          </p:cTn>
                        </p:par>
                        <p:par>
                          <p:cTn id="81" fill="hold">
                            <p:stCondLst>
                              <p:cond delay="3000"/>
                            </p:stCondLst>
                            <p:childTnLst>
                              <p:par>
                                <p:cTn id="82" presetID="10" presetClass="entr" presetSubtype="0" fill="hold" nodeType="afterEffect">
                                  <p:stCondLst>
                                    <p:cond delay="0"/>
                                  </p:stCondLst>
                                  <p:childTnLst>
                                    <p:set>
                                      <p:cBhvr>
                                        <p:cTn id="83" dur="1" fill="hold">
                                          <p:stCondLst>
                                            <p:cond delay="0"/>
                                          </p:stCondLst>
                                        </p:cTn>
                                        <p:tgtEl>
                                          <p:spTgt spid="4270"/>
                                        </p:tgtEl>
                                        <p:attrNameLst>
                                          <p:attrName>style.visibility</p:attrName>
                                        </p:attrNameLst>
                                      </p:cBhvr>
                                      <p:to>
                                        <p:strVal val="visible"/>
                                      </p:to>
                                    </p:set>
                                    <p:animEffect transition="in" filter="fade">
                                      <p:cBhvr>
                                        <p:cTn id="84" dur="500"/>
                                        <p:tgtEl>
                                          <p:spTgt spid="4270"/>
                                        </p:tgtEl>
                                      </p:cBhvr>
                                    </p:animEffect>
                                  </p:childTnLst>
                                </p:cTn>
                              </p:par>
                            </p:childTnLst>
                          </p:cTn>
                        </p:par>
                        <p:par>
                          <p:cTn id="85" fill="hold">
                            <p:stCondLst>
                              <p:cond delay="3500"/>
                            </p:stCondLst>
                            <p:childTnLst>
                              <p:par>
                                <p:cTn id="86" presetID="10" presetClass="entr" presetSubtype="0" fill="hold" nodeType="afterEffect">
                                  <p:stCondLst>
                                    <p:cond delay="0"/>
                                  </p:stCondLst>
                                  <p:childTnLst>
                                    <p:set>
                                      <p:cBhvr>
                                        <p:cTn id="87" dur="1" fill="hold">
                                          <p:stCondLst>
                                            <p:cond delay="0"/>
                                          </p:stCondLst>
                                        </p:cTn>
                                        <p:tgtEl>
                                          <p:spTgt spid="4257"/>
                                        </p:tgtEl>
                                        <p:attrNameLst>
                                          <p:attrName>style.visibility</p:attrName>
                                        </p:attrNameLst>
                                      </p:cBhvr>
                                      <p:to>
                                        <p:strVal val="visible"/>
                                      </p:to>
                                    </p:set>
                                    <p:animEffect transition="in" filter="fade">
                                      <p:cBhvr>
                                        <p:cTn id="88" dur="500"/>
                                        <p:tgtEl>
                                          <p:spTgt spid="4257"/>
                                        </p:tgtEl>
                                      </p:cBhvr>
                                    </p:animEffect>
                                  </p:childTnLst>
                                </p:cTn>
                              </p:par>
                            </p:childTnLst>
                          </p:cTn>
                        </p:par>
                        <p:par>
                          <p:cTn id="89" fill="hold">
                            <p:stCondLst>
                              <p:cond delay="4000"/>
                            </p:stCondLst>
                            <p:childTnLst>
                              <p:par>
                                <p:cTn id="90" presetID="10" presetClass="entr" presetSubtype="0" fill="hold" nodeType="afterEffect">
                                  <p:stCondLst>
                                    <p:cond delay="0"/>
                                  </p:stCondLst>
                                  <p:childTnLst>
                                    <p:set>
                                      <p:cBhvr>
                                        <p:cTn id="91" dur="1" fill="hold">
                                          <p:stCondLst>
                                            <p:cond delay="0"/>
                                          </p:stCondLst>
                                        </p:cTn>
                                        <p:tgtEl>
                                          <p:spTgt spid="4260">
                                            <p:txEl>
                                              <p:pRg st="0" end="0"/>
                                            </p:txEl>
                                          </p:spTgt>
                                        </p:tgtEl>
                                        <p:attrNameLst>
                                          <p:attrName>style.visibility</p:attrName>
                                        </p:attrNameLst>
                                      </p:cBhvr>
                                      <p:to>
                                        <p:strVal val="visible"/>
                                      </p:to>
                                    </p:set>
                                    <p:animEffect transition="in" filter="fade">
                                      <p:cBhvr>
                                        <p:cTn id="92" dur="500"/>
                                        <p:tgtEl>
                                          <p:spTgt spid="4260">
                                            <p:txEl>
                                              <p:pRg st="0" end="0"/>
                                            </p:txEl>
                                          </p:spTgt>
                                        </p:tgtEl>
                                      </p:cBhvr>
                                    </p:animEffect>
                                  </p:childTnLst>
                                </p:cTn>
                              </p:par>
                            </p:childTnLst>
                          </p:cTn>
                        </p:par>
                        <p:par>
                          <p:cTn id="93" fill="hold">
                            <p:stCondLst>
                              <p:cond delay="4500"/>
                            </p:stCondLst>
                            <p:childTnLst>
                              <p:par>
                                <p:cTn id="94" presetID="10" presetClass="entr" presetSubtype="0" fill="hold" nodeType="afterEffect">
                                  <p:stCondLst>
                                    <p:cond delay="0"/>
                                  </p:stCondLst>
                                  <p:childTnLst>
                                    <p:set>
                                      <p:cBhvr>
                                        <p:cTn id="95" dur="1" fill="hold">
                                          <p:stCondLst>
                                            <p:cond delay="0"/>
                                          </p:stCondLst>
                                        </p:cTn>
                                        <p:tgtEl>
                                          <p:spTgt spid="4279"/>
                                        </p:tgtEl>
                                        <p:attrNameLst>
                                          <p:attrName>style.visibility</p:attrName>
                                        </p:attrNameLst>
                                      </p:cBhvr>
                                      <p:to>
                                        <p:strVal val="visible"/>
                                      </p:to>
                                    </p:set>
                                    <p:animEffect transition="in" filter="fade">
                                      <p:cBhvr>
                                        <p:cTn id="96" dur="500"/>
                                        <p:tgtEl>
                                          <p:spTgt spid="427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312"/>
                                        </p:tgtEl>
                                        <p:attrNameLst>
                                          <p:attrName>style.visibility</p:attrName>
                                        </p:attrNameLst>
                                      </p:cBhvr>
                                      <p:to>
                                        <p:strVal val="visible"/>
                                      </p:to>
                                    </p:set>
                                    <p:animEffect transition="in" filter="fade">
                                      <p:cBhvr>
                                        <p:cTn id="101" dur="500"/>
                                        <p:tgtEl>
                                          <p:spTgt spid="4312"/>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4311">
                                            <p:txEl>
                                              <p:pRg st="0" end="0"/>
                                            </p:txEl>
                                          </p:spTgt>
                                        </p:tgtEl>
                                        <p:attrNameLst>
                                          <p:attrName>style.visibility</p:attrName>
                                        </p:attrNameLst>
                                      </p:cBhvr>
                                      <p:to>
                                        <p:strVal val="visible"/>
                                      </p:to>
                                    </p:set>
                                    <p:animEffect transition="in" filter="fade">
                                      <p:cBhvr>
                                        <p:cTn id="105" dur="500"/>
                                        <p:tgtEl>
                                          <p:spTgt spid="4311">
                                            <p:txEl>
                                              <p:pRg st="0" end="0"/>
                                            </p:txEl>
                                          </p:spTgt>
                                        </p:tgtEl>
                                      </p:cBhvr>
                                    </p:animEffect>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4307"/>
                                        </p:tgtEl>
                                        <p:attrNameLst>
                                          <p:attrName>style.visibility</p:attrName>
                                        </p:attrNameLst>
                                      </p:cBhvr>
                                      <p:to>
                                        <p:strVal val="visible"/>
                                      </p:to>
                                    </p:set>
                                    <p:animEffect transition="in" filter="fade">
                                      <p:cBhvr>
                                        <p:cTn id="109" dur="500"/>
                                        <p:tgtEl>
                                          <p:spTgt spid="4307"/>
                                        </p:tgtEl>
                                      </p:cBhvr>
                                    </p:animEffect>
                                  </p:childTnLst>
                                </p:cTn>
                              </p:par>
                            </p:childTnLst>
                          </p:cTn>
                        </p:par>
                        <p:par>
                          <p:cTn id="110" fill="hold">
                            <p:stCondLst>
                              <p:cond delay="1500"/>
                            </p:stCondLst>
                            <p:childTnLst>
                              <p:par>
                                <p:cTn id="111" presetID="10" presetClass="entr" presetSubtype="0" fill="hold" nodeType="afterEffect">
                                  <p:stCondLst>
                                    <p:cond delay="0"/>
                                  </p:stCondLst>
                                  <p:childTnLst>
                                    <p:set>
                                      <p:cBhvr>
                                        <p:cTn id="112" dur="1" fill="hold">
                                          <p:stCondLst>
                                            <p:cond delay="0"/>
                                          </p:stCondLst>
                                        </p:cTn>
                                        <p:tgtEl>
                                          <p:spTgt spid="4315"/>
                                        </p:tgtEl>
                                        <p:attrNameLst>
                                          <p:attrName>style.visibility</p:attrName>
                                        </p:attrNameLst>
                                      </p:cBhvr>
                                      <p:to>
                                        <p:strVal val="visible"/>
                                      </p:to>
                                    </p:set>
                                    <p:animEffect transition="in" filter="fade">
                                      <p:cBhvr>
                                        <p:cTn id="113" dur="500"/>
                                        <p:tgtEl>
                                          <p:spTgt spid="4315"/>
                                        </p:tgtEl>
                                      </p:cBhvr>
                                    </p:animEffect>
                                  </p:childTnLst>
                                </p:cTn>
                              </p:par>
                            </p:childTnLst>
                          </p:cTn>
                        </p:par>
                        <p:par>
                          <p:cTn id="114" fill="hold">
                            <p:stCondLst>
                              <p:cond delay="2000"/>
                            </p:stCondLst>
                            <p:childTnLst>
                              <p:par>
                                <p:cTn id="115" presetID="10" presetClass="entr" presetSubtype="0" fill="hold" nodeType="afterEffect">
                                  <p:stCondLst>
                                    <p:cond delay="0"/>
                                  </p:stCondLst>
                                  <p:childTnLst>
                                    <p:set>
                                      <p:cBhvr>
                                        <p:cTn id="116" dur="1" fill="hold">
                                          <p:stCondLst>
                                            <p:cond delay="0"/>
                                          </p:stCondLst>
                                        </p:cTn>
                                        <p:tgtEl>
                                          <p:spTgt spid="4308"/>
                                        </p:tgtEl>
                                        <p:attrNameLst>
                                          <p:attrName>style.visibility</p:attrName>
                                        </p:attrNameLst>
                                      </p:cBhvr>
                                      <p:to>
                                        <p:strVal val="visible"/>
                                      </p:to>
                                    </p:set>
                                    <p:animEffect transition="in" filter="fade">
                                      <p:cBhvr>
                                        <p:cTn id="117" dur="500"/>
                                        <p:tgtEl>
                                          <p:spTgt spid="4308"/>
                                        </p:tgtEl>
                                      </p:cBhvr>
                                    </p:animEffect>
                                  </p:childTnLst>
                                </p:cTn>
                              </p:par>
                            </p:childTnLst>
                          </p:cTn>
                        </p:par>
                        <p:par>
                          <p:cTn id="118" fill="hold">
                            <p:stCondLst>
                              <p:cond delay="2500"/>
                            </p:stCondLst>
                            <p:childTnLst>
                              <p:par>
                                <p:cTn id="119" presetID="10" presetClass="entr" presetSubtype="0" fill="hold" nodeType="afterEffect">
                                  <p:stCondLst>
                                    <p:cond delay="0"/>
                                  </p:stCondLst>
                                  <p:childTnLst>
                                    <p:set>
                                      <p:cBhvr>
                                        <p:cTn id="120" dur="1" fill="hold">
                                          <p:stCondLst>
                                            <p:cond delay="0"/>
                                          </p:stCondLst>
                                        </p:cTn>
                                        <p:tgtEl>
                                          <p:spTgt spid="4309"/>
                                        </p:tgtEl>
                                        <p:attrNameLst>
                                          <p:attrName>style.visibility</p:attrName>
                                        </p:attrNameLst>
                                      </p:cBhvr>
                                      <p:to>
                                        <p:strVal val="visible"/>
                                      </p:to>
                                    </p:set>
                                    <p:animEffect transition="in" filter="fade">
                                      <p:cBhvr>
                                        <p:cTn id="121" dur="500"/>
                                        <p:tgtEl>
                                          <p:spTgt spid="4309"/>
                                        </p:tgtEl>
                                      </p:cBhvr>
                                    </p:animEffect>
                                  </p:childTnLst>
                                </p:cTn>
                              </p:par>
                            </p:childTnLst>
                          </p:cTn>
                        </p:par>
                        <p:par>
                          <p:cTn id="122" fill="hold">
                            <p:stCondLst>
                              <p:cond delay="3000"/>
                            </p:stCondLst>
                            <p:childTnLst>
                              <p:par>
                                <p:cTn id="123" presetID="10" presetClass="entr" presetSubtype="0" fill="hold" nodeType="afterEffect">
                                  <p:stCondLst>
                                    <p:cond delay="0"/>
                                  </p:stCondLst>
                                  <p:childTnLst>
                                    <p:set>
                                      <p:cBhvr>
                                        <p:cTn id="124" dur="1" fill="hold">
                                          <p:stCondLst>
                                            <p:cond delay="0"/>
                                          </p:stCondLst>
                                        </p:cTn>
                                        <p:tgtEl>
                                          <p:spTgt spid="4301"/>
                                        </p:tgtEl>
                                        <p:attrNameLst>
                                          <p:attrName>style.visibility</p:attrName>
                                        </p:attrNameLst>
                                      </p:cBhvr>
                                      <p:to>
                                        <p:strVal val="visible"/>
                                      </p:to>
                                    </p:set>
                                    <p:animEffect transition="in" filter="fade">
                                      <p:cBhvr>
                                        <p:cTn id="125" dur="500"/>
                                        <p:tgtEl>
                                          <p:spTgt spid="4301"/>
                                        </p:tgtEl>
                                      </p:cBhvr>
                                    </p:animEffect>
                                  </p:childTnLst>
                                </p:cTn>
                              </p:par>
                            </p:childTnLst>
                          </p:cTn>
                        </p:par>
                        <p:par>
                          <p:cTn id="126" fill="hold">
                            <p:stCondLst>
                              <p:cond delay="3500"/>
                            </p:stCondLst>
                            <p:childTnLst>
                              <p:par>
                                <p:cTn id="127" presetID="10" presetClass="entr" presetSubtype="0" fill="hold" nodeType="afterEffect">
                                  <p:stCondLst>
                                    <p:cond delay="0"/>
                                  </p:stCondLst>
                                  <p:childTnLst>
                                    <p:set>
                                      <p:cBhvr>
                                        <p:cTn id="128" dur="1" fill="hold">
                                          <p:stCondLst>
                                            <p:cond delay="0"/>
                                          </p:stCondLst>
                                        </p:cTn>
                                        <p:tgtEl>
                                          <p:spTgt spid="4298">
                                            <p:txEl>
                                              <p:pRg st="0" end="0"/>
                                            </p:txEl>
                                          </p:spTgt>
                                        </p:tgtEl>
                                        <p:attrNameLst>
                                          <p:attrName>style.visibility</p:attrName>
                                        </p:attrNameLst>
                                      </p:cBhvr>
                                      <p:to>
                                        <p:strVal val="visible"/>
                                      </p:to>
                                    </p:set>
                                    <p:animEffect transition="in" filter="fade">
                                      <p:cBhvr>
                                        <p:cTn id="129" dur="500"/>
                                        <p:tgtEl>
                                          <p:spTgt spid="4298">
                                            <p:txEl>
                                              <p:pRg st="0" end="0"/>
                                            </p:txEl>
                                          </p:spTgt>
                                        </p:tgtEl>
                                      </p:cBhvr>
                                    </p:animEffect>
                                  </p:childTnLst>
                                </p:cTn>
                              </p:par>
                            </p:childTnLst>
                          </p:cTn>
                        </p:par>
                        <p:par>
                          <p:cTn id="130" fill="hold">
                            <p:stCondLst>
                              <p:cond delay="4000"/>
                            </p:stCondLst>
                            <p:childTnLst>
                              <p:par>
                                <p:cTn id="131" presetID="10" presetClass="entr" presetSubtype="0" fill="hold" nodeType="afterEffect">
                                  <p:stCondLst>
                                    <p:cond delay="0"/>
                                  </p:stCondLst>
                                  <p:childTnLst>
                                    <p:set>
                                      <p:cBhvr>
                                        <p:cTn id="132" dur="1" fill="hold">
                                          <p:stCondLst>
                                            <p:cond delay="0"/>
                                          </p:stCondLst>
                                        </p:cTn>
                                        <p:tgtEl>
                                          <p:spTgt spid="4299"/>
                                        </p:tgtEl>
                                        <p:attrNameLst>
                                          <p:attrName>style.visibility</p:attrName>
                                        </p:attrNameLst>
                                      </p:cBhvr>
                                      <p:to>
                                        <p:strVal val="visible"/>
                                      </p:to>
                                    </p:set>
                                    <p:animEffect transition="in" filter="fade">
                                      <p:cBhvr>
                                        <p:cTn id="133" dur="500"/>
                                        <p:tgtEl>
                                          <p:spTgt spid="4299"/>
                                        </p:tgtEl>
                                      </p:cBhvr>
                                    </p:animEffect>
                                  </p:childTnLst>
                                </p:cTn>
                              </p:par>
                            </p:childTnLst>
                          </p:cTn>
                        </p:par>
                        <p:par>
                          <p:cTn id="134" fill="hold">
                            <p:stCondLst>
                              <p:cond delay="4500"/>
                            </p:stCondLst>
                            <p:childTnLst>
                              <p:par>
                                <p:cTn id="135" presetID="10" presetClass="entr" presetSubtype="0" fill="hold" nodeType="afterEffect">
                                  <p:stCondLst>
                                    <p:cond delay="0"/>
                                  </p:stCondLst>
                                  <p:childTnLst>
                                    <p:set>
                                      <p:cBhvr>
                                        <p:cTn id="136" dur="1" fill="hold">
                                          <p:stCondLst>
                                            <p:cond delay="0"/>
                                          </p:stCondLst>
                                        </p:cTn>
                                        <p:tgtEl>
                                          <p:spTgt spid="4319"/>
                                        </p:tgtEl>
                                        <p:attrNameLst>
                                          <p:attrName>style.visibility</p:attrName>
                                        </p:attrNameLst>
                                      </p:cBhvr>
                                      <p:to>
                                        <p:strVal val="visible"/>
                                      </p:to>
                                    </p:set>
                                    <p:animEffect transition="in" filter="fade">
                                      <p:cBhvr>
                                        <p:cTn id="137" dur="1000"/>
                                        <p:tgtEl>
                                          <p:spTgt spid="4319"/>
                                        </p:tgtEl>
                                      </p:cBhvr>
                                    </p:animEffect>
                                  </p:childTnLst>
                                </p:cTn>
                              </p:par>
                              <p:par>
                                <p:cTn id="138" presetID="10" presetClass="entr" presetSubtype="0" fill="hold" nodeType="withEffect">
                                  <p:stCondLst>
                                    <p:cond delay="0"/>
                                  </p:stCondLst>
                                  <p:childTnLst>
                                    <p:set>
                                      <p:cBhvr>
                                        <p:cTn id="139" dur="1" fill="hold">
                                          <p:stCondLst>
                                            <p:cond delay="0"/>
                                          </p:stCondLst>
                                        </p:cTn>
                                        <p:tgtEl>
                                          <p:spTgt spid="4329"/>
                                        </p:tgtEl>
                                        <p:attrNameLst>
                                          <p:attrName>style.visibility</p:attrName>
                                        </p:attrNameLst>
                                      </p:cBhvr>
                                      <p:to>
                                        <p:strVal val="visible"/>
                                      </p:to>
                                    </p:set>
                                    <p:animEffect transition="in" filter="fade">
                                      <p:cBhvr>
                                        <p:cTn id="140" dur="500"/>
                                        <p:tgtEl>
                                          <p:spTgt spid="4329"/>
                                        </p:tgtEl>
                                      </p:cBhvr>
                                    </p:animEffect>
                                  </p:childTnLst>
                                </p:cTn>
                              </p:par>
                            </p:childTnLst>
                          </p:cTn>
                        </p:par>
                        <p:par>
                          <p:cTn id="141" fill="hold">
                            <p:stCondLst>
                              <p:cond delay="5500"/>
                            </p:stCondLst>
                            <p:childTnLst>
                              <p:par>
                                <p:cTn id="142" presetID="10" presetClass="entr" presetSubtype="0" fill="hold" nodeType="afterEffect">
                                  <p:stCondLst>
                                    <p:cond delay="0"/>
                                  </p:stCondLst>
                                  <p:childTnLst>
                                    <p:set>
                                      <p:cBhvr>
                                        <p:cTn id="143" dur="1" fill="hold">
                                          <p:stCondLst>
                                            <p:cond delay="0"/>
                                          </p:stCondLst>
                                        </p:cTn>
                                        <p:tgtEl>
                                          <p:spTgt spid="4326"/>
                                        </p:tgtEl>
                                        <p:attrNameLst>
                                          <p:attrName>style.visibility</p:attrName>
                                        </p:attrNameLst>
                                      </p:cBhvr>
                                      <p:to>
                                        <p:strVal val="visible"/>
                                      </p:to>
                                    </p:set>
                                    <p:animEffect transition="in" filter="fade">
                                      <p:cBhvr>
                                        <p:cTn id="144" dur="500"/>
                                        <p:tgtEl>
                                          <p:spTgt spid="4326"/>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323"/>
                                        </p:tgtEl>
                                        <p:attrNameLst>
                                          <p:attrName>style.visibility</p:attrName>
                                        </p:attrNameLst>
                                      </p:cBhvr>
                                      <p:to>
                                        <p:strVal val="visible"/>
                                      </p:to>
                                    </p:set>
                                    <p:animEffect transition="in" filter="fade">
                                      <p:cBhvr>
                                        <p:cTn id="149" dur="500"/>
                                        <p:tgtEl>
                                          <p:spTgt spid="4323"/>
                                        </p:tgtEl>
                                      </p:cBhvr>
                                    </p:animEffect>
                                  </p:childTnLst>
                                </p:cTn>
                              </p:par>
                              <p:par>
                                <p:cTn id="150" presetID="10" presetClass="entr" presetSubtype="0" fill="hold" nodeType="withEffect">
                                  <p:stCondLst>
                                    <p:cond delay="0"/>
                                  </p:stCondLst>
                                  <p:childTnLst>
                                    <p:set>
                                      <p:cBhvr>
                                        <p:cTn id="151" dur="1" fill="hold">
                                          <p:stCondLst>
                                            <p:cond delay="0"/>
                                          </p:stCondLst>
                                        </p:cTn>
                                        <p:tgtEl>
                                          <p:spTgt spid="4333"/>
                                        </p:tgtEl>
                                        <p:attrNameLst>
                                          <p:attrName>style.visibility</p:attrName>
                                        </p:attrNameLst>
                                      </p:cBhvr>
                                      <p:to>
                                        <p:strVal val="visible"/>
                                      </p:to>
                                    </p:set>
                                    <p:animEffect transition="in" filter="fade">
                                      <p:cBhvr>
                                        <p:cTn id="152" dur="500"/>
                                        <p:tgtEl>
                                          <p:spTgt spid="4333"/>
                                        </p:tgtEl>
                                      </p:cBhvr>
                                    </p:animEffect>
                                  </p:childTnLst>
                                </p:cTn>
                              </p:par>
                            </p:childTnLst>
                          </p:cTn>
                        </p:par>
                        <p:par>
                          <p:cTn id="153" fill="hold">
                            <p:stCondLst>
                              <p:cond delay="500"/>
                            </p:stCondLst>
                            <p:childTnLst>
                              <p:par>
                                <p:cTn id="154" presetID="10" presetClass="entr" presetSubtype="0" fill="hold" nodeType="afterEffect">
                                  <p:stCondLst>
                                    <p:cond delay="0"/>
                                  </p:stCondLst>
                                  <p:childTnLst>
                                    <p:set>
                                      <p:cBhvr>
                                        <p:cTn id="155" dur="1" fill="hold">
                                          <p:stCondLst>
                                            <p:cond delay="0"/>
                                          </p:stCondLst>
                                        </p:cTn>
                                        <p:tgtEl>
                                          <p:spTgt spid="4306">
                                            <p:txEl>
                                              <p:pRg st="0" end="0"/>
                                            </p:txEl>
                                          </p:spTgt>
                                        </p:tgtEl>
                                        <p:attrNameLst>
                                          <p:attrName>style.visibility</p:attrName>
                                        </p:attrNameLst>
                                      </p:cBhvr>
                                      <p:to>
                                        <p:strVal val="visible"/>
                                      </p:to>
                                    </p:set>
                                    <p:animEffect transition="in" filter="fade">
                                      <p:cBhvr>
                                        <p:cTn id="156" dur="500"/>
                                        <p:tgtEl>
                                          <p:spTgt spid="4306">
                                            <p:txEl>
                                              <p:pRg st="0" end="0"/>
                                            </p:txEl>
                                          </p:spTgt>
                                        </p:tgtEl>
                                      </p:cBhvr>
                                    </p:animEffect>
                                  </p:childTnLst>
                                </p:cTn>
                              </p:par>
                              <p:par>
                                <p:cTn id="157" presetID="10" presetClass="entr" presetSubtype="0" fill="hold" nodeType="withEffect">
                                  <p:stCondLst>
                                    <p:cond delay="0"/>
                                  </p:stCondLst>
                                  <p:childTnLst>
                                    <p:set>
                                      <p:cBhvr>
                                        <p:cTn id="158" dur="1" fill="hold">
                                          <p:stCondLst>
                                            <p:cond delay="0"/>
                                          </p:stCondLst>
                                        </p:cTn>
                                        <p:tgtEl>
                                          <p:spTgt spid="4300"/>
                                        </p:tgtEl>
                                        <p:attrNameLst>
                                          <p:attrName>style.visibility</p:attrName>
                                        </p:attrNameLst>
                                      </p:cBhvr>
                                      <p:to>
                                        <p:strVal val="visible"/>
                                      </p:to>
                                    </p:set>
                                    <p:animEffect transition="in" filter="fade">
                                      <p:cBhvr>
                                        <p:cTn id="159" dur="500"/>
                                        <p:tgtEl>
                                          <p:spTgt spid="4300"/>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4334"/>
                                        </p:tgtEl>
                                        <p:attrNameLst>
                                          <p:attrName>style.visibility</p:attrName>
                                        </p:attrNameLst>
                                      </p:cBhvr>
                                      <p:to>
                                        <p:strVal val="visible"/>
                                      </p:to>
                                    </p:set>
                                    <p:animEffect transition="in" filter="fade">
                                      <p:cBhvr>
                                        <p:cTn id="164" dur="500"/>
                                        <p:tgtEl>
                                          <p:spTgt spid="4334"/>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4339"/>
                                        </p:tgtEl>
                                        <p:attrNameLst>
                                          <p:attrName>style.visibility</p:attrName>
                                        </p:attrNameLst>
                                      </p:cBhvr>
                                      <p:to>
                                        <p:strVal val="visible"/>
                                      </p:to>
                                    </p:set>
                                    <p:animEffect transition="in" filter="fade">
                                      <p:cBhvr>
                                        <p:cTn id="169" dur="500"/>
                                        <p:tgtEl>
                                          <p:spTgt spid="4339"/>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nodeType="clickEffect">
                                  <p:stCondLst>
                                    <p:cond delay="0"/>
                                  </p:stCondLst>
                                  <p:childTnLst>
                                    <p:set>
                                      <p:cBhvr>
                                        <p:cTn id="173" dur="1" fill="hold">
                                          <p:stCondLst>
                                            <p:cond delay="0"/>
                                          </p:stCondLst>
                                        </p:cTn>
                                        <p:tgtEl>
                                          <p:spTgt spid="4349"/>
                                        </p:tgtEl>
                                        <p:attrNameLst>
                                          <p:attrName>style.visibility</p:attrName>
                                        </p:attrNameLst>
                                      </p:cBhvr>
                                      <p:to>
                                        <p:strVal val="visible"/>
                                      </p:to>
                                    </p:set>
                                    <p:animEffect transition="in" filter="fade">
                                      <p:cBhvr>
                                        <p:cTn id="174" dur="500"/>
                                        <p:tgtEl>
                                          <p:spTgt spid="4349"/>
                                        </p:tgtEl>
                                      </p:cBhvr>
                                    </p:animEffect>
                                  </p:childTnLst>
                                </p:cTn>
                              </p:par>
                            </p:childTnLst>
                          </p:cTn>
                        </p:par>
                        <p:par>
                          <p:cTn id="175" fill="hold">
                            <p:stCondLst>
                              <p:cond delay="500"/>
                            </p:stCondLst>
                            <p:childTnLst>
                              <p:par>
                                <p:cTn id="176" presetID="10" presetClass="entr" presetSubtype="0" fill="hold" nodeType="afterEffect">
                                  <p:stCondLst>
                                    <p:cond delay="0"/>
                                  </p:stCondLst>
                                  <p:childTnLst>
                                    <p:set>
                                      <p:cBhvr>
                                        <p:cTn id="177" dur="1" fill="hold">
                                          <p:stCondLst>
                                            <p:cond delay="0"/>
                                          </p:stCondLst>
                                        </p:cTn>
                                        <p:tgtEl>
                                          <p:spTgt spid="4352"/>
                                        </p:tgtEl>
                                        <p:attrNameLst>
                                          <p:attrName>style.visibility</p:attrName>
                                        </p:attrNameLst>
                                      </p:cBhvr>
                                      <p:to>
                                        <p:strVal val="visible"/>
                                      </p:to>
                                    </p:set>
                                    <p:animEffect transition="in" filter="fade">
                                      <p:cBhvr>
                                        <p:cTn id="178" dur="500"/>
                                        <p:tgtEl>
                                          <p:spTgt spid="4352"/>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4355"/>
                                        </p:tgtEl>
                                        <p:attrNameLst>
                                          <p:attrName>style.visibility</p:attrName>
                                        </p:attrNameLst>
                                      </p:cBhvr>
                                      <p:to>
                                        <p:strVal val="visible"/>
                                      </p:to>
                                    </p:set>
                                    <p:animEffect transition="in" filter="fade">
                                      <p:cBhvr>
                                        <p:cTn id="183" dur="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363"/>
        <p:cNvGrpSpPr/>
        <p:nvPr/>
      </p:nvGrpSpPr>
      <p:grpSpPr>
        <a:xfrm>
          <a:off x="0" y="0"/>
          <a:ext cx="0" cy="0"/>
          <a:chOff x="0" y="0"/>
          <a:chExt cx="0" cy="0"/>
        </a:xfrm>
      </p:grpSpPr>
      <p:sp>
        <p:nvSpPr>
          <p:cNvPr id="4364" name="Google Shape;4364;p6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Performance of rdt3.0 </a:t>
            </a:r>
            <a:r>
              <a:rPr lang="en-US" sz="3200"/>
              <a:t>(stop-and-wait)</a:t>
            </a:r>
            <a:endParaRPr sz="4400"/>
          </a:p>
        </p:txBody>
      </p:sp>
      <p:sp>
        <p:nvSpPr>
          <p:cNvPr id="4365" name="Google Shape;4365;p69"/>
          <p:cNvSpPr txBox="1"/>
          <p:nvPr/>
        </p:nvSpPr>
        <p:spPr>
          <a:xfrm>
            <a:off x="870314" y="2451713"/>
            <a:ext cx="10532792" cy="1044522"/>
          </a:xfrm>
          <a:prstGeom prst="rect">
            <a:avLst/>
          </a:prstGeom>
          <a:noFill/>
          <a:ln>
            <a:noFill/>
          </a:ln>
        </p:spPr>
        <p:txBody>
          <a:bodyPr spcFirstLastPara="1" wrap="square" lIns="91425" tIns="45700" rIns="91425" bIns="45700" anchor="t" anchorCtr="0">
            <a:normAutofit/>
          </a:bodyPr>
          <a:lstStyle/>
          <a:p>
            <a:pPr marL="409575" marR="0" lvl="0" indent="-27940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example: 1 Gbps link, 15 ms prop. delay, 8000 bit packet</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6" name="Google Shape;4366;p69"/>
          <p:cNvSpPr/>
          <p:nvPr/>
        </p:nvSpPr>
        <p:spPr>
          <a:xfrm>
            <a:off x="536827" y="1472895"/>
            <a:ext cx="10752586" cy="476250"/>
          </a:xfrm>
          <a:prstGeom prst="rect">
            <a:avLst/>
          </a:prstGeom>
          <a:noFill/>
          <a:ln>
            <a:noFill/>
          </a:ln>
        </p:spPr>
        <p:txBody>
          <a:bodyPr spcFirstLastPara="1" wrap="square" lIns="91425" tIns="45700" rIns="91425" bIns="45700" anchor="t" anchorCtr="0">
            <a:noAutofit/>
          </a:bodyPr>
          <a:lstStyle/>
          <a:p>
            <a:pPr marL="688975" marR="0" lvl="1" indent="-231775" algn="l" rtl="0">
              <a:lnSpc>
                <a:spcPct val="85000"/>
              </a:lnSpc>
              <a:spcBef>
                <a:spcPts val="0"/>
              </a:spcBef>
              <a:spcAft>
                <a:spcPts val="0"/>
              </a:spcAft>
              <a:buClr>
                <a:srgbClr val="000099"/>
              </a:buClr>
              <a:buSzPts val="3200"/>
              <a:buFont typeface="Noto Sans Symbols"/>
              <a:buChar char="▪"/>
            </a:pPr>
            <a:r>
              <a:rPr lang="en-US" sz="3200" b="0" i="1" u="none" strike="noStrike" cap="none">
                <a:solidFill>
                  <a:srgbClr val="000000"/>
                </a:solidFill>
                <a:latin typeface="Calibri" panose="020F0502020204030204"/>
                <a:ea typeface="Calibri" panose="020F0502020204030204"/>
                <a:cs typeface="Calibri" panose="020F0502020204030204"/>
                <a:sym typeface="Calibri" panose="020F0502020204030204"/>
              </a:rPr>
              <a:t>U </a:t>
            </a:r>
            <a:r>
              <a:rPr lang="en-US" sz="3200" b="0" i="1"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sender</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3200" b="0" i="1" u="none" strike="noStrike" cap="none">
                <a:solidFill>
                  <a:srgbClr val="CC0000"/>
                </a:solidFill>
                <a:latin typeface="Calibri" panose="020F0502020204030204"/>
                <a:ea typeface="Calibri" panose="020F0502020204030204"/>
                <a:cs typeface="Calibri" panose="020F0502020204030204"/>
                <a:sym typeface="Calibri" panose="020F0502020204030204"/>
              </a:rPr>
              <a:t>utilization</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 fraction of time sender busy sending</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367" name="Google Shape;4367;p69"/>
          <p:cNvGrpSpPr/>
          <p:nvPr/>
        </p:nvGrpSpPr>
        <p:grpSpPr>
          <a:xfrm>
            <a:off x="1782678" y="3526869"/>
            <a:ext cx="5724525" cy="812800"/>
            <a:chOff x="137" y="1675"/>
            <a:chExt cx="3606" cy="512"/>
          </a:xfrm>
        </p:grpSpPr>
        <p:sp>
          <p:nvSpPr>
            <p:cNvPr id="4368" name="Google Shape;4368;p69"/>
            <p:cNvSpPr txBox="1"/>
            <p:nvPr/>
          </p:nvSpPr>
          <p:spPr>
            <a:xfrm>
              <a:off x="137" y="1795"/>
              <a:ext cx="647"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D</a:t>
              </a:r>
              <a:r>
                <a:rPr lang="en-US" sz="2400" b="0" i="1"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trans</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369" name="Google Shape;4369;p69"/>
            <p:cNvGrpSpPr/>
            <p:nvPr/>
          </p:nvGrpSpPr>
          <p:grpSpPr>
            <a:xfrm>
              <a:off x="827" y="1677"/>
              <a:ext cx="235" cy="499"/>
              <a:chOff x="155" y="2937"/>
              <a:chExt cx="235" cy="499"/>
            </a:xfrm>
          </p:grpSpPr>
          <p:sp>
            <p:nvSpPr>
              <p:cNvPr id="4370" name="Google Shape;4370;p69"/>
              <p:cNvSpPr txBox="1"/>
              <p:nvPr/>
            </p:nvSpPr>
            <p:spPr>
              <a:xfrm>
                <a:off x="176" y="2937"/>
                <a:ext cx="198"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L</a:t>
                </a:r>
                <a:endPar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1" name="Google Shape;4371;p69"/>
              <p:cNvSpPr txBox="1"/>
              <p:nvPr/>
            </p:nvSpPr>
            <p:spPr>
              <a:xfrm>
                <a:off x="155" y="3145"/>
                <a:ext cx="221"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4372" name="Google Shape;4372;p69"/>
              <p:cNvCxnSpPr/>
              <p:nvPr/>
            </p:nvCxnSpPr>
            <p:spPr>
              <a:xfrm>
                <a:off x="204" y="3192"/>
                <a:ext cx="186" cy="0"/>
              </a:xfrm>
              <a:prstGeom prst="straightConnector1">
                <a:avLst/>
              </a:prstGeom>
              <a:noFill/>
              <a:ln w="19050" cap="flat" cmpd="sng">
                <a:solidFill>
                  <a:schemeClr val="dk1"/>
                </a:solidFill>
                <a:prstDash val="solid"/>
                <a:round/>
                <a:headEnd type="none" w="med" len="med"/>
                <a:tailEnd type="none" w="med" len="med"/>
              </a:ln>
            </p:spPr>
          </p:cxnSp>
        </p:grpSp>
        <p:grpSp>
          <p:nvGrpSpPr>
            <p:cNvPr id="4373" name="Google Shape;4373;p69"/>
            <p:cNvGrpSpPr/>
            <p:nvPr/>
          </p:nvGrpSpPr>
          <p:grpSpPr>
            <a:xfrm>
              <a:off x="1233" y="1675"/>
              <a:ext cx="1225" cy="512"/>
              <a:chOff x="1401" y="1693"/>
              <a:chExt cx="1225" cy="512"/>
            </a:xfrm>
          </p:grpSpPr>
          <p:sp>
            <p:nvSpPr>
              <p:cNvPr id="4374" name="Google Shape;4374;p69"/>
              <p:cNvSpPr txBox="1"/>
              <p:nvPr/>
            </p:nvSpPr>
            <p:spPr>
              <a:xfrm>
                <a:off x="2085" y="1748"/>
                <a:ext cx="153"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5" name="Google Shape;4375;p69"/>
              <p:cNvSpPr txBox="1"/>
              <p:nvPr/>
            </p:nvSpPr>
            <p:spPr>
              <a:xfrm>
                <a:off x="1563" y="1693"/>
                <a:ext cx="836"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8000 bits</a:t>
                </a:r>
                <a:endPar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6" name="Google Shape;4376;p69"/>
              <p:cNvSpPr txBox="1"/>
              <p:nvPr/>
            </p:nvSpPr>
            <p:spPr>
              <a:xfrm>
                <a:off x="1401" y="1917"/>
                <a:ext cx="1225"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10</a:t>
                </a:r>
                <a:r>
                  <a:rPr lang="en-US" sz="2400" b="0" i="1" u="none" strike="noStrike" cap="none" baseline="30000">
                    <a:solidFill>
                      <a:srgbClr val="000000"/>
                    </a:solidFill>
                    <a:latin typeface="Calibri" panose="020F0502020204030204"/>
                    <a:ea typeface="Calibri" panose="020F0502020204030204"/>
                    <a:cs typeface="Calibri" panose="020F0502020204030204"/>
                    <a:sym typeface="Calibri" panose="020F0502020204030204"/>
                  </a:rPr>
                  <a:t>9 </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bits/sec</a:t>
                </a:r>
                <a:endPar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4377" name="Google Shape;4377;p69"/>
              <p:cNvCxnSpPr/>
              <p:nvPr/>
            </p:nvCxnSpPr>
            <p:spPr>
              <a:xfrm>
                <a:off x="1604" y="1950"/>
                <a:ext cx="970" cy="0"/>
              </a:xfrm>
              <a:prstGeom prst="straightConnector1">
                <a:avLst/>
              </a:prstGeom>
              <a:noFill/>
              <a:ln w="19050" cap="flat" cmpd="sng">
                <a:solidFill>
                  <a:schemeClr val="dk1"/>
                </a:solidFill>
                <a:prstDash val="solid"/>
                <a:round/>
                <a:headEnd type="none" w="med" len="med"/>
                <a:tailEnd type="none" w="med" len="med"/>
              </a:ln>
            </p:spPr>
          </p:cxnSp>
        </p:grpSp>
        <p:sp>
          <p:nvSpPr>
            <p:cNvPr id="4378" name="Google Shape;4378;p69"/>
            <p:cNvSpPr txBox="1"/>
            <p:nvPr/>
          </p:nvSpPr>
          <p:spPr>
            <a:xfrm>
              <a:off x="1093" y="1789"/>
              <a:ext cx="213"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9" name="Google Shape;4379;p69"/>
            <p:cNvSpPr txBox="1"/>
            <p:nvPr/>
          </p:nvSpPr>
          <p:spPr>
            <a:xfrm>
              <a:off x="2509" y="1789"/>
              <a:ext cx="213"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0" name="Google Shape;4380;p69"/>
            <p:cNvSpPr txBox="1"/>
            <p:nvPr/>
          </p:nvSpPr>
          <p:spPr>
            <a:xfrm>
              <a:off x="2715" y="1777"/>
              <a:ext cx="1028"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8 microsecs</a:t>
              </a:r>
              <a:endPar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381" name="Google Shape;4381;p69"/>
          <p:cNvSpPr txBox="1"/>
          <p:nvPr/>
        </p:nvSpPr>
        <p:spPr>
          <a:xfrm>
            <a:off x="829076" y="3163511"/>
            <a:ext cx="9723349" cy="1044522"/>
          </a:xfrm>
          <a:prstGeom prst="rect">
            <a:avLst/>
          </a:prstGeom>
          <a:noFill/>
          <a:ln>
            <a:noFill/>
          </a:ln>
        </p:spPr>
        <p:txBody>
          <a:bodyPr spcFirstLastPara="1" wrap="square" lIns="91425" tIns="45700" rIns="91425" bIns="45700" anchor="t" anchorCtr="0">
            <a:normAutofit/>
          </a:bodyPr>
          <a:lstStyle/>
          <a:p>
            <a:pPr marL="930275" marR="0" lvl="1" indent="-457200" algn="l" rtl="0">
              <a:lnSpc>
                <a:spcPct val="90000"/>
              </a:lnSpc>
              <a:spcBef>
                <a:spcPts val="0"/>
              </a:spcBef>
              <a:spcAft>
                <a:spcPts val="0"/>
              </a:spcAft>
              <a:buClr>
                <a:srgbClr val="0000A3"/>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time to transmit packet into channel:</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2" name="Google Shape;4382;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6"/>
                                        </p:tgtEl>
                                        <p:attrNameLst>
                                          <p:attrName>style.visibility</p:attrName>
                                        </p:attrNameLst>
                                      </p:cBhvr>
                                      <p:to>
                                        <p:strVal val="visible"/>
                                      </p:to>
                                    </p:set>
                                    <p:animEffect transition="in" filter="fade">
                                      <p:cBhvr>
                                        <p:cTn id="7" dur="500"/>
                                        <p:tgtEl>
                                          <p:spTgt spid="4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65">
                                            <p:txEl>
                                              <p:pRg st="0" end="0"/>
                                            </p:txEl>
                                          </p:spTgt>
                                        </p:tgtEl>
                                        <p:attrNameLst>
                                          <p:attrName>style.visibility</p:attrName>
                                        </p:attrNameLst>
                                      </p:cBhvr>
                                      <p:to>
                                        <p:strVal val="visible"/>
                                      </p:to>
                                    </p:set>
                                    <p:animEffect transition="in" filter="fade">
                                      <p:cBhvr>
                                        <p:cTn id="12" dur="500"/>
                                        <p:tgtEl>
                                          <p:spTgt spid="436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67"/>
                                        </p:tgtEl>
                                        <p:attrNameLst>
                                          <p:attrName>style.visibility</p:attrName>
                                        </p:attrNameLst>
                                      </p:cBhvr>
                                      <p:to>
                                        <p:strVal val="visible"/>
                                      </p:to>
                                    </p:set>
                                    <p:animEffect transition="in" filter="fade">
                                      <p:cBhvr>
                                        <p:cTn id="17" dur="500"/>
                                        <p:tgtEl>
                                          <p:spTgt spid="4367"/>
                                        </p:tgtEl>
                                      </p:cBhvr>
                                    </p:animEffect>
                                  </p:childTnLst>
                                </p:cTn>
                              </p:par>
                              <p:par>
                                <p:cTn id="18" presetID="10" presetClass="entr" presetSubtype="0" fill="hold" nodeType="withEffect">
                                  <p:stCondLst>
                                    <p:cond delay="0"/>
                                  </p:stCondLst>
                                  <p:childTnLst>
                                    <p:set>
                                      <p:cBhvr>
                                        <p:cTn id="19" dur="1" fill="hold">
                                          <p:stCondLst>
                                            <p:cond delay="0"/>
                                          </p:stCondLst>
                                        </p:cTn>
                                        <p:tgtEl>
                                          <p:spTgt spid="4381">
                                            <p:txEl>
                                              <p:pRg st="0" end="0"/>
                                            </p:txEl>
                                          </p:spTgt>
                                        </p:tgtEl>
                                        <p:attrNameLst>
                                          <p:attrName>style.visibility</p:attrName>
                                        </p:attrNameLst>
                                      </p:cBhvr>
                                      <p:to>
                                        <p:strVal val="visible"/>
                                      </p:to>
                                    </p:set>
                                    <p:animEffect transition="in" filter="fade">
                                      <p:cBhvr>
                                        <p:cTn id="20" dur="500"/>
                                        <p:tgtEl>
                                          <p:spTgt spid="43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87"/>
        <p:cNvGrpSpPr/>
        <p:nvPr/>
      </p:nvGrpSpPr>
      <p:grpSpPr>
        <a:xfrm>
          <a:off x="0" y="0"/>
          <a:ext cx="0" cy="0"/>
          <a:chOff x="0" y="0"/>
          <a:chExt cx="0" cy="0"/>
        </a:xfrm>
      </p:grpSpPr>
      <p:sp>
        <p:nvSpPr>
          <p:cNvPr id="4388" name="Google Shape;4388;p7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rdt3.0: stop-and-wait operation</a:t>
            </a:r>
            <a:endParaRPr sz="4400"/>
          </a:p>
        </p:txBody>
      </p:sp>
      <p:grpSp>
        <p:nvGrpSpPr>
          <p:cNvPr id="4389" name="Google Shape;4389;p70"/>
          <p:cNvGrpSpPr/>
          <p:nvPr/>
        </p:nvGrpSpPr>
        <p:grpSpPr>
          <a:xfrm>
            <a:off x="3188111" y="1436688"/>
            <a:ext cx="8729662" cy="3249612"/>
            <a:chOff x="1660525" y="1638643"/>
            <a:chExt cx="8729662" cy="3249612"/>
          </a:xfrm>
        </p:grpSpPr>
        <p:cxnSp>
          <p:nvCxnSpPr>
            <p:cNvPr id="4390" name="Google Shape;4390;p70"/>
            <p:cNvCxnSpPr/>
            <p:nvPr/>
          </p:nvCxnSpPr>
          <p:spPr>
            <a:xfrm>
              <a:off x="4984750" y="2194268"/>
              <a:ext cx="2227262" cy="922337"/>
            </a:xfrm>
            <a:prstGeom prst="straightConnector1">
              <a:avLst/>
            </a:prstGeom>
            <a:noFill/>
            <a:ln w="9525" cap="flat" cmpd="sng">
              <a:solidFill>
                <a:srgbClr val="000000"/>
              </a:solidFill>
              <a:prstDash val="solid"/>
              <a:round/>
              <a:headEnd type="none" w="med" len="med"/>
              <a:tailEnd type="none" w="med" len="med"/>
            </a:ln>
          </p:spPr>
        </p:cxnSp>
        <p:sp>
          <p:nvSpPr>
            <p:cNvPr id="4391" name="Google Shape;4391;p70"/>
            <p:cNvSpPr txBox="1"/>
            <p:nvPr/>
          </p:nvSpPr>
          <p:spPr>
            <a:xfrm>
              <a:off x="1660525" y="1989480"/>
              <a:ext cx="3232150" cy="352425"/>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first packet bit transmitted, t = 0</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392" name="Google Shape;4392;p70"/>
            <p:cNvCxnSpPr/>
            <p:nvPr/>
          </p:nvCxnSpPr>
          <p:spPr>
            <a:xfrm>
              <a:off x="4973637" y="1975193"/>
              <a:ext cx="23813" cy="2913062"/>
            </a:xfrm>
            <a:prstGeom prst="straightConnector1">
              <a:avLst/>
            </a:prstGeom>
            <a:noFill/>
            <a:ln w="9525" cap="flat" cmpd="sng">
              <a:solidFill>
                <a:srgbClr val="000000"/>
              </a:solidFill>
              <a:prstDash val="solid"/>
              <a:round/>
              <a:headEnd type="none" w="med" len="med"/>
              <a:tailEnd type="triangle" w="med" len="med"/>
            </a:ln>
          </p:spPr>
        </p:cxnSp>
        <p:cxnSp>
          <p:nvCxnSpPr>
            <p:cNvPr id="4393" name="Google Shape;4393;p70"/>
            <p:cNvCxnSpPr/>
            <p:nvPr/>
          </p:nvCxnSpPr>
          <p:spPr>
            <a:xfrm>
              <a:off x="7200900" y="1987893"/>
              <a:ext cx="22225" cy="2890837"/>
            </a:xfrm>
            <a:prstGeom prst="straightConnector1">
              <a:avLst/>
            </a:prstGeom>
            <a:noFill/>
            <a:ln w="9525" cap="flat" cmpd="sng">
              <a:solidFill>
                <a:srgbClr val="000000"/>
              </a:solidFill>
              <a:prstDash val="solid"/>
              <a:round/>
              <a:headEnd type="none" w="med" len="med"/>
              <a:tailEnd type="triangle" w="med" len="med"/>
            </a:ln>
          </p:spPr>
        </p:cxnSp>
        <p:sp>
          <p:nvSpPr>
            <p:cNvPr id="4394" name="Google Shape;4394;p70"/>
            <p:cNvSpPr txBox="1"/>
            <p:nvPr/>
          </p:nvSpPr>
          <p:spPr>
            <a:xfrm>
              <a:off x="4445000" y="1638643"/>
              <a:ext cx="885825" cy="350837"/>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sender</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395" name="Google Shape;4395;p70"/>
            <p:cNvSpPr txBox="1"/>
            <p:nvPr/>
          </p:nvSpPr>
          <p:spPr>
            <a:xfrm>
              <a:off x="6623050" y="1638643"/>
              <a:ext cx="946150" cy="350837"/>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receiver</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396" name="Google Shape;4396;p70"/>
            <p:cNvCxnSpPr/>
            <p:nvPr/>
          </p:nvCxnSpPr>
          <p:spPr>
            <a:xfrm>
              <a:off x="4997450" y="2189505"/>
              <a:ext cx="2190750" cy="3175"/>
            </a:xfrm>
            <a:prstGeom prst="straightConnector1">
              <a:avLst/>
            </a:prstGeom>
            <a:noFill/>
            <a:ln w="9525" cap="flat" cmpd="sng">
              <a:solidFill>
                <a:srgbClr val="000000"/>
              </a:solidFill>
              <a:prstDash val="dash"/>
              <a:round/>
              <a:headEnd type="none" w="med" len="med"/>
              <a:tailEnd type="none" w="med" len="med"/>
            </a:ln>
          </p:spPr>
        </p:cxnSp>
        <p:cxnSp>
          <p:nvCxnSpPr>
            <p:cNvPr id="4397" name="Google Shape;4397;p70"/>
            <p:cNvCxnSpPr/>
            <p:nvPr/>
          </p:nvCxnSpPr>
          <p:spPr>
            <a:xfrm>
              <a:off x="5002212" y="4300880"/>
              <a:ext cx="2192338" cy="0"/>
            </a:xfrm>
            <a:prstGeom prst="straightConnector1">
              <a:avLst/>
            </a:prstGeom>
            <a:noFill/>
            <a:ln w="9525" cap="flat" cmpd="sng">
              <a:solidFill>
                <a:srgbClr val="000000"/>
              </a:solidFill>
              <a:prstDash val="dash"/>
              <a:round/>
              <a:headEnd type="none" w="med" len="med"/>
              <a:tailEnd type="none" w="med" len="med"/>
            </a:ln>
          </p:spPr>
        </p:cxnSp>
        <p:cxnSp>
          <p:nvCxnSpPr>
            <p:cNvPr id="4398" name="Google Shape;4398;p70"/>
            <p:cNvCxnSpPr/>
            <p:nvPr/>
          </p:nvCxnSpPr>
          <p:spPr>
            <a:xfrm rot="10800000" flipH="1">
              <a:off x="5002212" y="3357905"/>
              <a:ext cx="2209800" cy="922338"/>
            </a:xfrm>
            <a:prstGeom prst="straightConnector1">
              <a:avLst/>
            </a:prstGeom>
            <a:noFill/>
            <a:ln w="9525" cap="flat" cmpd="sng">
              <a:solidFill>
                <a:srgbClr val="000000"/>
              </a:solidFill>
              <a:prstDash val="solid"/>
              <a:round/>
              <a:headEnd type="none" w="med" len="med"/>
              <a:tailEnd type="none" w="med" len="med"/>
            </a:ln>
          </p:spPr>
        </p:cxnSp>
        <p:sp>
          <p:nvSpPr>
            <p:cNvPr id="4399" name="Google Shape;4399;p70"/>
            <p:cNvSpPr/>
            <p:nvPr/>
          </p:nvSpPr>
          <p:spPr>
            <a:xfrm>
              <a:off x="4979987" y="2187918"/>
              <a:ext cx="2232025" cy="1155700"/>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4400" name="Google Shape;4400;p70"/>
            <p:cNvCxnSpPr/>
            <p:nvPr/>
          </p:nvCxnSpPr>
          <p:spPr>
            <a:xfrm rot="10800000">
              <a:off x="4835525" y="2187918"/>
              <a:ext cx="131762" cy="0"/>
            </a:xfrm>
            <a:prstGeom prst="straightConnector1">
              <a:avLst/>
            </a:prstGeom>
            <a:noFill/>
            <a:ln w="9525" cap="flat" cmpd="sng">
              <a:solidFill>
                <a:srgbClr val="000000"/>
              </a:solidFill>
              <a:prstDash val="solid"/>
              <a:round/>
              <a:headEnd type="none" w="med" len="med"/>
              <a:tailEnd type="none" w="med" len="med"/>
            </a:ln>
          </p:spPr>
        </p:cxnSp>
        <p:cxnSp>
          <p:nvCxnSpPr>
            <p:cNvPr id="4401" name="Google Shape;4401;p70"/>
            <p:cNvCxnSpPr/>
            <p:nvPr/>
          </p:nvCxnSpPr>
          <p:spPr>
            <a:xfrm rot="10800000">
              <a:off x="4835525" y="2429218"/>
              <a:ext cx="131762" cy="0"/>
            </a:xfrm>
            <a:prstGeom prst="straightConnector1">
              <a:avLst/>
            </a:prstGeom>
            <a:noFill/>
            <a:ln w="9525" cap="flat" cmpd="sng">
              <a:solidFill>
                <a:srgbClr val="000000"/>
              </a:solidFill>
              <a:prstDash val="solid"/>
              <a:round/>
              <a:headEnd type="none" w="med" len="med"/>
              <a:tailEnd type="none" w="med" len="med"/>
            </a:ln>
          </p:spPr>
        </p:cxnSp>
        <p:cxnSp>
          <p:nvCxnSpPr>
            <p:cNvPr id="4402" name="Google Shape;4402;p70"/>
            <p:cNvCxnSpPr/>
            <p:nvPr/>
          </p:nvCxnSpPr>
          <p:spPr>
            <a:xfrm rot="10800000">
              <a:off x="4846637" y="4288180"/>
              <a:ext cx="133350" cy="0"/>
            </a:xfrm>
            <a:prstGeom prst="straightConnector1">
              <a:avLst/>
            </a:prstGeom>
            <a:noFill/>
            <a:ln w="9525" cap="flat" cmpd="sng">
              <a:solidFill>
                <a:srgbClr val="000000"/>
              </a:solidFill>
              <a:prstDash val="solid"/>
              <a:round/>
              <a:headEnd type="none" w="med" len="med"/>
              <a:tailEnd type="none" w="med" len="med"/>
            </a:ln>
          </p:spPr>
        </p:cxnSp>
        <p:sp>
          <p:nvSpPr>
            <p:cNvPr id="4403" name="Google Shape;4403;p70"/>
            <p:cNvSpPr txBox="1"/>
            <p:nvPr/>
          </p:nvSpPr>
          <p:spPr>
            <a:xfrm>
              <a:off x="4183062" y="3161055"/>
              <a:ext cx="847725" cy="336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0000"/>
                </a:buClr>
                <a:buSzPts val="1600"/>
                <a:buFont typeface="Arial" panose="020B0604020202020204"/>
                <a:buNone/>
              </a:pPr>
              <a:r>
                <a:rPr lang="en-US" sz="1600" b="0" i="0" u="none" strike="noStrike" cap="none">
                  <a:solidFill>
                    <a:srgbClr val="CC0000"/>
                  </a:solidFill>
                  <a:latin typeface="Arial" panose="020B0604020202020204"/>
                  <a:ea typeface="Arial" panose="020B0604020202020204"/>
                  <a:cs typeface="Arial" panose="020B0604020202020204"/>
                  <a:sym typeface="Arial" panose="020B0604020202020204"/>
                </a:rPr>
                <a:t>RTT</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404" name="Google Shape;4404;p70"/>
            <p:cNvCxnSpPr/>
            <p:nvPr/>
          </p:nvCxnSpPr>
          <p:spPr>
            <a:xfrm>
              <a:off x="4870450" y="3469030"/>
              <a:ext cx="11112" cy="811213"/>
            </a:xfrm>
            <a:prstGeom prst="straightConnector1">
              <a:avLst/>
            </a:prstGeom>
            <a:noFill/>
            <a:ln w="9525" cap="flat" cmpd="sng">
              <a:solidFill>
                <a:srgbClr val="000000"/>
              </a:solidFill>
              <a:prstDash val="solid"/>
              <a:round/>
              <a:headEnd type="none" w="med" len="med"/>
              <a:tailEnd type="triangle" w="med" len="med"/>
            </a:ln>
          </p:spPr>
        </p:cxnSp>
        <p:cxnSp>
          <p:nvCxnSpPr>
            <p:cNvPr id="4405" name="Google Shape;4405;p70"/>
            <p:cNvCxnSpPr/>
            <p:nvPr/>
          </p:nvCxnSpPr>
          <p:spPr>
            <a:xfrm rot="10800000" flipH="1">
              <a:off x="4875212" y="2451443"/>
              <a:ext cx="3175" cy="768350"/>
            </a:xfrm>
            <a:prstGeom prst="straightConnector1">
              <a:avLst/>
            </a:prstGeom>
            <a:noFill/>
            <a:ln w="9525" cap="flat" cmpd="sng">
              <a:solidFill>
                <a:srgbClr val="000000"/>
              </a:solidFill>
              <a:prstDash val="solid"/>
              <a:round/>
              <a:headEnd type="none" w="med" len="med"/>
              <a:tailEnd type="triangle" w="med" len="med"/>
            </a:ln>
          </p:spPr>
        </p:cxnSp>
        <p:cxnSp>
          <p:nvCxnSpPr>
            <p:cNvPr id="4406" name="Google Shape;4406;p70"/>
            <p:cNvCxnSpPr/>
            <p:nvPr/>
          </p:nvCxnSpPr>
          <p:spPr>
            <a:xfrm rot="10800000">
              <a:off x="7188200" y="3102318"/>
              <a:ext cx="133350" cy="0"/>
            </a:xfrm>
            <a:prstGeom prst="straightConnector1">
              <a:avLst/>
            </a:prstGeom>
            <a:noFill/>
            <a:ln w="9525" cap="flat" cmpd="sng">
              <a:solidFill>
                <a:srgbClr val="000000"/>
              </a:solidFill>
              <a:prstDash val="solid"/>
              <a:round/>
              <a:headEnd type="none" w="med" len="med"/>
              <a:tailEnd type="none" w="med" len="med"/>
            </a:ln>
          </p:spPr>
        </p:cxnSp>
        <p:sp>
          <p:nvSpPr>
            <p:cNvPr id="4407" name="Google Shape;4407;p70"/>
            <p:cNvSpPr txBox="1"/>
            <p:nvPr/>
          </p:nvSpPr>
          <p:spPr>
            <a:xfrm>
              <a:off x="7269162" y="2926105"/>
              <a:ext cx="2425700" cy="3524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first packet bit arrives</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408" name="Google Shape;4408;p70"/>
            <p:cNvCxnSpPr/>
            <p:nvPr/>
          </p:nvCxnSpPr>
          <p:spPr>
            <a:xfrm>
              <a:off x="7212012" y="3351555"/>
              <a:ext cx="127000" cy="0"/>
            </a:xfrm>
            <a:prstGeom prst="straightConnector1">
              <a:avLst/>
            </a:prstGeom>
            <a:noFill/>
            <a:ln w="9525" cap="flat" cmpd="sng">
              <a:solidFill>
                <a:srgbClr val="000000"/>
              </a:solidFill>
              <a:prstDash val="solid"/>
              <a:round/>
              <a:headEnd type="none" w="med" len="med"/>
              <a:tailEnd type="none" w="med" len="med"/>
            </a:ln>
          </p:spPr>
        </p:cxnSp>
        <p:sp>
          <p:nvSpPr>
            <p:cNvPr id="4409" name="Google Shape;4409;p70"/>
            <p:cNvSpPr txBox="1"/>
            <p:nvPr/>
          </p:nvSpPr>
          <p:spPr>
            <a:xfrm>
              <a:off x="7275512" y="3178518"/>
              <a:ext cx="3114675" cy="5699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last packet bit arrives, send ACK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410" name="Google Shape;4410;p70"/>
            <p:cNvSpPr txBox="1"/>
            <p:nvPr/>
          </p:nvSpPr>
          <p:spPr>
            <a:xfrm>
              <a:off x="2252662" y="3961155"/>
              <a:ext cx="2686050" cy="635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ACK arrives, send next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packet, </a:t>
              </a:r>
              <a:r>
                <a:rPr lang="en-US" sz="1600" b="0" i="0" u="none" strike="noStrike" cap="none">
                  <a:solidFill>
                    <a:srgbClr val="CC0000"/>
                  </a:solidFill>
                  <a:latin typeface="Arial" panose="020B0604020202020204"/>
                  <a:ea typeface="Arial" panose="020B0604020202020204"/>
                  <a:cs typeface="Arial" panose="020B0604020202020204"/>
                  <a:sym typeface="Arial" panose="020B0604020202020204"/>
                </a:rPr>
                <a:t>t = RTT + L / R</a:t>
              </a:r>
              <a:endParaRPr sz="16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411" name="Google Shape;4411;p70"/>
            <p:cNvSpPr/>
            <p:nvPr/>
          </p:nvSpPr>
          <p:spPr>
            <a:xfrm>
              <a:off x="4997450" y="4296118"/>
              <a:ext cx="1419225" cy="577850"/>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412" name="Google Shape;4412;p70"/>
            <p:cNvGrpSpPr/>
            <p:nvPr/>
          </p:nvGrpSpPr>
          <p:grpSpPr>
            <a:xfrm>
              <a:off x="4991100" y="4288180"/>
              <a:ext cx="1281112" cy="534988"/>
              <a:chOff x="12315" y="13225"/>
              <a:chExt cx="2775" cy="913"/>
            </a:xfrm>
          </p:grpSpPr>
          <p:cxnSp>
            <p:nvCxnSpPr>
              <p:cNvPr id="4413" name="Google Shape;4413;p70"/>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414" name="Google Shape;4414;p70"/>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415" name="Google Shape;4415;p70"/>
            <p:cNvCxnSpPr/>
            <p:nvPr/>
          </p:nvCxnSpPr>
          <p:spPr>
            <a:xfrm>
              <a:off x="4991100" y="4529480"/>
              <a:ext cx="317500" cy="123825"/>
            </a:xfrm>
            <a:prstGeom prst="straightConnector1">
              <a:avLst/>
            </a:prstGeom>
            <a:noFill/>
            <a:ln w="9525" cap="flat" cmpd="sng">
              <a:solidFill>
                <a:srgbClr val="000000"/>
              </a:solidFill>
              <a:prstDash val="solid"/>
              <a:round/>
              <a:headEnd type="none" w="med" len="med"/>
              <a:tailEnd type="none" w="med" len="med"/>
            </a:ln>
          </p:spPr>
        </p:cxnSp>
        <p:cxnSp>
          <p:nvCxnSpPr>
            <p:cNvPr id="4416" name="Google Shape;4416;p70"/>
            <p:cNvCxnSpPr/>
            <p:nvPr/>
          </p:nvCxnSpPr>
          <p:spPr>
            <a:xfrm>
              <a:off x="5314950" y="4653305"/>
              <a:ext cx="541337" cy="234950"/>
            </a:xfrm>
            <a:prstGeom prst="straightConnector1">
              <a:avLst/>
            </a:prstGeom>
            <a:noFill/>
            <a:ln w="9525" cap="flat" cmpd="sng">
              <a:solidFill>
                <a:srgbClr val="000000"/>
              </a:solidFill>
              <a:prstDash val="dot"/>
              <a:round/>
              <a:headEnd type="none" w="med" len="med"/>
              <a:tailEnd type="none" w="med" len="med"/>
            </a:ln>
          </p:spPr>
        </p:cxnSp>
      </p:grpSp>
      <p:sp>
        <p:nvSpPr>
          <p:cNvPr id="4417" name="Google Shape;4417;p7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9"/>
                                        </p:tgtEl>
                                        <p:attrNameLst>
                                          <p:attrName>style.visibility</p:attrName>
                                        </p:attrNameLst>
                                      </p:cBhvr>
                                      <p:to>
                                        <p:strVal val="visible"/>
                                      </p:to>
                                    </p:set>
                                    <p:animEffect transition="in" filter="fade">
                                      <p:cBhvr>
                                        <p:cTn id="7" dur="2000"/>
                                        <p:tgtEl>
                                          <p:spTgt spid="4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22"/>
        <p:cNvGrpSpPr/>
        <p:nvPr/>
      </p:nvGrpSpPr>
      <p:grpSpPr>
        <a:xfrm>
          <a:off x="0" y="0"/>
          <a:ext cx="0" cy="0"/>
          <a:chOff x="0" y="0"/>
          <a:chExt cx="0" cy="0"/>
        </a:xfrm>
      </p:grpSpPr>
      <p:sp>
        <p:nvSpPr>
          <p:cNvPr id="4423" name="Google Shape;4423;p71"/>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rdt3.0: stop-and-wait operation</a:t>
            </a:r>
            <a:endParaRPr sz="4400"/>
          </a:p>
        </p:txBody>
      </p:sp>
      <p:cxnSp>
        <p:nvCxnSpPr>
          <p:cNvPr id="4424" name="Google Shape;4424;p71"/>
          <p:cNvCxnSpPr/>
          <p:nvPr/>
        </p:nvCxnSpPr>
        <p:spPr>
          <a:xfrm>
            <a:off x="6523093" y="1992313"/>
            <a:ext cx="2227262" cy="922337"/>
          </a:xfrm>
          <a:prstGeom prst="straightConnector1">
            <a:avLst/>
          </a:prstGeom>
          <a:noFill/>
          <a:ln w="9525" cap="flat" cmpd="sng">
            <a:solidFill>
              <a:srgbClr val="000000"/>
            </a:solidFill>
            <a:prstDash val="solid"/>
            <a:round/>
            <a:headEnd type="none" w="med" len="med"/>
            <a:tailEnd type="none" w="med" len="med"/>
          </a:ln>
        </p:spPr>
      </p:cxnSp>
      <p:cxnSp>
        <p:nvCxnSpPr>
          <p:cNvPr id="4425" name="Google Shape;4425;p71"/>
          <p:cNvCxnSpPr/>
          <p:nvPr/>
        </p:nvCxnSpPr>
        <p:spPr>
          <a:xfrm>
            <a:off x="6511980" y="1773238"/>
            <a:ext cx="23813" cy="2913062"/>
          </a:xfrm>
          <a:prstGeom prst="straightConnector1">
            <a:avLst/>
          </a:prstGeom>
          <a:noFill/>
          <a:ln w="9525" cap="flat" cmpd="sng">
            <a:solidFill>
              <a:srgbClr val="000000"/>
            </a:solidFill>
            <a:prstDash val="solid"/>
            <a:round/>
            <a:headEnd type="none" w="med" len="med"/>
            <a:tailEnd type="triangle" w="med" len="med"/>
          </a:ln>
        </p:spPr>
      </p:cxnSp>
      <p:cxnSp>
        <p:nvCxnSpPr>
          <p:cNvPr id="4426" name="Google Shape;4426;p71"/>
          <p:cNvCxnSpPr/>
          <p:nvPr/>
        </p:nvCxnSpPr>
        <p:spPr>
          <a:xfrm>
            <a:off x="8739243" y="1785938"/>
            <a:ext cx="22225" cy="2890837"/>
          </a:xfrm>
          <a:prstGeom prst="straightConnector1">
            <a:avLst/>
          </a:prstGeom>
          <a:noFill/>
          <a:ln w="9525" cap="flat" cmpd="sng">
            <a:solidFill>
              <a:srgbClr val="000000"/>
            </a:solidFill>
            <a:prstDash val="solid"/>
            <a:round/>
            <a:headEnd type="none" w="med" len="med"/>
            <a:tailEnd type="triangle" w="med" len="med"/>
          </a:ln>
        </p:spPr>
      </p:cxnSp>
      <p:sp>
        <p:nvSpPr>
          <p:cNvPr id="4427" name="Google Shape;4427;p71"/>
          <p:cNvSpPr txBox="1"/>
          <p:nvPr/>
        </p:nvSpPr>
        <p:spPr>
          <a:xfrm>
            <a:off x="5983343" y="1436688"/>
            <a:ext cx="885825" cy="350837"/>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sender</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428" name="Google Shape;4428;p71"/>
          <p:cNvSpPr txBox="1"/>
          <p:nvPr/>
        </p:nvSpPr>
        <p:spPr>
          <a:xfrm>
            <a:off x="8161393" y="1436688"/>
            <a:ext cx="946150" cy="350837"/>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receiver</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429" name="Google Shape;4429;p71"/>
          <p:cNvCxnSpPr/>
          <p:nvPr/>
        </p:nvCxnSpPr>
        <p:spPr>
          <a:xfrm>
            <a:off x="6535793" y="1987550"/>
            <a:ext cx="2190750" cy="3175"/>
          </a:xfrm>
          <a:prstGeom prst="straightConnector1">
            <a:avLst/>
          </a:prstGeom>
          <a:noFill/>
          <a:ln w="9525" cap="flat" cmpd="sng">
            <a:solidFill>
              <a:srgbClr val="000000"/>
            </a:solidFill>
            <a:prstDash val="dash"/>
            <a:round/>
            <a:headEnd type="none" w="med" len="med"/>
            <a:tailEnd type="none" w="med" len="med"/>
          </a:ln>
        </p:spPr>
      </p:cxnSp>
      <p:cxnSp>
        <p:nvCxnSpPr>
          <p:cNvPr id="4430" name="Google Shape;4430;p71"/>
          <p:cNvCxnSpPr/>
          <p:nvPr/>
        </p:nvCxnSpPr>
        <p:spPr>
          <a:xfrm>
            <a:off x="6540555" y="4098925"/>
            <a:ext cx="2192338" cy="0"/>
          </a:xfrm>
          <a:prstGeom prst="straightConnector1">
            <a:avLst/>
          </a:prstGeom>
          <a:noFill/>
          <a:ln w="9525" cap="flat" cmpd="sng">
            <a:solidFill>
              <a:srgbClr val="000000"/>
            </a:solidFill>
            <a:prstDash val="dash"/>
            <a:round/>
            <a:headEnd type="none" w="med" len="med"/>
            <a:tailEnd type="none" w="med" len="med"/>
          </a:ln>
        </p:spPr>
      </p:cxnSp>
      <p:cxnSp>
        <p:nvCxnSpPr>
          <p:cNvPr id="4431" name="Google Shape;4431;p71"/>
          <p:cNvCxnSpPr/>
          <p:nvPr/>
        </p:nvCxnSpPr>
        <p:spPr>
          <a:xfrm rot="10800000" flipH="1">
            <a:off x="6540555" y="3155950"/>
            <a:ext cx="2209800" cy="922338"/>
          </a:xfrm>
          <a:prstGeom prst="straightConnector1">
            <a:avLst/>
          </a:prstGeom>
          <a:noFill/>
          <a:ln w="9525" cap="flat" cmpd="sng">
            <a:solidFill>
              <a:srgbClr val="000000"/>
            </a:solidFill>
            <a:prstDash val="solid"/>
            <a:round/>
            <a:headEnd type="none" w="med" len="med"/>
            <a:tailEnd type="none" w="med" len="med"/>
          </a:ln>
        </p:spPr>
      </p:cxnSp>
      <p:sp>
        <p:nvSpPr>
          <p:cNvPr id="4432" name="Google Shape;4432;p71"/>
          <p:cNvSpPr/>
          <p:nvPr/>
        </p:nvSpPr>
        <p:spPr>
          <a:xfrm>
            <a:off x="6518330" y="1985963"/>
            <a:ext cx="2232025" cy="1155700"/>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4433" name="Google Shape;4433;p71"/>
          <p:cNvCxnSpPr/>
          <p:nvPr/>
        </p:nvCxnSpPr>
        <p:spPr>
          <a:xfrm rot="10800000">
            <a:off x="6373868" y="1985963"/>
            <a:ext cx="131762" cy="0"/>
          </a:xfrm>
          <a:prstGeom prst="straightConnector1">
            <a:avLst/>
          </a:prstGeom>
          <a:noFill/>
          <a:ln w="9525" cap="flat" cmpd="sng">
            <a:solidFill>
              <a:srgbClr val="000000"/>
            </a:solidFill>
            <a:prstDash val="solid"/>
            <a:round/>
            <a:headEnd type="none" w="med" len="med"/>
            <a:tailEnd type="none" w="med" len="med"/>
          </a:ln>
        </p:spPr>
      </p:cxnSp>
      <p:cxnSp>
        <p:nvCxnSpPr>
          <p:cNvPr id="4434" name="Google Shape;4434;p71"/>
          <p:cNvCxnSpPr/>
          <p:nvPr/>
        </p:nvCxnSpPr>
        <p:spPr>
          <a:xfrm rot="10800000">
            <a:off x="6373868" y="2227263"/>
            <a:ext cx="131762" cy="0"/>
          </a:xfrm>
          <a:prstGeom prst="straightConnector1">
            <a:avLst/>
          </a:prstGeom>
          <a:noFill/>
          <a:ln w="9525" cap="flat" cmpd="sng">
            <a:solidFill>
              <a:srgbClr val="000000"/>
            </a:solidFill>
            <a:prstDash val="solid"/>
            <a:round/>
            <a:headEnd type="none" w="med" len="med"/>
            <a:tailEnd type="none" w="med" len="med"/>
          </a:ln>
        </p:spPr>
      </p:cxnSp>
      <p:cxnSp>
        <p:nvCxnSpPr>
          <p:cNvPr id="4435" name="Google Shape;4435;p71"/>
          <p:cNvCxnSpPr/>
          <p:nvPr/>
        </p:nvCxnSpPr>
        <p:spPr>
          <a:xfrm rot="10800000">
            <a:off x="6384980" y="4086225"/>
            <a:ext cx="133350" cy="0"/>
          </a:xfrm>
          <a:prstGeom prst="straightConnector1">
            <a:avLst/>
          </a:prstGeom>
          <a:noFill/>
          <a:ln w="9525" cap="flat" cmpd="sng">
            <a:solidFill>
              <a:srgbClr val="000000"/>
            </a:solidFill>
            <a:prstDash val="solid"/>
            <a:round/>
            <a:headEnd type="none" w="med" len="med"/>
            <a:tailEnd type="none" w="med" len="med"/>
          </a:ln>
        </p:spPr>
      </p:cxnSp>
      <p:cxnSp>
        <p:nvCxnSpPr>
          <p:cNvPr id="4436" name="Google Shape;4436;p71"/>
          <p:cNvCxnSpPr/>
          <p:nvPr/>
        </p:nvCxnSpPr>
        <p:spPr>
          <a:xfrm rot="10800000">
            <a:off x="8726543" y="2900363"/>
            <a:ext cx="133350" cy="0"/>
          </a:xfrm>
          <a:prstGeom prst="straightConnector1">
            <a:avLst/>
          </a:prstGeom>
          <a:noFill/>
          <a:ln w="9525" cap="flat" cmpd="sng">
            <a:solidFill>
              <a:srgbClr val="000000"/>
            </a:solidFill>
            <a:prstDash val="solid"/>
            <a:round/>
            <a:headEnd type="none" w="med" len="med"/>
            <a:tailEnd type="none" w="med" len="med"/>
          </a:ln>
        </p:spPr>
      </p:cxnSp>
      <p:cxnSp>
        <p:nvCxnSpPr>
          <p:cNvPr id="4437" name="Google Shape;4437;p71"/>
          <p:cNvCxnSpPr/>
          <p:nvPr/>
        </p:nvCxnSpPr>
        <p:spPr>
          <a:xfrm>
            <a:off x="8750355" y="3149600"/>
            <a:ext cx="127000" cy="0"/>
          </a:xfrm>
          <a:prstGeom prst="straightConnector1">
            <a:avLst/>
          </a:prstGeom>
          <a:noFill/>
          <a:ln w="9525" cap="flat" cmpd="sng">
            <a:solidFill>
              <a:srgbClr val="000000"/>
            </a:solidFill>
            <a:prstDash val="solid"/>
            <a:round/>
            <a:headEnd type="none" w="med" len="med"/>
            <a:tailEnd type="none" w="med" len="med"/>
          </a:ln>
        </p:spPr>
      </p:cxnSp>
      <p:sp>
        <p:nvSpPr>
          <p:cNvPr id="4438" name="Google Shape;4438;p71"/>
          <p:cNvSpPr/>
          <p:nvPr/>
        </p:nvSpPr>
        <p:spPr>
          <a:xfrm>
            <a:off x="6535793" y="4094163"/>
            <a:ext cx="1419225" cy="577850"/>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439" name="Google Shape;4439;p71"/>
          <p:cNvGrpSpPr/>
          <p:nvPr/>
        </p:nvGrpSpPr>
        <p:grpSpPr>
          <a:xfrm>
            <a:off x="6529443" y="4086225"/>
            <a:ext cx="1281112" cy="534988"/>
            <a:chOff x="12315" y="13225"/>
            <a:chExt cx="2775" cy="913"/>
          </a:xfrm>
        </p:grpSpPr>
        <p:cxnSp>
          <p:nvCxnSpPr>
            <p:cNvPr id="4440" name="Google Shape;4440;p71"/>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441" name="Google Shape;4441;p71"/>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442" name="Google Shape;4442;p71"/>
          <p:cNvCxnSpPr/>
          <p:nvPr/>
        </p:nvCxnSpPr>
        <p:spPr>
          <a:xfrm>
            <a:off x="6529443" y="4327525"/>
            <a:ext cx="317500" cy="123825"/>
          </a:xfrm>
          <a:prstGeom prst="straightConnector1">
            <a:avLst/>
          </a:prstGeom>
          <a:noFill/>
          <a:ln w="9525" cap="flat" cmpd="sng">
            <a:solidFill>
              <a:srgbClr val="000000"/>
            </a:solidFill>
            <a:prstDash val="solid"/>
            <a:round/>
            <a:headEnd type="none" w="med" len="med"/>
            <a:tailEnd type="none" w="med" len="med"/>
          </a:ln>
        </p:spPr>
      </p:cxnSp>
      <p:cxnSp>
        <p:nvCxnSpPr>
          <p:cNvPr id="4443" name="Google Shape;4443;p71"/>
          <p:cNvCxnSpPr/>
          <p:nvPr/>
        </p:nvCxnSpPr>
        <p:spPr>
          <a:xfrm>
            <a:off x="6853293" y="4451350"/>
            <a:ext cx="541337" cy="234950"/>
          </a:xfrm>
          <a:prstGeom prst="straightConnector1">
            <a:avLst/>
          </a:prstGeom>
          <a:noFill/>
          <a:ln w="9525" cap="flat" cmpd="sng">
            <a:solidFill>
              <a:srgbClr val="000000"/>
            </a:solidFill>
            <a:prstDash val="dot"/>
            <a:round/>
            <a:headEnd type="none" w="med" len="med"/>
            <a:tailEnd type="none" w="med" len="med"/>
          </a:ln>
        </p:spPr>
      </p:cxnSp>
      <p:grpSp>
        <p:nvGrpSpPr>
          <p:cNvPr id="4444" name="Google Shape;4444;p71"/>
          <p:cNvGrpSpPr/>
          <p:nvPr/>
        </p:nvGrpSpPr>
        <p:grpSpPr>
          <a:xfrm>
            <a:off x="2244612" y="2022637"/>
            <a:ext cx="1278602" cy="597475"/>
            <a:chOff x="749300" y="3009900"/>
            <a:chExt cx="1278602" cy="597475"/>
          </a:xfrm>
        </p:grpSpPr>
        <p:sp>
          <p:nvSpPr>
            <p:cNvPr id="4445" name="Google Shape;4445;p71"/>
            <p:cNvSpPr txBox="1"/>
            <p:nvPr/>
          </p:nvSpPr>
          <p:spPr>
            <a:xfrm>
              <a:off x="749300" y="3022600"/>
              <a:ext cx="111120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panose="020F0502020204030204"/>
                <a:buNone/>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U</a:t>
              </a:r>
              <a:r>
                <a:rPr lang="en-US" sz="2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sender</a:t>
              </a:r>
              <a:endParaRPr sz="28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6" name="Google Shape;4446;p71"/>
            <p:cNvSpPr txBox="1"/>
            <p:nvPr/>
          </p:nvSpPr>
          <p:spPr>
            <a:xfrm>
              <a:off x="1663700" y="3009900"/>
              <a:ext cx="364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447" name="Google Shape;4447;p71"/>
          <p:cNvSpPr txBox="1"/>
          <p:nvPr/>
        </p:nvSpPr>
        <p:spPr>
          <a:xfrm>
            <a:off x="4022612" y="1768637"/>
            <a:ext cx="8338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L / 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8" name="Google Shape;4448;p71"/>
          <p:cNvSpPr txBox="1"/>
          <p:nvPr/>
        </p:nvSpPr>
        <p:spPr>
          <a:xfrm>
            <a:off x="3565412" y="2314737"/>
            <a:ext cx="73109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RTT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4449" name="Google Shape;4449;p71"/>
          <p:cNvCxnSpPr/>
          <p:nvPr/>
        </p:nvCxnSpPr>
        <p:spPr>
          <a:xfrm>
            <a:off x="3654312" y="2314737"/>
            <a:ext cx="1549400" cy="0"/>
          </a:xfrm>
          <a:prstGeom prst="straightConnector1">
            <a:avLst/>
          </a:prstGeom>
          <a:noFill/>
          <a:ln w="22225" cap="flat" cmpd="sng">
            <a:solidFill>
              <a:schemeClr val="dk1"/>
            </a:solidFill>
            <a:prstDash val="solid"/>
            <a:miter lim="800000"/>
            <a:headEnd type="none" w="sm" len="sm"/>
            <a:tailEnd type="none" w="sm" len="sm"/>
          </a:ln>
        </p:spPr>
      </p:cxnSp>
      <p:grpSp>
        <p:nvGrpSpPr>
          <p:cNvPr id="4450" name="Google Shape;4450;p71"/>
          <p:cNvGrpSpPr/>
          <p:nvPr/>
        </p:nvGrpSpPr>
        <p:grpSpPr>
          <a:xfrm>
            <a:off x="5721405" y="2234921"/>
            <a:ext cx="847725" cy="1860804"/>
            <a:chOff x="4183062" y="2436876"/>
            <a:chExt cx="847725" cy="1860804"/>
          </a:xfrm>
        </p:grpSpPr>
        <p:sp>
          <p:nvSpPr>
            <p:cNvPr id="4451" name="Google Shape;4451;p71"/>
            <p:cNvSpPr txBox="1"/>
            <p:nvPr/>
          </p:nvSpPr>
          <p:spPr>
            <a:xfrm>
              <a:off x="4183062" y="3161055"/>
              <a:ext cx="847725" cy="336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0000"/>
                </a:buClr>
                <a:buSzPts val="1600"/>
                <a:buFont typeface="Arial" panose="020B0604020202020204"/>
                <a:buNone/>
              </a:pPr>
              <a:r>
                <a:rPr lang="en-US" sz="1600" b="0" i="0" u="none" strike="noStrike" cap="none">
                  <a:solidFill>
                    <a:srgbClr val="CC0000"/>
                  </a:solidFill>
                  <a:latin typeface="Arial" panose="020B0604020202020204"/>
                  <a:ea typeface="Arial" panose="020B0604020202020204"/>
                  <a:cs typeface="Arial" panose="020B0604020202020204"/>
                  <a:sym typeface="Arial" panose="020B0604020202020204"/>
                </a:rPr>
                <a:t>RTT</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452" name="Google Shape;4452;p71"/>
            <p:cNvCxnSpPr/>
            <p:nvPr/>
          </p:nvCxnSpPr>
          <p:spPr>
            <a:xfrm>
              <a:off x="4870450" y="3469030"/>
              <a:ext cx="11112" cy="811213"/>
            </a:xfrm>
            <a:prstGeom prst="straightConnector1">
              <a:avLst/>
            </a:prstGeom>
            <a:noFill/>
            <a:ln w="9525" cap="flat" cmpd="sng">
              <a:solidFill>
                <a:srgbClr val="000000"/>
              </a:solidFill>
              <a:prstDash val="solid"/>
              <a:round/>
              <a:headEnd type="none" w="med" len="med"/>
              <a:tailEnd type="triangle" w="med" len="med"/>
            </a:ln>
          </p:spPr>
        </p:cxnSp>
        <p:cxnSp>
          <p:nvCxnSpPr>
            <p:cNvPr id="4453" name="Google Shape;4453;p71"/>
            <p:cNvCxnSpPr/>
            <p:nvPr/>
          </p:nvCxnSpPr>
          <p:spPr>
            <a:xfrm rot="10800000" flipH="1">
              <a:off x="4875212" y="2451443"/>
              <a:ext cx="3175" cy="768350"/>
            </a:xfrm>
            <a:prstGeom prst="straightConnector1">
              <a:avLst/>
            </a:prstGeom>
            <a:noFill/>
            <a:ln w="9525" cap="flat" cmpd="sng">
              <a:solidFill>
                <a:srgbClr val="000000"/>
              </a:solidFill>
              <a:prstDash val="solid"/>
              <a:round/>
              <a:headEnd type="none" w="med" len="med"/>
              <a:tailEnd type="triangle" w="med" len="med"/>
            </a:ln>
          </p:spPr>
        </p:cxnSp>
        <p:sp>
          <p:nvSpPr>
            <p:cNvPr id="4454" name="Google Shape;4454;p71"/>
            <p:cNvSpPr/>
            <p:nvPr/>
          </p:nvSpPr>
          <p:spPr>
            <a:xfrm>
              <a:off x="4421124" y="2436876"/>
              <a:ext cx="77724" cy="1860804"/>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4455" name="Google Shape;4455;p71"/>
          <p:cNvGrpSpPr/>
          <p:nvPr/>
        </p:nvGrpSpPr>
        <p:grpSpPr>
          <a:xfrm>
            <a:off x="5737741" y="1941782"/>
            <a:ext cx="847725" cy="336550"/>
            <a:chOff x="4199398" y="2143737"/>
            <a:chExt cx="847725" cy="336550"/>
          </a:xfrm>
        </p:grpSpPr>
        <p:sp>
          <p:nvSpPr>
            <p:cNvPr id="4456" name="Google Shape;4456;p71"/>
            <p:cNvSpPr txBox="1"/>
            <p:nvPr/>
          </p:nvSpPr>
          <p:spPr>
            <a:xfrm>
              <a:off x="4199398" y="2143737"/>
              <a:ext cx="847725" cy="3365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0000"/>
                </a:buClr>
                <a:buSzPts val="1600"/>
                <a:buFont typeface="Arial" panose="020B0604020202020204"/>
                <a:buNone/>
              </a:pPr>
              <a:r>
                <a:rPr lang="en-US" sz="1600" b="0" i="0" u="none" strike="noStrike" cap="none">
                  <a:solidFill>
                    <a:srgbClr val="CC0000"/>
                  </a:solidFill>
                  <a:latin typeface="Arial" panose="020B0604020202020204"/>
                  <a:ea typeface="Arial" panose="020B0604020202020204"/>
                  <a:cs typeface="Arial" panose="020B0604020202020204"/>
                  <a:sym typeface="Arial" panose="020B0604020202020204"/>
                </a:rPr>
                <a:t>L/R</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457" name="Google Shape;4457;p71"/>
            <p:cNvSpPr/>
            <p:nvPr/>
          </p:nvSpPr>
          <p:spPr>
            <a:xfrm>
              <a:off x="4418854" y="2180844"/>
              <a:ext cx="85344" cy="246888"/>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4458" name="Google Shape;4458;p71"/>
          <p:cNvSpPr txBox="1"/>
          <p:nvPr/>
        </p:nvSpPr>
        <p:spPr>
          <a:xfrm>
            <a:off x="4175012" y="2314737"/>
            <a:ext cx="10951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L / 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459" name="Google Shape;4459;p71"/>
          <p:cNvGrpSpPr/>
          <p:nvPr/>
        </p:nvGrpSpPr>
        <p:grpSpPr>
          <a:xfrm>
            <a:off x="3156251" y="2947504"/>
            <a:ext cx="1781653" cy="1463020"/>
            <a:chOff x="1660939" y="3934767"/>
            <a:chExt cx="1781653" cy="1463020"/>
          </a:xfrm>
        </p:grpSpPr>
        <p:sp>
          <p:nvSpPr>
            <p:cNvPr id="4460" name="Google Shape;4460;p71"/>
            <p:cNvSpPr txBox="1"/>
            <p:nvPr/>
          </p:nvSpPr>
          <p:spPr>
            <a:xfrm>
              <a:off x="1673639" y="4856490"/>
              <a:ext cx="364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1" name="Google Shape;4461;p71"/>
            <p:cNvSpPr txBox="1"/>
            <p:nvPr/>
          </p:nvSpPr>
          <p:spPr>
            <a:xfrm>
              <a:off x="2070100" y="4874567"/>
              <a:ext cx="13724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0.00027</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462" name="Google Shape;4462;p71"/>
            <p:cNvGrpSpPr/>
            <p:nvPr/>
          </p:nvGrpSpPr>
          <p:grpSpPr>
            <a:xfrm>
              <a:off x="1660939" y="3934767"/>
              <a:ext cx="1473628" cy="868065"/>
              <a:chOff x="1660939" y="3795067"/>
              <a:chExt cx="1473628" cy="868065"/>
            </a:xfrm>
          </p:grpSpPr>
          <p:sp>
            <p:nvSpPr>
              <p:cNvPr id="4463" name="Google Shape;4463;p71"/>
              <p:cNvSpPr txBox="1"/>
              <p:nvPr/>
            </p:nvSpPr>
            <p:spPr>
              <a:xfrm>
                <a:off x="1660939" y="3952557"/>
                <a:ext cx="364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464" name="Google Shape;4464;p71"/>
              <p:cNvGrpSpPr/>
              <p:nvPr/>
            </p:nvGrpSpPr>
            <p:grpSpPr>
              <a:xfrm>
                <a:off x="2095500" y="3795067"/>
                <a:ext cx="1039067" cy="868065"/>
                <a:chOff x="2032000" y="3795067"/>
                <a:chExt cx="1039067" cy="868065"/>
              </a:xfrm>
            </p:grpSpPr>
            <p:sp>
              <p:nvSpPr>
                <p:cNvPr id="4465" name="Google Shape;4465;p71"/>
                <p:cNvSpPr txBox="1"/>
                <p:nvPr/>
              </p:nvSpPr>
              <p:spPr>
                <a:xfrm>
                  <a:off x="2146300" y="3795067"/>
                  <a:ext cx="72808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.008</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6" name="Google Shape;4466;p71"/>
                <p:cNvSpPr txBox="1"/>
                <p:nvPr/>
              </p:nvSpPr>
              <p:spPr>
                <a:xfrm>
                  <a:off x="2032000" y="4201467"/>
                  <a:ext cx="10390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30.008</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4467" name="Google Shape;4467;p71"/>
                <p:cNvCxnSpPr/>
                <p:nvPr/>
              </p:nvCxnSpPr>
              <p:spPr>
                <a:xfrm>
                  <a:off x="2120900" y="4239567"/>
                  <a:ext cx="825500" cy="0"/>
                </a:xfrm>
                <a:prstGeom prst="straightConnector1">
                  <a:avLst/>
                </a:prstGeom>
                <a:noFill/>
                <a:ln w="19050" cap="flat" cmpd="sng">
                  <a:solidFill>
                    <a:schemeClr val="dk1"/>
                  </a:solidFill>
                  <a:prstDash val="solid"/>
                  <a:miter lim="800000"/>
                  <a:headEnd type="none" w="sm" len="sm"/>
                  <a:tailEnd type="none" w="sm" len="sm"/>
                </a:ln>
              </p:spPr>
            </p:cxnSp>
          </p:grpSp>
        </p:grpSp>
      </p:grpSp>
      <p:sp>
        <p:nvSpPr>
          <p:cNvPr id="4468" name="Google Shape;4468;p71"/>
          <p:cNvSpPr/>
          <p:nvPr/>
        </p:nvSpPr>
        <p:spPr>
          <a:xfrm>
            <a:off x="5728597" y="1978889"/>
            <a:ext cx="85344" cy="246888"/>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69" name="Google Shape;4469;p71"/>
          <p:cNvSpPr txBox="1"/>
          <p:nvPr/>
        </p:nvSpPr>
        <p:spPr>
          <a:xfrm>
            <a:off x="1219200" y="5055243"/>
            <a:ext cx="10194664" cy="1231106"/>
          </a:xfrm>
          <a:prstGeom prst="rect">
            <a:avLst/>
          </a:prstGeom>
          <a:noFill/>
          <a:ln>
            <a:noFill/>
          </a:ln>
        </p:spPr>
        <p:txBody>
          <a:bodyPr spcFirstLastPara="1" wrap="square" lIns="91425" tIns="45700" rIns="91425" bIns="45700" anchor="t" anchorCtr="0">
            <a:spAutoFit/>
          </a:bodyPr>
          <a:lstStyle/>
          <a:p>
            <a:pPr marL="287655" marR="0" lvl="0" indent="-287655" algn="l" rtl="0">
              <a:lnSpc>
                <a:spcPct val="100000"/>
              </a:lnSpc>
              <a:spcBef>
                <a:spcPts val="0"/>
              </a:spcBef>
              <a:spcAft>
                <a:spcPts val="0"/>
              </a:spcAft>
              <a:buClr>
                <a:srgbClr val="0013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rdt 3.0 protocol performance stinks!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7655" marR="0" lvl="0" indent="-287655" algn="l" rtl="0">
              <a:lnSpc>
                <a:spcPct val="100000"/>
              </a:lnSpc>
              <a:spcBef>
                <a:spcPts val="0"/>
              </a:spcBef>
              <a:spcAft>
                <a:spcPts val="0"/>
              </a:spcAft>
              <a:buClr>
                <a:srgbClr val="0013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Protocol limits performance of underlying infrastructure (channel)</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0" name="Google Shape;4470;p7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4"/>
                                        </p:tgtEl>
                                        <p:attrNameLst>
                                          <p:attrName>style.visibility</p:attrName>
                                        </p:attrNameLst>
                                      </p:cBhvr>
                                      <p:to>
                                        <p:strVal val="visible"/>
                                      </p:to>
                                    </p:set>
                                    <p:animEffect transition="in" filter="fade">
                                      <p:cBhvr>
                                        <p:cTn id="7" dur="500"/>
                                        <p:tgtEl>
                                          <p:spTgt spid="44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8"/>
                                        </p:tgtEl>
                                        <p:attrNameLst>
                                          <p:attrName>style.visibility</p:attrName>
                                        </p:attrNameLst>
                                      </p:cBhvr>
                                      <p:to>
                                        <p:strVal val="visible"/>
                                      </p:to>
                                    </p:set>
                                    <p:animEffect transition="in" filter="fade">
                                      <p:cBhvr>
                                        <p:cTn id="12" dur="500"/>
                                        <p:tgtEl>
                                          <p:spTgt spid="4448"/>
                                        </p:tgtEl>
                                      </p:cBhvr>
                                    </p:animEffect>
                                  </p:childTnLst>
                                </p:cTn>
                              </p:par>
                              <p:par>
                                <p:cTn id="13" presetID="10" presetClass="entr" presetSubtype="0" fill="hold" nodeType="withEffect">
                                  <p:stCondLst>
                                    <p:cond delay="0"/>
                                  </p:stCondLst>
                                  <p:childTnLst>
                                    <p:set>
                                      <p:cBhvr>
                                        <p:cTn id="14" dur="1" fill="hold">
                                          <p:stCondLst>
                                            <p:cond delay="0"/>
                                          </p:stCondLst>
                                        </p:cTn>
                                        <p:tgtEl>
                                          <p:spTgt spid="4450"/>
                                        </p:tgtEl>
                                        <p:attrNameLst>
                                          <p:attrName>style.visibility</p:attrName>
                                        </p:attrNameLst>
                                      </p:cBhvr>
                                      <p:to>
                                        <p:strVal val="visible"/>
                                      </p:to>
                                    </p:set>
                                    <p:animEffect transition="in" filter="fade">
                                      <p:cBhvr>
                                        <p:cTn id="15" dur="500"/>
                                        <p:tgtEl>
                                          <p:spTgt spid="44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55"/>
                                        </p:tgtEl>
                                        <p:attrNameLst>
                                          <p:attrName>style.visibility</p:attrName>
                                        </p:attrNameLst>
                                      </p:cBhvr>
                                      <p:to>
                                        <p:strVal val="visible"/>
                                      </p:to>
                                    </p:set>
                                    <p:animEffect transition="in" filter="fade">
                                      <p:cBhvr>
                                        <p:cTn id="20" dur="500"/>
                                        <p:tgtEl>
                                          <p:spTgt spid="4455"/>
                                        </p:tgtEl>
                                      </p:cBhvr>
                                    </p:animEffect>
                                  </p:childTnLst>
                                </p:cTn>
                              </p:par>
                              <p:par>
                                <p:cTn id="21" presetID="10" presetClass="entr" presetSubtype="0" fill="hold" nodeType="withEffect">
                                  <p:stCondLst>
                                    <p:cond delay="0"/>
                                  </p:stCondLst>
                                  <p:childTnLst>
                                    <p:set>
                                      <p:cBhvr>
                                        <p:cTn id="22" dur="1" fill="hold">
                                          <p:stCondLst>
                                            <p:cond delay="0"/>
                                          </p:stCondLst>
                                        </p:cTn>
                                        <p:tgtEl>
                                          <p:spTgt spid="4458"/>
                                        </p:tgtEl>
                                        <p:attrNameLst>
                                          <p:attrName>style.visibility</p:attrName>
                                        </p:attrNameLst>
                                      </p:cBhvr>
                                      <p:to>
                                        <p:strVal val="visible"/>
                                      </p:to>
                                    </p:set>
                                    <p:animEffect transition="in" filter="fade">
                                      <p:cBhvr>
                                        <p:cTn id="23" dur="500"/>
                                        <p:tgtEl>
                                          <p:spTgt spid="44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447"/>
                                        </p:tgtEl>
                                        <p:attrNameLst>
                                          <p:attrName>style.visibility</p:attrName>
                                        </p:attrNameLst>
                                      </p:cBhvr>
                                      <p:to>
                                        <p:strVal val="visible"/>
                                      </p:to>
                                    </p:set>
                                    <p:animEffect transition="in" filter="fade">
                                      <p:cBhvr>
                                        <p:cTn id="28" dur="500"/>
                                        <p:tgtEl>
                                          <p:spTgt spid="4447"/>
                                        </p:tgtEl>
                                      </p:cBhvr>
                                    </p:animEffect>
                                  </p:childTnLst>
                                </p:cTn>
                              </p:par>
                              <p:par>
                                <p:cTn id="29" presetID="10" presetClass="entr" presetSubtype="0" fill="hold" nodeType="withEffect">
                                  <p:stCondLst>
                                    <p:cond delay="0"/>
                                  </p:stCondLst>
                                  <p:childTnLst>
                                    <p:set>
                                      <p:cBhvr>
                                        <p:cTn id="30" dur="1" fill="hold">
                                          <p:stCondLst>
                                            <p:cond delay="0"/>
                                          </p:stCondLst>
                                        </p:cTn>
                                        <p:tgtEl>
                                          <p:spTgt spid="4468"/>
                                        </p:tgtEl>
                                        <p:attrNameLst>
                                          <p:attrName>style.visibility</p:attrName>
                                        </p:attrNameLst>
                                      </p:cBhvr>
                                      <p:to>
                                        <p:strVal val="visible"/>
                                      </p:to>
                                    </p:set>
                                    <p:animEffect transition="in" filter="fade">
                                      <p:cBhvr>
                                        <p:cTn id="31" dur="500"/>
                                        <p:tgtEl>
                                          <p:spTgt spid="4468"/>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449"/>
                                        </p:tgtEl>
                                        <p:attrNameLst>
                                          <p:attrName>style.visibility</p:attrName>
                                        </p:attrNameLst>
                                      </p:cBhvr>
                                      <p:to>
                                        <p:strVal val="visible"/>
                                      </p:to>
                                    </p:set>
                                    <p:animEffect transition="in" filter="fade">
                                      <p:cBhvr>
                                        <p:cTn id="35" dur="500"/>
                                        <p:tgtEl>
                                          <p:spTgt spid="44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459"/>
                                        </p:tgtEl>
                                        <p:attrNameLst>
                                          <p:attrName>style.visibility</p:attrName>
                                        </p:attrNameLst>
                                      </p:cBhvr>
                                      <p:to>
                                        <p:strVal val="visible"/>
                                      </p:to>
                                    </p:set>
                                    <p:animEffect transition="in" filter="fade">
                                      <p:cBhvr>
                                        <p:cTn id="40" dur="500"/>
                                        <p:tgtEl>
                                          <p:spTgt spid="44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469"/>
                                        </p:tgtEl>
                                        <p:attrNameLst>
                                          <p:attrName>style.visibility</p:attrName>
                                        </p:attrNameLst>
                                      </p:cBhvr>
                                      <p:to>
                                        <p:strVal val="visible"/>
                                      </p:to>
                                    </p:set>
                                    <p:animEffect transition="in" filter="fade">
                                      <p:cBhvr>
                                        <p:cTn id="45" dur="500"/>
                                        <p:tgtEl>
                                          <p:spTgt spid="4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7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rdt3.0: pipelined protocols operation</a:t>
            </a:r>
            <a:endParaRPr sz="4400"/>
          </a:p>
        </p:txBody>
      </p:sp>
      <p:sp>
        <p:nvSpPr>
          <p:cNvPr id="4477" name="Google Shape;4477;p72"/>
          <p:cNvSpPr txBox="1"/>
          <p:nvPr/>
        </p:nvSpPr>
        <p:spPr>
          <a:xfrm>
            <a:off x="722556" y="1312877"/>
            <a:ext cx="10988826" cy="2033185"/>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pipelining:</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sender allows multiple, “in-flight”, yet-to-be-acknowledged packets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range of sequence numbers must be increased</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buffering at sender and/or receiver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478" name="Google Shape;4478;p72"/>
          <p:cNvGrpSpPr/>
          <p:nvPr/>
        </p:nvGrpSpPr>
        <p:grpSpPr>
          <a:xfrm>
            <a:off x="2916237" y="2993267"/>
            <a:ext cx="6359525" cy="2370138"/>
            <a:chOff x="1673403" y="3019025"/>
            <a:chExt cx="6359525" cy="2370138"/>
          </a:xfrm>
        </p:grpSpPr>
        <p:pic>
          <p:nvPicPr>
            <p:cNvPr id="4479" name="Google Shape;4479;p72" descr="rdt_pipelined1"/>
            <p:cNvPicPr preferRelativeResize="0"/>
            <p:nvPr/>
          </p:nvPicPr>
          <p:blipFill rotWithShape="1">
            <a:blip r:embed="rId1"/>
            <a:srcRect/>
            <a:stretch>
              <a:fillRect/>
            </a:stretch>
          </p:blipFill>
          <p:spPr>
            <a:xfrm>
              <a:off x="1927403" y="3019025"/>
              <a:ext cx="6105525" cy="2370138"/>
            </a:xfrm>
            <a:prstGeom prst="rect">
              <a:avLst/>
            </a:prstGeom>
            <a:noFill/>
            <a:ln>
              <a:noFill/>
            </a:ln>
          </p:spPr>
        </p:pic>
        <p:grpSp>
          <p:nvGrpSpPr>
            <p:cNvPr id="4480" name="Google Shape;4480;p72"/>
            <p:cNvGrpSpPr/>
            <p:nvPr/>
          </p:nvGrpSpPr>
          <p:grpSpPr>
            <a:xfrm>
              <a:off x="1673403" y="3696888"/>
              <a:ext cx="469900" cy="465137"/>
              <a:chOff x="881" y="2283"/>
              <a:chExt cx="296" cy="293"/>
            </a:xfrm>
          </p:grpSpPr>
          <p:sp>
            <p:nvSpPr>
              <p:cNvPr id="4481" name="Google Shape;4481;p72"/>
              <p:cNvSpPr/>
              <p:nvPr/>
            </p:nvSpPr>
            <p:spPr>
              <a:xfrm>
                <a:off x="1026" y="2283"/>
                <a:ext cx="122" cy="26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482" name="Google Shape;4482;p72"/>
              <p:cNvGrpSpPr/>
              <p:nvPr/>
            </p:nvGrpSpPr>
            <p:grpSpPr>
              <a:xfrm flipH="1">
                <a:off x="881" y="2283"/>
                <a:ext cx="296" cy="293"/>
                <a:chOff x="2839" y="3501"/>
                <a:chExt cx="755" cy="803"/>
              </a:xfrm>
            </p:grpSpPr>
            <p:pic>
              <p:nvPicPr>
                <p:cNvPr id="4483" name="Google Shape;4483;p72" descr="desktop_computer_stylized_medium"/>
                <p:cNvPicPr preferRelativeResize="0"/>
                <p:nvPr/>
              </p:nvPicPr>
              <p:blipFill rotWithShape="1">
                <a:blip r:embed="rId2"/>
                <a:srcRect/>
                <a:stretch>
                  <a:fillRect/>
                </a:stretch>
              </p:blipFill>
              <p:spPr>
                <a:xfrm>
                  <a:off x="2839" y="3501"/>
                  <a:ext cx="755" cy="803"/>
                </a:xfrm>
                <a:prstGeom prst="rect">
                  <a:avLst/>
                </a:prstGeom>
                <a:noFill/>
                <a:ln>
                  <a:noFill/>
                </a:ln>
              </p:spPr>
            </p:pic>
            <p:sp>
              <p:nvSpPr>
                <p:cNvPr id="4484" name="Google Shape;4484;p7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4485" name="Google Shape;4485;p72"/>
            <p:cNvSpPr/>
            <p:nvPr/>
          </p:nvSpPr>
          <p:spPr>
            <a:xfrm>
              <a:off x="7613828" y="3709588"/>
              <a:ext cx="185737" cy="431800"/>
            </a:xfrm>
            <a:custGeom>
              <a:avLst/>
              <a:gdLst/>
              <a:ahLst/>
              <a:cxnLst/>
              <a:rect l="l" t="t" r="r" b="b"/>
              <a:pathLst>
                <a:path w="117" h="272" extrusionOk="0">
                  <a:moveTo>
                    <a:pt x="6" y="6"/>
                  </a:moveTo>
                  <a:lnTo>
                    <a:pt x="3" y="77"/>
                  </a:lnTo>
                  <a:lnTo>
                    <a:pt x="59" y="120"/>
                  </a:lnTo>
                  <a:lnTo>
                    <a:pt x="0" y="146"/>
                  </a:lnTo>
                  <a:lnTo>
                    <a:pt x="3" y="270"/>
                  </a:lnTo>
                  <a:lnTo>
                    <a:pt x="117" y="272"/>
                  </a:lnTo>
                  <a:lnTo>
                    <a:pt x="114" y="0"/>
                  </a:lnTo>
                  <a:lnTo>
                    <a:pt x="6" y="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486" name="Google Shape;4486;p72"/>
            <p:cNvGrpSpPr/>
            <p:nvPr/>
          </p:nvGrpSpPr>
          <p:grpSpPr>
            <a:xfrm>
              <a:off x="4784903" y="3714350"/>
              <a:ext cx="469900" cy="465138"/>
              <a:chOff x="881" y="2283"/>
              <a:chExt cx="296" cy="293"/>
            </a:xfrm>
          </p:grpSpPr>
          <p:sp>
            <p:nvSpPr>
              <p:cNvPr id="4487" name="Google Shape;4487;p72"/>
              <p:cNvSpPr/>
              <p:nvPr/>
            </p:nvSpPr>
            <p:spPr>
              <a:xfrm>
                <a:off x="1026" y="2283"/>
                <a:ext cx="122" cy="26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488" name="Google Shape;4488;p72"/>
              <p:cNvGrpSpPr/>
              <p:nvPr/>
            </p:nvGrpSpPr>
            <p:grpSpPr>
              <a:xfrm flipH="1">
                <a:off x="881" y="2283"/>
                <a:ext cx="296" cy="293"/>
                <a:chOff x="2839" y="3501"/>
                <a:chExt cx="755" cy="803"/>
              </a:xfrm>
            </p:grpSpPr>
            <p:pic>
              <p:nvPicPr>
                <p:cNvPr id="4489" name="Google Shape;4489;p72" descr="desktop_computer_stylized_medium"/>
                <p:cNvPicPr preferRelativeResize="0"/>
                <p:nvPr/>
              </p:nvPicPr>
              <p:blipFill rotWithShape="1">
                <a:blip r:embed="rId2"/>
                <a:srcRect/>
                <a:stretch>
                  <a:fillRect/>
                </a:stretch>
              </p:blipFill>
              <p:spPr>
                <a:xfrm>
                  <a:off x="2839" y="3501"/>
                  <a:ext cx="755" cy="803"/>
                </a:xfrm>
                <a:prstGeom prst="rect">
                  <a:avLst/>
                </a:prstGeom>
                <a:noFill/>
                <a:ln>
                  <a:noFill/>
                </a:ln>
              </p:spPr>
            </p:pic>
            <p:sp>
              <p:nvSpPr>
                <p:cNvPr id="4490" name="Google Shape;4490;p7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4491" name="Google Shape;4491;p72"/>
            <p:cNvGrpSpPr/>
            <p:nvPr/>
          </p:nvGrpSpPr>
          <p:grpSpPr>
            <a:xfrm>
              <a:off x="4493546" y="3633388"/>
              <a:ext cx="223838" cy="501650"/>
              <a:chOff x="4140" y="429"/>
              <a:chExt cx="1425" cy="2396"/>
            </a:xfrm>
          </p:grpSpPr>
          <p:sp>
            <p:nvSpPr>
              <p:cNvPr id="4492" name="Google Shape;4492;p7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3" name="Google Shape;4493;p72"/>
              <p:cNvSpPr/>
              <p:nvPr/>
            </p:nvSpPr>
            <p:spPr>
              <a:xfrm>
                <a:off x="4211" y="429"/>
                <a:ext cx="1041"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494" name="Google Shape;4494;p7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5" name="Google Shape;4495;p7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6" name="Google Shape;4496;p72"/>
              <p:cNvSpPr/>
              <p:nvPr/>
            </p:nvSpPr>
            <p:spPr>
              <a:xfrm>
                <a:off x="4211" y="694"/>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497" name="Google Shape;4497;p72"/>
              <p:cNvGrpSpPr/>
              <p:nvPr/>
            </p:nvGrpSpPr>
            <p:grpSpPr>
              <a:xfrm>
                <a:off x="4747" y="671"/>
                <a:ext cx="586" cy="144"/>
                <a:chOff x="611" y="2571"/>
                <a:chExt cx="731" cy="138"/>
              </a:xfrm>
            </p:grpSpPr>
            <p:sp>
              <p:nvSpPr>
                <p:cNvPr id="4498" name="Google Shape;4498;p72"/>
                <p:cNvSpPr/>
                <p:nvPr/>
              </p:nvSpPr>
              <p:spPr>
                <a:xfrm>
                  <a:off x="611" y="2571"/>
                  <a:ext cx="731"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499" name="Google Shape;4499;p72"/>
                <p:cNvSpPr/>
                <p:nvPr/>
              </p:nvSpPr>
              <p:spPr>
                <a:xfrm>
                  <a:off x="623" y="2586"/>
                  <a:ext cx="706"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500" name="Google Shape;4500;p72"/>
              <p:cNvSpPr/>
              <p:nvPr/>
            </p:nvSpPr>
            <p:spPr>
              <a:xfrm>
                <a:off x="4221" y="1020"/>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501" name="Google Shape;4501;p72"/>
              <p:cNvGrpSpPr/>
              <p:nvPr/>
            </p:nvGrpSpPr>
            <p:grpSpPr>
              <a:xfrm>
                <a:off x="4746" y="998"/>
                <a:ext cx="586" cy="129"/>
                <a:chOff x="613" y="2572"/>
                <a:chExt cx="731" cy="134"/>
              </a:xfrm>
            </p:grpSpPr>
            <p:sp>
              <p:nvSpPr>
                <p:cNvPr id="4502" name="Google Shape;4502;p72"/>
                <p:cNvSpPr/>
                <p:nvPr/>
              </p:nvSpPr>
              <p:spPr>
                <a:xfrm>
                  <a:off x="613" y="2572"/>
                  <a:ext cx="731"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03" name="Google Shape;4503;p72"/>
                <p:cNvSpPr/>
                <p:nvPr/>
              </p:nvSpPr>
              <p:spPr>
                <a:xfrm>
                  <a:off x="626" y="2588"/>
                  <a:ext cx="706"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504" name="Google Shape;4504;p72"/>
              <p:cNvSpPr/>
              <p:nvPr/>
            </p:nvSpPr>
            <p:spPr>
              <a:xfrm>
                <a:off x="4221" y="1362"/>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05" name="Google Shape;4505;p72"/>
              <p:cNvSpPr/>
              <p:nvPr/>
            </p:nvSpPr>
            <p:spPr>
              <a:xfrm>
                <a:off x="4231" y="1657"/>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506" name="Google Shape;4506;p72"/>
              <p:cNvGrpSpPr/>
              <p:nvPr/>
            </p:nvGrpSpPr>
            <p:grpSpPr>
              <a:xfrm>
                <a:off x="4737" y="1627"/>
                <a:ext cx="576" cy="152"/>
                <a:chOff x="616" y="2568"/>
                <a:chExt cx="718" cy="140"/>
              </a:xfrm>
            </p:grpSpPr>
            <p:sp>
              <p:nvSpPr>
                <p:cNvPr id="4507" name="Google Shape;4507;p72"/>
                <p:cNvSpPr/>
                <p:nvPr/>
              </p:nvSpPr>
              <p:spPr>
                <a:xfrm>
                  <a:off x="616" y="2568"/>
                  <a:ext cx="718"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08" name="Google Shape;4508;p72"/>
                <p:cNvSpPr/>
                <p:nvPr/>
              </p:nvSpPr>
              <p:spPr>
                <a:xfrm>
                  <a:off x="628" y="2582"/>
                  <a:ext cx="692" cy="11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509" name="Google Shape;4509;p7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510" name="Google Shape;4510;p72"/>
              <p:cNvGrpSpPr/>
              <p:nvPr/>
            </p:nvGrpSpPr>
            <p:grpSpPr>
              <a:xfrm>
                <a:off x="4737" y="1324"/>
                <a:ext cx="586" cy="144"/>
                <a:chOff x="611" y="2565"/>
                <a:chExt cx="730" cy="144"/>
              </a:xfrm>
            </p:grpSpPr>
            <p:sp>
              <p:nvSpPr>
                <p:cNvPr id="4511" name="Google Shape;4511;p72"/>
                <p:cNvSpPr/>
                <p:nvPr/>
              </p:nvSpPr>
              <p:spPr>
                <a:xfrm>
                  <a:off x="611" y="2565"/>
                  <a:ext cx="730"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12" name="Google Shape;4512;p72"/>
                <p:cNvSpPr/>
                <p:nvPr/>
              </p:nvSpPr>
              <p:spPr>
                <a:xfrm>
                  <a:off x="623" y="2580"/>
                  <a:ext cx="705"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513" name="Google Shape;4513;p72"/>
              <p:cNvSpPr/>
              <p:nvPr/>
            </p:nvSpPr>
            <p:spPr>
              <a:xfrm>
                <a:off x="5252" y="429"/>
                <a:ext cx="71" cy="2290"/>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14" name="Google Shape;4514;p7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5" name="Google Shape;4515;p7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6" name="Google Shape;4516;p72"/>
              <p:cNvSpPr/>
              <p:nvPr/>
            </p:nvSpPr>
            <p:spPr>
              <a:xfrm>
                <a:off x="5514" y="2613"/>
                <a:ext cx="51" cy="91"/>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17" name="Google Shape;4517;p7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8" name="Google Shape;4518;p72"/>
              <p:cNvSpPr/>
              <p:nvPr/>
            </p:nvSpPr>
            <p:spPr>
              <a:xfrm>
                <a:off x="4140" y="2681"/>
                <a:ext cx="1203" cy="144"/>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19" name="Google Shape;4519;p72"/>
              <p:cNvSpPr/>
              <p:nvPr/>
            </p:nvSpPr>
            <p:spPr>
              <a:xfrm>
                <a:off x="4211" y="2711"/>
                <a:ext cx="1061" cy="83"/>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20" name="Google Shape;4520;p72"/>
              <p:cNvSpPr/>
              <p:nvPr/>
            </p:nvSpPr>
            <p:spPr>
              <a:xfrm>
                <a:off x="4312" y="2385"/>
                <a:ext cx="152"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21" name="Google Shape;4521;p72"/>
              <p:cNvSpPr/>
              <p:nvPr/>
            </p:nvSpPr>
            <p:spPr>
              <a:xfrm>
                <a:off x="4484" y="2385"/>
                <a:ext cx="162"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4522" name="Google Shape;4522;p72"/>
              <p:cNvSpPr/>
              <p:nvPr/>
            </p:nvSpPr>
            <p:spPr>
              <a:xfrm>
                <a:off x="4666" y="2378"/>
                <a:ext cx="152"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23" name="Google Shape;4523;p72"/>
              <p:cNvSpPr/>
              <p:nvPr/>
            </p:nvSpPr>
            <p:spPr>
              <a:xfrm>
                <a:off x="5060" y="1832"/>
                <a:ext cx="91" cy="766"/>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4524" name="Google Shape;4524;p72"/>
            <p:cNvGrpSpPr/>
            <p:nvPr/>
          </p:nvGrpSpPr>
          <p:grpSpPr>
            <a:xfrm>
              <a:off x="7659865" y="3576238"/>
              <a:ext cx="223838" cy="501650"/>
              <a:chOff x="4140" y="429"/>
              <a:chExt cx="1425" cy="2396"/>
            </a:xfrm>
          </p:grpSpPr>
          <p:sp>
            <p:nvSpPr>
              <p:cNvPr id="4525" name="Google Shape;4525;p7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6" name="Google Shape;4526;p72"/>
              <p:cNvSpPr/>
              <p:nvPr/>
            </p:nvSpPr>
            <p:spPr>
              <a:xfrm>
                <a:off x="4211" y="429"/>
                <a:ext cx="1041"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27" name="Google Shape;4527;p7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8" name="Google Shape;4528;p7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9" name="Google Shape;4529;p72"/>
              <p:cNvSpPr/>
              <p:nvPr/>
            </p:nvSpPr>
            <p:spPr>
              <a:xfrm>
                <a:off x="4211" y="694"/>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530" name="Google Shape;4530;p72"/>
              <p:cNvGrpSpPr/>
              <p:nvPr/>
            </p:nvGrpSpPr>
            <p:grpSpPr>
              <a:xfrm>
                <a:off x="4747" y="671"/>
                <a:ext cx="586" cy="144"/>
                <a:chOff x="611" y="2571"/>
                <a:chExt cx="731" cy="138"/>
              </a:xfrm>
            </p:grpSpPr>
            <p:sp>
              <p:nvSpPr>
                <p:cNvPr id="4531" name="Google Shape;4531;p72"/>
                <p:cNvSpPr/>
                <p:nvPr/>
              </p:nvSpPr>
              <p:spPr>
                <a:xfrm>
                  <a:off x="611" y="2571"/>
                  <a:ext cx="731"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32" name="Google Shape;4532;p72"/>
                <p:cNvSpPr/>
                <p:nvPr/>
              </p:nvSpPr>
              <p:spPr>
                <a:xfrm>
                  <a:off x="623" y="2586"/>
                  <a:ext cx="706"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533" name="Google Shape;4533;p72"/>
              <p:cNvSpPr/>
              <p:nvPr/>
            </p:nvSpPr>
            <p:spPr>
              <a:xfrm>
                <a:off x="4221" y="1020"/>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534" name="Google Shape;4534;p72"/>
              <p:cNvGrpSpPr/>
              <p:nvPr/>
            </p:nvGrpSpPr>
            <p:grpSpPr>
              <a:xfrm>
                <a:off x="4746" y="998"/>
                <a:ext cx="586" cy="129"/>
                <a:chOff x="613" y="2572"/>
                <a:chExt cx="731" cy="134"/>
              </a:xfrm>
            </p:grpSpPr>
            <p:sp>
              <p:nvSpPr>
                <p:cNvPr id="4535" name="Google Shape;4535;p72"/>
                <p:cNvSpPr/>
                <p:nvPr/>
              </p:nvSpPr>
              <p:spPr>
                <a:xfrm>
                  <a:off x="613" y="2572"/>
                  <a:ext cx="731"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36" name="Google Shape;4536;p72"/>
                <p:cNvSpPr/>
                <p:nvPr/>
              </p:nvSpPr>
              <p:spPr>
                <a:xfrm>
                  <a:off x="626" y="2588"/>
                  <a:ext cx="706"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537" name="Google Shape;4537;p72"/>
              <p:cNvSpPr/>
              <p:nvPr/>
            </p:nvSpPr>
            <p:spPr>
              <a:xfrm>
                <a:off x="4221" y="1362"/>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38" name="Google Shape;4538;p72"/>
              <p:cNvSpPr/>
              <p:nvPr/>
            </p:nvSpPr>
            <p:spPr>
              <a:xfrm>
                <a:off x="4231" y="1657"/>
                <a:ext cx="596"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539" name="Google Shape;4539;p72"/>
              <p:cNvGrpSpPr/>
              <p:nvPr/>
            </p:nvGrpSpPr>
            <p:grpSpPr>
              <a:xfrm>
                <a:off x="4737" y="1627"/>
                <a:ext cx="576" cy="152"/>
                <a:chOff x="616" y="2568"/>
                <a:chExt cx="718" cy="140"/>
              </a:xfrm>
            </p:grpSpPr>
            <p:sp>
              <p:nvSpPr>
                <p:cNvPr id="4540" name="Google Shape;4540;p72"/>
                <p:cNvSpPr/>
                <p:nvPr/>
              </p:nvSpPr>
              <p:spPr>
                <a:xfrm>
                  <a:off x="616" y="2568"/>
                  <a:ext cx="718"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41" name="Google Shape;4541;p72"/>
                <p:cNvSpPr/>
                <p:nvPr/>
              </p:nvSpPr>
              <p:spPr>
                <a:xfrm>
                  <a:off x="628" y="2582"/>
                  <a:ext cx="692" cy="11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542" name="Google Shape;4542;p7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543" name="Google Shape;4543;p72"/>
              <p:cNvGrpSpPr/>
              <p:nvPr/>
            </p:nvGrpSpPr>
            <p:grpSpPr>
              <a:xfrm>
                <a:off x="4737" y="1324"/>
                <a:ext cx="586" cy="144"/>
                <a:chOff x="611" y="2565"/>
                <a:chExt cx="730" cy="144"/>
              </a:xfrm>
            </p:grpSpPr>
            <p:sp>
              <p:nvSpPr>
                <p:cNvPr id="4544" name="Google Shape;4544;p72"/>
                <p:cNvSpPr/>
                <p:nvPr/>
              </p:nvSpPr>
              <p:spPr>
                <a:xfrm>
                  <a:off x="611" y="2565"/>
                  <a:ext cx="730"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45" name="Google Shape;4545;p72"/>
                <p:cNvSpPr/>
                <p:nvPr/>
              </p:nvSpPr>
              <p:spPr>
                <a:xfrm>
                  <a:off x="623" y="2580"/>
                  <a:ext cx="705"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546" name="Google Shape;4546;p72"/>
              <p:cNvSpPr/>
              <p:nvPr/>
            </p:nvSpPr>
            <p:spPr>
              <a:xfrm>
                <a:off x="5252" y="429"/>
                <a:ext cx="71" cy="2290"/>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47" name="Google Shape;4547;p7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8" name="Google Shape;4548;p7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9" name="Google Shape;4549;p72"/>
              <p:cNvSpPr/>
              <p:nvPr/>
            </p:nvSpPr>
            <p:spPr>
              <a:xfrm>
                <a:off x="5514" y="2613"/>
                <a:ext cx="51" cy="91"/>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50" name="Google Shape;4550;p7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1" name="Google Shape;4551;p72"/>
              <p:cNvSpPr/>
              <p:nvPr/>
            </p:nvSpPr>
            <p:spPr>
              <a:xfrm>
                <a:off x="4140" y="2681"/>
                <a:ext cx="1203" cy="144"/>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52" name="Google Shape;4552;p72"/>
              <p:cNvSpPr/>
              <p:nvPr/>
            </p:nvSpPr>
            <p:spPr>
              <a:xfrm>
                <a:off x="4211" y="2711"/>
                <a:ext cx="1061" cy="83"/>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53" name="Google Shape;4553;p72"/>
              <p:cNvSpPr/>
              <p:nvPr/>
            </p:nvSpPr>
            <p:spPr>
              <a:xfrm>
                <a:off x="4312" y="2385"/>
                <a:ext cx="152"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54" name="Google Shape;4554;p72"/>
              <p:cNvSpPr/>
              <p:nvPr/>
            </p:nvSpPr>
            <p:spPr>
              <a:xfrm>
                <a:off x="4484" y="2385"/>
                <a:ext cx="162"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4555" name="Google Shape;4555;p72"/>
              <p:cNvSpPr/>
              <p:nvPr/>
            </p:nvSpPr>
            <p:spPr>
              <a:xfrm>
                <a:off x="4666" y="2378"/>
                <a:ext cx="152"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556" name="Google Shape;4556;p72"/>
              <p:cNvSpPr/>
              <p:nvPr/>
            </p:nvSpPr>
            <p:spPr>
              <a:xfrm>
                <a:off x="5060" y="1832"/>
                <a:ext cx="91" cy="766"/>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sp>
        <p:nvSpPr>
          <p:cNvPr id="4557" name="Google Shape;4557;p72"/>
          <p:cNvSpPr/>
          <p:nvPr/>
        </p:nvSpPr>
        <p:spPr>
          <a:xfrm>
            <a:off x="6069496" y="2941983"/>
            <a:ext cx="3750365" cy="2491408"/>
          </a:xfrm>
          <a:custGeom>
            <a:avLst/>
            <a:gdLst/>
            <a:ahLst/>
            <a:cxnLst/>
            <a:rect l="l" t="t" r="r" b="b"/>
            <a:pathLst>
              <a:path w="3750365" h="2491408" extrusionOk="0">
                <a:moveTo>
                  <a:pt x="331304" y="0"/>
                </a:moveTo>
                <a:lnTo>
                  <a:pt x="0" y="861391"/>
                </a:lnTo>
                <a:lnTo>
                  <a:pt x="13252" y="1378226"/>
                </a:lnTo>
                <a:lnTo>
                  <a:pt x="26504" y="2491408"/>
                </a:lnTo>
                <a:lnTo>
                  <a:pt x="3750365" y="2451652"/>
                </a:lnTo>
                <a:lnTo>
                  <a:pt x="3723861" y="79513"/>
                </a:lnTo>
                <a:lnTo>
                  <a:pt x="331304"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558" name="Google Shape;4558;p7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57"/>
                                        </p:tgtEl>
                                      </p:cBhvr>
                                    </p:animEffect>
                                    <p:set>
                                      <p:cBhvr>
                                        <p:cTn id="7" dur="1" fill="hold">
                                          <p:stCondLst>
                                            <p:cond delay="500"/>
                                          </p:stCondLst>
                                        </p:cTn>
                                        <p:tgtEl>
                                          <p:spTgt spid="45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63"/>
        <p:cNvGrpSpPr/>
        <p:nvPr/>
      </p:nvGrpSpPr>
      <p:grpSpPr>
        <a:xfrm>
          <a:off x="0" y="0"/>
          <a:ext cx="0" cy="0"/>
          <a:chOff x="0" y="0"/>
          <a:chExt cx="0" cy="0"/>
        </a:xfrm>
      </p:grpSpPr>
      <p:sp>
        <p:nvSpPr>
          <p:cNvPr id="4564" name="Google Shape;4564;p7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Pipelining: increased utilization</a:t>
            </a:r>
            <a:endParaRPr sz="4400"/>
          </a:p>
        </p:txBody>
      </p:sp>
      <p:grpSp>
        <p:nvGrpSpPr>
          <p:cNvPr id="4565" name="Google Shape;4565;p73"/>
          <p:cNvGrpSpPr/>
          <p:nvPr/>
        </p:nvGrpSpPr>
        <p:grpSpPr>
          <a:xfrm>
            <a:off x="1436915" y="1417186"/>
            <a:ext cx="9144000" cy="3759200"/>
            <a:chOff x="1436915" y="1417186"/>
            <a:chExt cx="9144000" cy="3759200"/>
          </a:xfrm>
        </p:grpSpPr>
        <p:grpSp>
          <p:nvGrpSpPr>
            <p:cNvPr id="4566" name="Google Shape;4566;p73"/>
            <p:cNvGrpSpPr/>
            <p:nvPr/>
          </p:nvGrpSpPr>
          <p:grpSpPr>
            <a:xfrm>
              <a:off x="1436915" y="1744211"/>
              <a:ext cx="5265738" cy="3432175"/>
              <a:chOff x="1436915" y="1744211"/>
              <a:chExt cx="5265738" cy="3432175"/>
            </a:xfrm>
          </p:grpSpPr>
          <p:sp>
            <p:nvSpPr>
              <p:cNvPr id="4567" name="Google Shape;4567;p73"/>
              <p:cNvSpPr txBox="1"/>
              <p:nvPr/>
            </p:nvSpPr>
            <p:spPr>
              <a:xfrm>
                <a:off x="1436915" y="1760086"/>
                <a:ext cx="3086100" cy="354013"/>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first packet bit transmitted, t = 0</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568" name="Google Shape;4568;p73"/>
              <p:cNvCxnSpPr/>
              <p:nvPr/>
            </p:nvCxnSpPr>
            <p:spPr>
              <a:xfrm>
                <a:off x="4599215" y="1744211"/>
                <a:ext cx="20638" cy="3284538"/>
              </a:xfrm>
              <a:prstGeom prst="straightConnector1">
                <a:avLst/>
              </a:prstGeom>
              <a:noFill/>
              <a:ln w="9525" cap="flat" cmpd="sng">
                <a:solidFill>
                  <a:srgbClr val="000000"/>
                </a:solidFill>
                <a:prstDash val="solid"/>
                <a:round/>
                <a:headEnd type="none" w="med" len="med"/>
                <a:tailEnd type="triangle" w="med" len="med"/>
              </a:ln>
            </p:spPr>
          </p:cxnSp>
          <p:cxnSp>
            <p:nvCxnSpPr>
              <p:cNvPr id="4569" name="Google Shape;4569;p73"/>
              <p:cNvCxnSpPr/>
              <p:nvPr/>
            </p:nvCxnSpPr>
            <p:spPr>
              <a:xfrm>
                <a:off x="6680428" y="1756911"/>
                <a:ext cx="22225" cy="3351213"/>
              </a:xfrm>
              <a:prstGeom prst="straightConnector1">
                <a:avLst/>
              </a:prstGeom>
              <a:noFill/>
              <a:ln w="9525" cap="flat" cmpd="sng">
                <a:solidFill>
                  <a:srgbClr val="000000"/>
                </a:solidFill>
                <a:prstDash val="solid"/>
                <a:round/>
                <a:headEnd type="none" w="med" len="med"/>
                <a:tailEnd type="triangle" w="med" len="med"/>
              </a:ln>
            </p:spPr>
          </p:cxnSp>
          <p:grpSp>
            <p:nvGrpSpPr>
              <p:cNvPr id="4570" name="Google Shape;4570;p73"/>
              <p:cNvGrpSpPr/>
              <p:nvPr/>
            </p:nvGrpSpPr>
            <p:grpSpPr>
              <a:xfrm>
                <a:off x="4480153" y="4081011"/>
                <a:ext cx="1466850" cy="608013"/>
                <a:chOff x="12502" y="21425"/>
                <a:chExt cx="3400" cy="1025"/>
              </a:xfrm>
            </p:grpSpPr>
            <p:cxnSp>
              <p:nvCxnSpPr>
                <p:cNvPr id="4571" name="Google Shape;4571;p73"/>
                <p:cNvCxnSpPr/>
                <p:nvPr/>
              </p:nvCxnSpPr>
              <p:spPr>
                <a:xfrm flipH="1">
                  <a:off x="12502" y="21425"/>
                  <a:ext cx="288" cy="2"/>
                </a:xfrm>
                <a:prstGeom prst="straightConnector1">
                  <a:avLst/>
                </a:prstGeom>
                <a:noFill/>
                <a:ln w="9525" cap="flat" cmpd="sng">
                  <a:solidFill>
                    <a:srgbClr val="000000"/>
                  </a:solidFill>
                  <a:prstDash val="solid"/>
                  <a:round/>
                  <a:headEnd type="none" w="med" len="med"/>
                  <a:tailEnd type="none" w="med" len="med"/>
                </a:ln>
              </p:spPr>
            </p:cxnSp>
            <p:sp>
              <p:nvSpPr>
                <p:cNvPr id="4572" name="Google Shape;4572;p73"/>
                <p:cNvSpPr/>
                <p:nvPr/>
              </p:nvSpPr>
              <p:spPr>
                <a:xfrm>
                  <a:off x="12827" y="21438"/>
                  <a:ext cx="3075" cy="987"/>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573" name="Google Shape;4573;p73"/>
                <p:cNvGrpSpPr/>
                <p:nvPr/>
              </p:nvGrpSpPr>
              <p:grpSpPr>
                <a:xfrm>
                  <a:off x="12815" y="21425"/>
                  <a:ext cx="2776" cy="913"/>
                  <a:chOff x="12315" y="13225"/>
                  <a:chExt cx="2775" cy="913"/>
                </a:xfrm>
              </p:grpSpPr>
              <p:cxnSp>
                <p:nvCxnSpPr>
                  <p:cNvPr id="4574" name="Google Shape;4574;p73"/>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575" name="Google Shape;4575;p73"/>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576" name="Google Shape;4576;p73"/>
                <p:cNvCxnSpPr/>
                <p:nvPr/>
              </p:nvCxnSpPr>
              <p:spPr>
                <a:xfrm>
                  <a:off x="12815" y="21837"/>
                  <a:ext cx="687" cy="213"/>
                </a:xfrm>
                <a:prstGeom prst="straightConnector1">
                  <a:avLst/>
                </a:prstGeom>
                <a:noFill/>
                <a:ln w="9525" cap="flat" cmpd="sng">
                  <a:solidFill>
                    <a:srgbClr val="000000"/>
                  </a:solidFill>
                  <a:prstDash val="solid"/>
                  <a:round/>
                  <a:headEnd type="none" w="med" len="med"/>
                  <a:tailEnd type="none" w="med" len="med"/>
                </a:ln>
              </p:spPr>
            </p:cxnSp>
            <p:cxnSp>
              <p:nvCxnSpPr>
                <p:cNvPr id="4577" name="Google Shape;4577;p73"/>
                <p:cNvCxnSpPr/>
                <p:nvPr/>
              </p:nvCxnSpPr>
              <p:spPr>
                <a:xfrm>
                  <a:off x="13515" y="22048"/>
                  <a:ext cx="1175" cy="402"/>
                </a:xfrm>
                <a:prstGeom prst="straightConnector1">
                  <a:avLst/>
                </a:prstGeom>
                <a:noFill/>
                <a:ln w="9525" cap="flat" cmpd="sng">
                  <a:solidFill>
                    <a:srgbClr val="000000"/>
                  </a:solidFill>
                  <a:prstDash val="dot"/>
                  <a:round/>
                  <a:headEnd type="none" w="med" len="med"/>
                  <a:tailEnd type="none" w="med" len="med"/>
                </a:ln>
              </p:spPr>
            </p:cxnSp>
          </p:grpSp>
          <p:grpSp>
            <p:nvGrpSpPr>
              <p:cNvPr id="4578" name="Google Shape;4578;p73"/>
              <p:cNvGrpSpPr/>
              <p:nvPr/>
            </p:nvGrpSpPr>
            <p:grpSpPr>
              <a:xfrm>
                <a:off x="4469040" y="4319136"/>
                <a:ext cx="1466850" cy="606425"/>
                <a:chOff x="12502" y="21425"/>
                <a:chExt cx="3400" cy="1025"/>
              </a:xfrm>
            </p:grpSpPr>
            <p:cxnSp>
              <p:nvCxnSpPr>
                <p:cNvPr id="4579" name="Google Shape;4579;p73"/>
                <p:cNvCxnSpPr/>
                <p:nvPr/>
              </p:nvCxnSpPr>
              <p:spPr>
                <a:xfrm flipH="1">
                  <a:off x="12502" y="21425"/>
                  <a:ext cx="288" cy="2"/>
                </a:xfrm>
                <a:prstGeom prst="straightConnector1">
                  <a:avLst/>
                </a:prstGeom>
                <a:noFill/>
                <a:ln w="9525" cap="flat" cmpd="sng">
                  <a:solidFill>
                    <a:srgbClr val="000000"/>
                  </a:solidFill>
                  <a:prstDash val="solid"/>
                  <a:round/>
                  <a:headEnd type="none" w="med" len="med"/>
                  <a:tailEnd type="none" w="med" len="med"/>
                </a:ln>
              </p:spPr>
            </p:cxnSp>
            <p:sp>
              <p:nvSpPr>
                <p:cNvPr id="4580" name="Google Shape;4580;p73"/>
                <p:cNvSpPr/>
                <p:nvPr/>
              </p:nvSpPr>
              <p:spPr>
                <a:xfrm>
                  <a:off x="12827" y="21438"/>
                  <a:ext cx="3075" cy="987"/>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581" name="Google Shape;4581;p73"/>
                <p:cNvGrpSpPr/>
                <p:nvPr/>
              </p:nvGrpSpPr>
              <p:grpSpPr>
                <a:xfrm>
                  <a:off x="12815" y="21425"/>
                  <a:ext cx="2776" cy="913"/>
                  <a:chOff x="12315" y="13225"/>
                  <a:chExt cx="2775" cy="913"/>
                </a:xfrm>
              </p:grpSpPr>
              <p:cxnSp>
                <p:nvCxnSpPr>
                  <p:cNvPr id="4582" name="Google Shape;4582;p73"/>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583" name="Google Shape;4583;p73"/>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584" name="Google Shape;4584;p73"/>
                <p:cNvCxnSpPr/>
                <p:nvPr/>
              </p:nvCxnSpPr>
              <p:spPr>
                <a:xfrm>
                  <a:off x="12815" y="21837"/>
                  <a:ext cx="687" cy="213"/>
                </a:xfrm>
                <a:prstGeom prst="straightConnector1">
                  <a:avLst/>
                </a:prstGeom>
                <a:noFill/>
                <a:ln w="9525" cap="flat" cmpd="sng">
                  <a:solidFill>
                    <a:srgbClr val="000000"/>
                  </a:solidFill>
                  <a:prstDash val="solid"/>
                  <a:round/>
                  <a:headEnd type="none" w="med" len="med"/>
                  <a:tailEnd type="none" w="med" len="med"/>
                </a:ln>
              </p:spPr>
            </p:cxnSp>
            <p:cxnSp>
              <p:nvCxnSpPr>
                <p:cNvPr id="4585" name="Google Shape;4585;p73"/>
                <p:cNvCxnSpPr/>
                <p:nvPr/>
              </p:nvCxnSpPr>
              <p:spPr>
                <a:xfrm>
                  <a:off x="13515" y="22048"/>
                  <a:ext cx="1175" cy="402"/>
                </a:xfrm>
                <a:prstGeom prst="straightConnector1">
                  <a:avLst/>
                </a:prstGeom>
                <a:noFill/>
                <a:ln w="9525" cap="flat" cmpd="sng">
                  <a:solidFill>
                    <a:srgbClr val="000000"/>
                  </a:solidFill>
                  <a:prstDash val="dot"/>
                  <a:round/>
                  <a:headEnd type="none" w="med" len="med"/>
                  <a:tailEnd type="none" w="med" len="med"/>
                </a:ln>
              </p:spPr>
            </p:cxnSp>
          </p:grpSp>
          <p:grpSp>
            <p:nvGrpSpPr>
              <p:cNvPr id="4586" name="Google Shape;4586;p73"/>
              <p:cNvGrpSpPr/>
              <p:nvPr/>
            </p:nvGrpSpPr>
            <p:grpSpPr>
              <a:xfrm>
                <a:off x="4480153" y="4569961"/>
                <a:ext cx="1466850" cy="606425"/>
                <a:chOff x="12502" y="21425"/>
                <a:chExt cx="3400" cy="1025"/>
              </a:xfrm>
            </p:grpSpPr>
            <p:cxnSp>
              <p:nvCxnSpPr>
                <p:cNvPr id="4587" name="Google Shape;4587;p73"/>
                <p:cNvCxnSpPr/>
                <p:nvPr/>
              </p:nvCxnSpPr>
              <p:spPr>
                <a:xfrm flipH="1">
                  <a:off x="12502" y="21425"/>
                  <a:ext cx="288" cy="2"/>
                </a:xfrm>
                <a:prstGeom prst="straightConnector1">
                  <a:avLst/>
                </a:prstGeom>
                <a:noFill/>
                <a:ln w="9525" cap="flat" cmpd="sng">
                  <a:solidFill>
                    <a:srgbClr val="000000"/>
                  </a:solidFill>
                  <a:prstDash val="solid"/>
                  <a:round/>
                  <a:headEnd type="none" w="med" len="med"/>
                  <a:tailEnd type="none" w="med" len="med"/>
                </a:ln>
              </p:spPr>
            </p:cxnSp>
            <p:sp>
              <p:nvSpPr>
                <p:cNvPr id="4588" name="Google Shape;4588;p73"/>
                <p:cNvSpPr/>
                <p:nvPr/>
              </p:nvSpPr>
              <p:spPr>
                <a:xfrm>
                  <a:off x="12827" y="21438"/>
                  <a:ext cx="3075" cy="987"/>
                </a:xfrm>
                <a:custGeom>
                  <a:avLst/>
                  <a:gdLst/>
                  <a:ahLst/>
                  <a:cxnLst/>
                  <a:rect l="l" t="t" r="r" b="b"/>
                  <a:pathLst>
                    <a:path w="1845" h="592" extrusionOk="0">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589" name="Google Shape;4589;p73"/>
                <p:cNvGrpSpPr/>
                <p:nvPr/>
              </p:nvGrpSpPr>
              <p:grpSpPr>
                <a:xfrm>
                  <a:off x="12815" y="21425"/>
                  <a:ext cx="2776" cy="913"/>
                  <a:chOff x="12315" y="13225"/>
                  <a:chExt cx="2775" cy="913"/>
                </a:xfrm>
              </p:grpSpPr>
              <p:cxnSp>
                <p:nvCxnSpPr>
                  <p:cNvPr id="4590" name="Google Shape;4590;p73"/>
                  <p:cNvCxnSpPr/>
                  <p:nvPr/>
                </p:nvCxnSpPr>
                <p:spPr>
                  <a:xfrm>
                    <a:off x="12315" y="13225"/>
                    <a:ext cx="1587" cy="513"/>
                  </a:xfrm>
                  <a:prstGeom prst="straightConnector1">
                    <a:avLst/>
                  </a:prstGeom>
                  <a:noFill/>
                  <a:ln w="9525" cap="flat" cmpd="sng">
                    <a:solidFill>
                      <a:srgbClr val="000000"/>
                    </a:solidFill>
                    <a:prstDash val="solid"/>
                    <a:round/>
                    <a:headEnd type="none" w="med" len="med"/>
                    <a:tailEnd type="none" w="med" len="med"/>
                  </a:ln>
                </p:spPr>
              </p:cxnSp>
              <p:cxnSp>
                <p:nvCxnSpPr>
                  <p:cNvPr id="4591" name="Google Shape;4591;p73"/>
                  <p:cNvCxnSpPr/>
                  <p:nvPr/>
                </p:nvCxnSpPr>
                <p:spPr>
                  <a:xfrm>
                    <a:off x="13915" y="13737"/>
                    <a:ext cx="1175" cy="401"/>
                  </a:xfrm>
                  <a:prstGeom prst="straightConnector1">
                    <a:avLst/>
                  </a:prstGeom>
                  <a:noFill/>
                  <a:ln w="9525" cap="flat" cmpd="sng">
                    <a:solidFill>
                      <a:srgbClr val="000000"/>
                    </a:solidFill>
                    <a:prstDash val="dot"/>
                    <a:round/>
                    <a:headEnd type="none" w="med" len="med"/>
                    <a:tailEnd type="none" w="med" len="med"/>
                  </a:ln>
                </p:spPr>
              </p:cxnSp>
            </p:grpSp>
            <p:cxnSp>
              <p:nvCxnSpPr>
                <p:cNvPr id="4592" name="Google Shape;4592;p73"/>
                <p:cNvCxnSpPr/>
                <p:nvPr/>
              </p:nvCxnSpPr>
              <p:spPr>
                <a:xfrm>
                  <a:off x="12815" y="21837"/>
                  <a:ext cx="687" cy="213"/>
                </a:xfrm>
                <a:prstGeom prst="straightConnector1">
                  <a:avLst/>
                </a:prstGeom>
                <a:noFill/>
                <a:ln w="9525" cap="flat" cmpd="sng">
                  <a:solidFill>
                    <a:srgbClr val="000000"/>
                  </a:solidFill>
                  <a:prstDash val="solid"/>
                  <a:round/>
                  <a:headEnd type="none" w="med" len="med"/>
                  <a:tailEnd type="none" w="med" len="med"/>
                </a:ln>
              </p:spPr>
            </p:cxnSp>
            <p:cxnSp>
              <p:nvCxnSpPr>
                <p:cNvPr id="4593" name="Google Shape;4593;p73"/>
                <p:cNvCxnSpPr/>
                <p:nvPr/>
              </p:nvCxnSpPr>
              <p:spPr>
                <a:xfrm>
                  <a:off x="13515" y="22048"/>
                  <a:ext cx="1175" cy="402"/>
                </a:xfrm>
                <a:prstGeom prst="straightConnector1">
                  <a:avLst/>
                </a:prstGeom>
                <a:noFill/>
                <a:ln w="9525" cap="flat" cmpd="sng">
                  <a:solidFill>
                    <a:srgbClr val="000000"/>
                  </a:solidFill>
                  <a:prstDash val="dot"/>
                  <a:round/>
                  <a:headEnd type="none" w="med" len="med"/>
                  <a:tailEnd type="none" w="med" len="med"/>
                </a:ln>
              </p:spPr>
            </p:cxnSp>
          </p:grpSp>
          <p:cxnSp>
            <p:nvCxnSpPr>
              <p:cNvPr id="4594" name="Google Shape;4594;p73"/>
              <p:cNvCxnSpPr/>
              <p:nvPr/>
            </p:nvCxnSpPr>
            <p:spPr>
              <a:xfrm rot="10800000" flipH="1">
                <a:off x="4630965" y="3646036"/>
                <a:ext cx="2065338" cy="931863"/>
              </a:xfrm>
              <a:prstGeom prst="straightConnector1">
                <a:avLst/>
              </a:prstGeom>
              <a:noFill/>
              <a:ln w="9525" cap="flat" cmpd="sng">
                <a:solidFill>
                  <a:srgbClr val="000000"/>
                </a:solidFill>
                <a:prstDash val="solid"/>
                <a:round/>
                <a:headEnd type="none" w="med" len="med"/>
                <a:tailEnd type="none" w="med" len="med"/>
              </a:ln>
            </p:spPr>
          </p:cxnSp>
        </p:grpSp>
        <p:grpSp>
          <p:nvGrpSpPr>
            <p:cNvPr id="4595" name="Google Shape;4595;p73"/>
            <p:cNvGrpSpPr/>
            <p:nvPr/>
          </p:nvGrpSpPr>
          <p:grpSpPr>
            <a:xfrm>
              <a:off x="1782990" y="1417186"/>
              <a:ext cx="8797925" cy="2974975"/>
              <a:chOff x="1782990" y="1417186"/>
              <a:chExt cx="8797925" cy="2974975"/>
            </a:xfrm>
          </p:grpSpPr>
          <p:cxnSp>
            <p:nvCxnSpPr>
              <p:cNvPr id="4596" name="Google Shape;4596;p73"/>
              <p:cNvCxnSpPr/>
              <p:nvPr/>
            </p:nvCxnSpPr>
            <p:spPr>
              <a:xfrm>
                <a:off x="4608740" y="1966461"/>
                <a:ext cx="2082800" cy="931863"/>
              </a:xfrm>
              <a:prstGeom prst="straightConnector1">
                <a:avLst/>
              </a:prstGeom>
              <a:noFill/>
              <a:ln w="9525" cap="flat" cmpd="sng">
                <a:solidFill>
                  <a:srgbClr val="000000"/>
                </a:solidFill>
                <a:prstDash val="solid"/>
                <a:round/>
                <a:headEnd type="none" w="med" len="med"/>
                <a:tailEnd type="none" w="med" len="med"/>
              </a:ln>
            </p:spPr>
          </p:cxnSp>
          <p:sp>
            <p:nvSpPr>
              <p:cNvPr id="4597" name="Google Shape;4597;p73"/>
              <p:cNvSpPr txBox="1"/>
              <p:nvPr/>
            </p:nvSpPr>
            <p:spPr>
              <a:xfrm>
                <a:off x="4138840" y="1417186"/>
                <a:ext cx="1042988" cy="35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sender</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598" name="Google Shape;4598;p73"/>
              <p:cNvSpPr txBox="1"/>
              <p:nvPr/>
            </p:nvSpPr>
            <p:spPr>
              <a:xfrm>
                <a:off x="6167665" y="1417186"/>
                <a:ext cx="1108075" cy="35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receiver</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599" name="Google Shape;4599;p73"/>
              <p:cNvCxnSpPr/>
              <p:nvPr/>
            </p:nvCxnSpPr>
            <p:spPr>
              <a:xfrm>
                <a:off x="4619853" y="1961699"/>
                <a:ext cx="2049462" cy="3175"/>
              </a:xfrm>
              <a:prstGeom prst="straightConnector1">
                <a:avLst/>
              </a:prstGeom>
              <a:noFill/>
              <a:ln w="9525" cap="flat" cmpd="sng">
                <a:solidFill>
                  <a:srgbClr val="000000"/>
                </a:solidFill>
                <a:prstDash val="dash"/>
                <a:round/>
                <a:headEnd type="none" w="med" len="med"/>
                <a:tailEnd type="none" w="med" len="med"/>
              </a:ln>
            </p:spPr>
          </p:cxnSp>
          <p:cxnSp>
            <p:nvCxnSpPr>
              <p:cNvPr id="4600" name="Google Shape;4600;p73"/>
              <p:cNvCxnSpPr/>
              <p:nvPr/>
            </p:nvCxnSpPr>
            <p:spPr>
              <a:xfrm>
                <a:off x="4626203" y="4093711"/>
                <a:ext cx="2049462" cy="0"/>
              </a:xfrm>
              <a:prstGeom prst="straightConnector1">
                <a:avLst/>
              </a:prstGeom>
              <a:noFill/>
              <a:ln w="9525" cap="flat" cmpd="sng">
                <a:solidFill>
                  <a:srgbClr val="000000"/>
                </a:solidFill>
                <a:prstDash val="dash"/>
                <a:round/>
                <a:headEnd type="none" w="med" len="med"/>
                <a:tailEnd type="none" w="med" len="med"/>
              </a:ln>
            </p:spPr>
          </p:cxnSp>
          <p:sp>
            <p:nvSpPr>
              <p:cNvPr id="4601" name="Google Shape;4601;p73"/>
              <p:cNvSpPr/>
              <p:nvPr/>
            </p:nvSpPr>
            <p:spPr>
              <a:xfrm>
                <a:off x="4603978" y="1958524"/>
                <a:ext cx="2087562" cy="1169987"/>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4602" name="Google Shape;4602;p73"/>
              <p:cNvCxnSpPr/>
              <p:nvPr/>
            </p:nvCxnSpPr>
            <p:spPr>
              <a:xfrm flipH="1">
                <a:off x="4469040" y="1958524"/>
                <a:ext cx="123825" cy="3175"/>
              </a:xfrm>
              <a:prstGeom prst="straightConnector1">
                <a:avLst/>
              </a:prstGeom>
              <a:noFill/>
              <a:ln w="9525" cap="flat" cmpd="sng">
                <a:solidFill>
                  <a:srgbClr val="000000"/>
                </a:solidFill>
                <a:prstDash val="solid"/>
                <a:round/>
                <a:headEnd type="none" w="med" len="med"/>
                <a:tailEnd type="none" w="med" len="med"/>
              </a:ln>
            </p:spPr>
          </p:cxnSp>
          <p:cxnSp>
            <p:nvCxnSpPr>
              <p:cNvPr id="4603" name="Google Shape;4603;p73"/>
              <p:cNvCxnSpPr/>
              <p:nvPr/>
            </p:nvCxnSpPr>
            <p:spPr>
              <a:xfrm rot="10800000">
                <a:off x="4469040" y="2202999"/>
                <a:ext cx="123825" cy="0"/>
              </a:xfrm>
              <a:prstGeom prst="straightConnector1">
                <a:avLst/>
              </a:prstGeom>
              <a:noFill/>
              <a:ln w="9525" cap="flat" cmpd="sng">
                <a:solidFill>
                  <a:srgbClr val="000000"/>
                </a:solidFill>
                <a:prstDash val="solid"/>
                <a:round/>
                <a:headEnd type="none" w="med" len="med"/>
                <a:tailEnd type="none" w="med" len="med"/>
              </a:ln>
            </p:spPr>
          </p:cxnSp>
          <p:sp>
            <p:nvSpPr>
              <p:cNvPr id="4604" name="Google Shape;4604;p73"/>
              <p:cNvSpPr txBox="1"/>
              <p:nvPr/>
            </p:nvSpPr>
            <p:spPr>
              <a:xfrm>
                <a:off x="3687990" y="2942774"/>
                <a:ext cx="965200" cy="3397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RTT </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605" name="Google Shape;4605;p73"/>
              <p:cNvCxnSpPr/>
              <p:nvPr/>
            </p:nvCxnSpPr>
            <p:spPr>
              <a:xfrm>
                <a:off x="4502378" y="3253924"/>
                <a:ext cx="9525" cy="820737"/>
              </a:xfrm>
              <a:prstGeom prst="straightConnector1">
                <a:avLst/>
              </a:prstGeom>
              <a:noFill/>
              <a:ln w="9525" cap="flat" cmpd="sng">
                <a:solidFill>
                  <a:srgbClr val="000000"/>
                </a:solidFill>
                <a:prstDash val="solid"/>
                <a:round/>
                <a:headEnd type="none" w="med" len="med"/>
                <a:tailEnd type="triangle" w="med" len="med"/>
              </a:ln>
            </p:spPr>
          </p:cxnSp>
          <p:cxnSp>
            <p:nvCxnSpPr>
              <p:cNvPr id="4606" name="Google Shape;4606;p73"/>
              <p:cNvCxnSpPr/>
              <p:nvPr/>
            </p:nvCxnSpPr>
            <p:spPr>
              <a:xfrm rot="10800000" flipH="1">
                <a:off x="4507140" y="2225224"/>
                <a:ext cx="1588" cy="776287"/>
              </a:xfrm>
              <a:prstGeom prst="straightConnector1">
                <a:avLst/>
              </a:prstGeom>
              <a:noFill/>
              <a:ln w="9525" cap="flat" cmpd="sng">
                <a:solidFill>
                  <a:srgbClr val="000000"/>
                </a:solidFill>
                <a:prstDash val="solid"/>
                <a:round/>
                <a:headEnd type="none" w="med" len="med"/>
                <a:tailEnd type="triangle" w="med" len="med"/>
              </a:ln>
            </p:spPr>
          </p:cxnSp>
          <p:sp>
            <p:nvSpPr>
              <p:cNvPr id="4607" name="Google Shape;4607;p73"/>
              <p:cNvSpPr txBox="1"/>
              <p:nvPr/>
            </p:nvSpPr>
            <p:spPr>
              <a:xfrm>
                <a:off x="1782990" y="2041074"/>
                <a:ext cx="2740025" cy="35401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last bit transmitted, t = L / R</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608" name="Google Shape;4608;p73"/>
              <p:cNvCxnSpPr/>
              <p:nvPr/>
            </p:nvCxnSpPr>
            <p:spPr>
              <a:xfrm rot="10800000">
                <a:off x="6669315" y="2884036"/>
                <a:ext cx="125413" cy="0"/>
              </a:xfrm>
              <a:prstGeom prst="straightConnector1">
                <a:avLst/>
              </a:prstGeom>
              <a:noFill/>
              <a:ln w="9525" cap="flat" cmpd="sng">
                <a:solidFill>
                  <a:srgbClr val="000000"/>
                </a:solidFill>
                <a:prstDash val="solid"/>
                <a:round/>
                <a:headEnd type="none" w="med" len="med"/>
                <a:tailEnd type="none" w="med" len="med"/>
              </a:ln>
            </p:spPr>
          </p:cxnSp>
          <p:sp>
            <p:nvSpPr>
              <p:cNvPr id="4609" name="Google Shape;4609;p73"/>
              <p:cNvSpPr txBox="1"/>
              <p:nvPr/>
            </p:nvSpPr>
            <p:spPr>
              <a:xfrm>
                <a:off x="6745515" y="2706236"/>
                <a:ext cx="2641600" cy="35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first packet bit arrives</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610" name="Google Shape;4610;p73"/>
              <p:cNvCxnSpPr/>
              <p:nvPr/>
            </p:nvCxnSpPr>
            <p:spPr>
              <a:xfrm>
                <a:off x="6691540" y="3134861"/>
                <a:ext cx="119063" cy="0"/>
              </a:xfrm>
              <a:prstGeom prst="straightConnector1">
                <a:avLst/>
              </a:prstGeom>
              <a:noFill/>
              <a:ln w="9525" cap="flat" cmpd="sng">
                <a:solidFill>
                  <a:srgbClr val="000000"/>
                </a:solidFill>
                <a:prstDash val="solid"/>
                <a:round/>
                <a:headEnd type="none" w="med" len="med"/>
                <a:tailEnd type="none" w="med" len="med"/>
              </a:ln>
            </p:spPr>
          </p:cxnSp>
          <p:sp>
            <p:nvSpPr>
              <p:cNvPr id="4611" name="Google Shape;4611;p73"/>
              <p:cNvSpPr txBox="1"/>
              <p:nvPr/>
            </p:nvSpPr>
            <p:spPr>
              <a:xfrm>
                <a:off x="6750278" y="2958649"/>
                <a:ext cx="3581400" cy="384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last packet bit arrives, send ACK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612" name="Google Shape;4612;p73"/>
              <p:cNvSpPr txBox="1"/>
              <p:nvPr/>
            </p:nvSpPr>
            <p:spPr>
              <a:xfrm>
                <a:off x="1930628" y="3750811"/>
                <a:ext cx="2635250" cy="6413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ACK arrives, send next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packet, t = RTT + L / R</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613" name="Google Shape;4613;p73"/>
              <p:cNvSpPr/>
              <p:nvPr/>
            </p:nvSpPr>
            <p:spPr>
              <a:xfrm>
                <a:off x="4608740" y="2210936"/>
                <a:ext cx="2087563" cy="1168400"/>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614" name="Google Shape;4614;p73"/>
              <p:cNvSpPr/>
              <p:nvPr/>
            </p:nvSpPr>
            <p:spPr>
              <a:xfrm>
                <a:off x="4608740" y="2461761"/>
                <a:ext cx="2087563" cy="1168400"/>
              </a:xfrm>
              <a:custGeom>
                <a:avLst/>
                <a:gdLst/>
                <a:ahLst/>
                <a:cxnLst/>
                <a:rect l="l" t="t" r="r" b="b"/>
                <a:pathLst>
                  <a:path w="2902" h="1185" extrusionOk="0">
                    <a:moveTo>
                      <a:pt x="0" y="0"/>
                    </a:moveTo>
                    <a:lnTo>
                      <a:pt x="2895" y="937"/>
                    </a:lnTo>
                    <a:lnTo>
                      <a:pt x="2902" y="1185"/>
                    </a:lnTo>
                    <a:lnTo>
                      <a:pt x="0" y="247"/>
                    </a:lnTo>
                    <a:lnTo>
                      <a:pt x="0" y="0"/>
                    </a:lnTo>
                    <a:close/>
                  </a:path>
                </a:pathLst>
              </a:custGeom>
              <a:solidFill>
                <a:srgbClr val="00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4615" name="Google Shape;4615;p73"/>
              <p:cNvCxnSpPr/>
              <p:nvPr/>
            </p:nvCxnSpPr>
            <p:spPr>
              <a:xfrm rot="10800000" flipH="1">
                <a:off x="4626203" y="3142799"/>
                <a:ext cx="2065337" cy="931862"/>
              </a:xfrm>
              <a:prstGeom prst="straightConnector1">
                <a:avLst/>
              </a:prstGeom>
              <a:noFill/>
              <a:ln w="9525" cap="flat" cmpd="sng">
                <a:solidFill>
                  <a:srgbClr val="000000"/>
                </a:solidFill>
                <a:prstDash val="solid"/>
                <a:round/>
                <a:headEnd type="none" w="med" len="med"/>
                <a:tailEnd type="none" w="med" len="med"/>
              </a:ln>
            </p:spPr>
          </p:cxnSp>
          <p:cxnSp>
            <p:nvCxnSpPr>
              <p:cNvPr id="4616" name="Google Shape;4616;p73"/>
              <p:cNvCxnSpPr/>
              <p:nvPr/>
            </p:nvCxnSpPr>
            <p:spPr>
              <a:xfrm rot="10800000" flipH="1">
                <a:off x="4626203" y="3393624"/>
                <a:ext cx="2065337" cy="931862"/>
              </a:xfrm>
              <a:prstGeom prst="straightConnector1">
                <a:avLst/>
              </a:prstGeom>
              <a:noFill/>
              <a:ln w="9525" cap="flat" cmpd="sng">
                <a:solidFill>
                  <a:srgbClr val="000000"/>
                </a:solidFill>
                <a:prstDash val="solid"/>
                <a:round/>
                <a:headEnd type="none" w="med" len="med"/>
                <a:tailEnd type="none" w="med" len="med"/>
              </a:ln>
            </p:spPr>
          </p:cxnSp>
          <p:sp>
            <p:nvSpPr>
              <p:cNvPr id="4617" name="Google Shape;4617;p73"/>
              <p:cNvSpPr txBox="1"/>
              <p:nvPr/>
            </p:nvSpPr>
            <p:spPr>
              <a:xfrm>
                <a:off x="6747103" y="3212649"/>
                <a:ext cx="3833812" cy="384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last bit of 2</a:t>
                </a:r>
                <a:r>
                  <a:rPr lang="en-US" sz="1600" b="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nd</a:t>
                </a: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packet arrives, send ACK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618" name="Google Shape;4618;p73"/>
              <p:cNvCxnSpPr/>
              <p:nvPr/>
            </p:nvCxnSpPr>
            <p:spPr>
              <a:xfrm>
                <a:off x="6691540" y="3371399"/>
                <a:ext cx="112713" cy="0"/>
              </a:xfrm>
              <a:prstGeom prst="straightConnector1">
                <a:avLst/>
              </a:prstGeom>
              <a:noFill/>
              <a:ln w="9525" cap="flat" cmpd="sng">
                <a:solidFill>
                  <a:srgbClr val="000000"/>
                </a:solidFill>
                <a:prstDash val="solid"/>
                <a:round/>
                <a:headEnd type="none" w="med" len="med"/>
                <a:tailEnd type="none" w="med" len="med"/>
              </a:ln>
            </p:spPr>
          </p:cxnSp>
          <p:cxnSp>
            <p:nvCxnSpPr>
              <p:cNvPr id="4619" name="Google Shape;4619;p73"/>
              <p:cNvCxnSpPr/>
              <p:nvPr/>
            </p:nvCxnSpPr>
            <p:spPr>
              <a:xfrm>
                <a:off x="6702653" y="3623811"/>
                <a:ext cx="112712" cy="0"/>
              </a:xfrm>
              <a:prstGeom prst="straightConnector1">
                <a:avLst/>
              </a:prstGeom>
              <a:noFill/>
              <a:ln w="9525" cap="flat" cmpd="sng">
                <a:solidFill>
                  <a:srgbClr val="000000"/>
                </a:solidFill>
                <a:prstDash val="solid"/>
                <a:round/>
                <a:headEnd type="none" w="med" len="med"/>
                <a:tailEnd type="none" w="med" len="med"/>
              </a:ln>
            </p:spPr>
          </p:cxnSp>
          <p:sp>
            <p:nvSpPr>
              <p:cNvPr id="4620" name="Google Shape;4620;p73"/>
              <p:cNvSpPr txBox="1"/>
              <p:nvPr/>
            </p:nvSpPr>
            <p:spPr>
              <a:xfrm>
                <a:off x="6742340" y="3446011"/>
                <a:ext cx="3838575" cy="384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last bit of 3</a:t>
                </a:r>
                <a:r>
                  <a:rPr lang="en-US" sz="1600" b="0" i="0" u="none" strike="noStrike" cap="none" baseline="30000">
                    <a:solidFill>
                      <a:srgbClr val="000000"/>
                    </a:solidFill>
                    <a:latin typeface="Arial" panose="020B0604020202020204"/>
                    <a:ea typeface="Arial" panose="020B0604020202020204"/>
                    <a:cs typeface="Arial" panose="020B0604020202020204"/>
                    <a:sym typeface="Arial" panose="020B0604020202020204"/>
                  </a:rPr>
                  <a:t>rd</a:t>
                </a: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 packet arrives, send ACK</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grpSp>
        <p:nvGrpSpPr>
          <p:cNvPr id="4621" name="Google Shape;4621;p73"/>
          <p:cNvGrpSpPr/>
          <p:nvPr/>
        </p:nvGrpSpPr>
        <p:grpSpPr>
          <a:xfrm>
            <a:off x="6955065" y="4341361"/>
            <a:ext cx="3460750" cy="1145039"/>
            <a:chOff x="6955065" y="4341361"/>
            <a:chExt cx="3460750" cy="1145039"/>
          </a:xfrm>
        </p:grpSpPr>
        <p:sp>
          <p:nvSpPr>
            <p:cNvPr id="4622" name="Google Shape;4622;p73"/>
            <p:cNvSpPr txBox="1"/>
            <p:nvPr/>
          </p:nvSpPr>
          <p:spPr>
            <a:xfrm>
              <a:off x="6955065" y="4341361"/>
              <a:ext cx="3460750"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Arial" panose="020B0604020202020204"/>
                <a:buNone/>
              </a:pPr>
              <a:r>
                <a:rPr lang="en-US" sz="2000" b="0" i="0" u="none" strike="noStrike" cap="none">
                  <a:solidFill>
                    <a:srgbClr val="CC0000"/>
                  </a:solidFill>
                  <a:latin typeface="Arial" panose="020B0604020202020204"/>
                  <a:ea typeface="Arial" panose="020B0604020202020204"/>
                  <a:cs typeface="Arial" panose="020B0604020202020204"/>
                  <a:sym typeface="Arial" panose="020B0604020202020204"/>
                </a:rPr>
                <a:t>3-packet pipelining increases</a:t>
              </a:r>
              <a:endParaRPr lang="en-US" sz="2000" b="0" i="0" u="none" strike="noStrike" cap="none">
                <a:solidFill>
                  <a:srgbClr val="CC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CC0000"/>
                </a:buClr>
                <a:buSzPts val="2000"/>
                <a:buFont typeface="Arial" panose="020B0604020202020204"/>
                <a:buNone/>
              </a:pPr>
              <a:r>
                <a:rPr lang="en-US" sz="2000" b="0" i="0" u="none" strike="noStrike" cap="none">
                  <a:solidFill>
                    <a:srgbClr val="CC0000"/>
                  </a:solidFill>
                  <a:latin typeface="Arial" panose="020B0604020202020204"/>
                  <a:ea typeface="Arial" panose="020B0604020202020204"/>
                  <a:cs typeface="Arial" panose="020B0604020202020204"/>
                  <a:sym typeface="Arial" panose="020B0604020202020204"/>
                </a:rPr>
                <a:t> utilization by a factor of 3!</a:t>
              </a:r>
              <a:endParaRPr lang="en-US" sz="2000" b="0" i="0" u="none" strike="noStrike" cap="none">
                <a:solidFill>
                  <a:srgbClr val="CC0000"/>
                </a:solidFill>
                <a:latin typeface="Arial" panose="020B0604020202020204"/>
                <a:ea typeface="Arial" panose="020B0604020202020204"/>
                <a:cs typeface="Arial" panose="020B0604020202020204"/>
                <a:sym typeface="Arial" panose="020B0604020202020204"/>
              </a:endParaRPr>
            </a:p>
          </p:txBody>
        </p:sp>
        <p:cxnSp>
          <p:nvCxnSpPr>
            <p:cNvPr id="4623" name="Google Shape;4623;p73"/>
            <p:cNvCxnSpPr/>
            <p:nvPr/>
          </p:nvCxnSpPr>
          <p:spPr>
            <a:xfrm>
              <a:off x="7948840" y="5009699"/>
              <a:ext cx="1360" cy="476701"/>
            </a:xfrm>
            <a:prstGeom prst="straightConnector1">
              <a:avLst/>
            </a:prstGeom>
            <a:noFill/>
            <a:ln w="9525" cap="flat" cmpd="sng">
              <a:solidFill>
                <a:srgbClr val="CC0000"/>
              </a:solidFill>
              <a:prstDash val="solid"/>
              <a:round/>
              <a:headEnd type="none" w="med" len="med"/>
              <a:tailEnd type="triangle" w="med" len="med"/>
            </a:ln>
          </p:spPr>
        </p:cxnSp>
      </p:grpSp>
      <p:pic>
        <p:nvPicPr>
          <p:cNvPr id="4624" name="Google Shape;4624;p73"/>
          <p:cNvPicPr preferRelativeResize="0"/>
          <p:nvPr/>
        </p:nvPicPr>
        <p:blipFill rotWithShape="1">
          <a:blip r:embed="rId1"/>
          <a:srcRect/>
          <a:stretch>
            <a:fillRect/>
          </a:stretch>
        </p:blipFill>
        <p:spPr>
          <a:xfrm>
            <a:off x="2992665" y="5276399"/>
            <a:ext cx="6748463" cy="933450"/>
          </a:xfrm>
          <a:prstGeom prst="rect">
            <a:avLst/>
          </a:prstGeom>
          <a:noFill/>
          <a:ln>
            <a:noFill/>
          </a:ln>
        </p:spPr>
      </p:pic>
      <p:sp>
        <p:nvSpPr>
          <p:cNvPr id="4625" name="Google Shape;4625;p7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5"/>
                                        </p:tgtEl>
                                        <p:attrNameLst>
                                          <p:attrName>style.visibility</p:attrName>
                                        </p:attrNameLst>
                                      </p:cBhvr>
                                      <p:to>
                                        <p:strVal val="visible"/>
                                      </p:to>
                                    </p:set>
                                    <p:animEffect transition="in" filter="fade">
                                      <p:cBhvr>
                                        <p:cTn id="7" dur="2000"/>
                                        <p:tgtEl>
                                          <p:spTgt spid="45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21"/>
                                        </p:tgtEl>
                                        <p:attrNameLst>
                                          <p:attrName>style.visibility</p:attrName>
                                        </p:attrNameLst>
                                      </p:cBhvr>
                                      <p:to>
                                        <p:strVal val="visible"/>
                                      </p:to>
                                    </p:set>
                                    <p:animEffect transition="in" filter="fade">
                                      <p:cBhvr>
                                        <p:cTn id="12" dur="500"/>
                                        <p:tgtEl>
                                          <p:spTgt spid="4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30"/>
        <p:cNvGrpSpPr/>
        <p:nvPr/>
      </p:nvGrpSpPr>
      <p:grpSpPr>
        <a:xfrm>
          <a:off x="0" y="0"/>
          <a:ext cx="0" cy="0"/>
          <a:chOff x="0" y="0"/>
          <a:chExt cx="0" cy="0"/>
        </a:xfrm>
      </p:grpSpPr>
      <p:sp>
        <p:nvSpPr>
          <p:cNvPr id="4631" name="Google Shape;4631;p74"/>
          <p:cNvSpPr/>
          <p:nvPr/>
        </p:nvSpPr>
        <p:spPr>
          <a:xfrm>
            <a:off x="2766060" y="3200400"/>
            <a:ext cx="2480310" cy="6743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32" name="Google Shape;4632;p74"/>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Go-Back-N: sender</a:t>
            </a:r>
            <a:endParaRPr sz="4400"/>
          </a:p>
        </p:txBody>
      </p:sp>
      <p:sp>
        <p:nvSpPr>
          <p:cNvPr id="4633" name="Google Shape;4633;p74"/>
          <p:cNvSpPr txBox="1"/>
          <p:nvPr/>
        </p:nvSpPr>
        <p:spPr>
          <a:xfrm>
            <a:off x="938540" y="1295239"/>
            <a:ext cx="11077752" cy="1396094"/>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“window” of up to N, consecutive transmitted but unACKed pkts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15975" marR="0" lvl="1" indent="-342900" algn="l" rtl="0">
              <a:lnSpc>
                <a:spcPct val="90000"/>
              </a:lnSpc>
              <a:spcBef>
                <a:spcPts val="1000"/>
              </a:spcBef>
              <a:spcAft>
                <a:spcPts val="0"/>
              </a:spcAft>
              <a:buClr>
                <a:srgbClr val="0000A3"/>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k-bit seq # in pkt header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69850"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4634" name="Google Shape;4634;p74" descr="gbn_seqnum"/>
          <p:cNvPicPr preferRelativeResize="0"/>
          <p:nvPr/>
        </p:nvPicPr>
        <p:blipFill rotWithShape="1">
          <a:blip r:embed="rId1">
            <a:alphaModFix amt="83000"/>
          </a:blip>
          <a:srcRect/>
          <a:stretch>
            <a:fillRect/>
          </a:stretch>
        </p:blipFill>
        <p:spPr>
          <a:xfrm>
            <a:off x="1743751" y="2576024"/>
            <a:ext cx="9167471" cy="1845354"/>
          </a:xfrm>
          <a:prstGeom prst="rect">
            <a:avLst/>
          </a:prstGeom>
          <a:noFill/>
          <a:ln>
            <a:noFill/>
          </a:ln>
        </p:spPr>
      </p:pic>
      <p:sp>
        <p:nvSpPr>
          <p:cNvPr id="4635" name="Google Shape;4635;p74"/>
          <p:cNvSpPr/>
          <p:nvPr/>
        </p:nvSpPr>
        <p:spPr>
          <a:xfrm>
            <a:off x="1057835" y="4782281"/>
            <a:ext cx="11309804" cy="1985049"/>
          </a:xfrm>
          <a:prstGeom prst="rect">
            <a:avLst/>
          </a:prstGeom>
          <a:noFill/>
          <a:ln>
            <a:noFill/>
          </a:ln>
        </p:spPr>
        <p:txBody>
          <a:bodyPr spcFirstLastPara="1" wrap="square" lIns="91425" tIns="45700" rIns="91425" bIns="45700" anchor="t" anchorCtr="0">
            <a:noAutofit/>
          </a:bodyPr>
          <a:lstStyle/>
          <a:p>
            <a:pPr marL="351155" marR="0" lvl="0" indent="-339725" algn="l" rtl="0">
              <a:lnSpc>
                <a:spcPct val="85000"/>
              </a:lnSpc>
              <a:spcBef>
                <a:spcPts val="0"/>
              </a:spcBef>
              <a:spcAft>
                <a:spcPts val="0"/>
              </a:spcAft>
              <a:buClr>
                <a:srgbClr val="000099"/>
              </a:buClr>
              <a:buSzPts val="2800"/>
              <a:buFont typeface="Noto Sans Symbols"/>
              <a:buChar char="▪"/>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cumulative ACK: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ACK(</a:t>
            </a: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n</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ACKs all packets up to, including seq # </a:t>
            </a: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n</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862330" marR="0" lvl="1" indent="-457200"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 receiving ACK(</a:t>
            </a: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n</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move window forward to begin at </a:t>
            </a: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n+1</a:t>
            </a:r>
            <a:endPar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1155" marR="0" lvl="0" indent="-339725"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timer for oldest in-flight packet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1155" marR="0" lvl="0" indent="-339725" algn="l" rtl="0">
              <a:lnSpc>
                <a:spcPct val="85000"/>
              </a:lnSpc>
              <a:spcBef>
                <a:spcPts val="560"/>
              </a:spcBef>
              <a:spcAft>
                <a:spcPts val="0"/>
              </a:spcAft>
              <a:buClr>
                <a:srgbClr val="000099"/>
              </a:buClr>
              <a:buSzPts val="2800"/>
              <a:buFont typeface="Noto Sans Symbols"/>
              <a:buChar char="▪"/>
            </a:pP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timeout(n):</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retransmit packet n and all higher seq # packets in window</a:t>
            </a:r>
            <a:endParaRPr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1765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
        <p:nvSpPr>
          <p:cNvPr id="4636" name="Google Shape;4636;p7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4"/>
                                        </p:tgtEl>
                                        <p:attrNameLst>
                                          <p:attrName>style.visibility</p:attrName>
                                        </p:attrNameLst>
                                      </p:cBhvr>
                                      <p:to>
                                        <p:strVal val="visible"/>
                                      </p:to>
                                    </p:set>
                                    <p:animEffect transition="in" filter="fade">
                                      <p:cBhvr>
                                        <p:cTn id="7" dur="500"/>
                                        <p:tgtEl>
                                          <p:spTgt spid="46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1"/>
                                        </p:tgtEl>
                                        <p:attrNameLst>
                                          <p:attrName>style.visibility</p:attrName>
                                        </p:attrNameLst>
                                      </p:cBhvr>
                                      <p:to>
                                        <p:strVal val="visible"/>
                                      </p:to>
                                    </p:set>
                                    <p:animEffect transition="in" filter="fade">
                                      <p:cBhvr>
                                        <p:cTn id="12" dur="500"/>
                                        <p:tgtEl>
                                          <p:spTgt spid="46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5"/>
                                        </p:tgtEl>
                                        <p:attrNameLst>
                                          <p:attrName>style.visibility</p:attrName>
                                        </p:attrNameLst>
                                      </p:cBhvr>
                                      <p:to>
                                        <p:strVal val="visible"/>
                                      </p:to>
                                    </p:set>
                                    <p:animEffect transition="in" filter="fade">
                                      <p:cBhvr>
                                        <p:cTn id="17" dur="500"/>
                                        <p:tgtEl>
                                          <p:spTgt spid="4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grpSp>
        <p:nvGrpSpPr>
          <p:cNvPr id="600" name="Google Shape;600;p12"/>
          <p:cNvGrpSpPr/>
          <p:nvPr/>
        </p:nvGrpSpPr>
        <p:grpSpPr>
          <a:xfrm>
            <a:off x="2578811" y="4965666"/>
            <a:ext cx="6866725" cy="1028731"/>
            <a:chOff x="2578811" y="4965666"/>
            <a:chExt cx="6866725" cy="1028731"/>
          </a:xfrm>
        </p:grpSpPr>
        <p:cxnSp>
          <p:nvCxnSpPr>
            <p:cNvPr id="601" name="Google Shape;601;p12"/>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grpSp>
          <p:nvGrpSpPr>
            <p:cNvPr id="602" name="Google Shape;602;p12"/>
            <p:cNvGrpSpPr/>
            <p:nvPr/>
          </p:nvGrpSpPr>
          <p:grpSpPr>
            <a:xfrm>
              <a:off x="4062521" y="4965666"/>
              <a:ext cx="5383015" cy="1028731"/>
              <a:chOff x="4062521" y="4965666"/>
              <a:chExt cx="5383015" cy="1028731"/>
            </a:xfrm>
          </p:grpSpPr>
          <p:cxnSp>
            <p:nvCxnSpPr>
              <p:cNvPr id="603" name="Google Shape;603;p12"/>
              <p:cNvCxnSpPr/>
              <p:nvPr/>
            </p:nvCxnSpPr>
            <p:spPr>
              <a:xfrm flipH="1">
                <a:off x="7972023" y="4973372"/>
                <a:ext cx="1473513" cy="474391"/>
              </a:xfrm>
              <a:prstGeom prst="straightConnector1">
                <a:avLst/>
              </a:prstGeom>
              <a:noFill/>
              <a:ln w="19050" cap="flat" cmpd="sng">
                <a:solidFill>
                  <a:schemeClr val="dk1"/>
                </a:solidFill>
                <a:prstDash val="solid"/>
                <a:miter lim="800000"/>
                <a:headEnd type="none" w="sm" len="sm"/>
                <a:tailEnd type="none" w="sm" len="sm"/>
              </a:ln>
            </p:spPr>
          </p:cxnSp>
          <p:sp>
            <p:nvSpPr>
              <p:cNvPr id="604" name="Google Shape;604;p12"/>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605" name="Google Shape;605;p12"/>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6" name="Google Shape;606;p12"/>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07" name="Google Shape;607;p12"/>
          <p:cNvGrpSpPr/>
          <p:nvPr/>
        </p:nvGrpSpPr>
        <p:grpSpPr>
          <a:xfrm>
            <a:off x="10955688" y="4246759"/>
            <a:ext cx="549832" cy="1070215"/>
            <a:chOff x="4140" y="429"/>
            <a:chExt cx="1425" cy="2396"/>
          </a:xfrm>
        </p:grpSpPr>
        <p:sp>
          <p:nvSpPr>
            <p:cNvPr id="608" name="Google Shape;608;p1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09" name="Google Shape;609;p12"/>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0" name="Google Shape;610;p1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1" name="Google Shape;611;p1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2" name="Google Shape;612;p12"/>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13" name="Google Shape;613;p12"/>
            <p:cNvGrpSpPr/>
            <p:nvPr/>
          </p:nvGrpSpPr>
          <p:grpSpPr>
            <a:xfrm>
              <a:off x="4751" y="667"/>
              <a:ext cx="580" cy="146"/>
              <a:chOff x="617" y="2567"/>
              <a:chExt cx="724" cy="140"/>
            </a:xfrm>
          </p:grpSpPr>
          <p:sp>
            <p:nvSpPr>
              <p:cNvPr id="614" name="Google Shape;614;p12"/>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5" name="Google Shape;615;p12"/>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16" name="Google Shape;616;p12"/>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17" name="Google Shape;617;p12"/>
            <p:cNvGrpSpPr/>
            <p:nvPr/>
          </p:nvGrpSpPr>
          <p:grpSpPr>
            <a:xfrm>
              <a:off x="4745" y="996"/>
              <a:ext cx="580" cy="156"/>
              <a:chOff x="612" y="2570"/>
              <a:chExt cx="724" cy="162"/>
            </a:xfrm>
          </p:grpSpPr>
          <p:sp>
            <p:nvSpPr>
              <p:cNvPr id="618" name="Google Shape;618;p12"/>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19" name="Google Shape;619;p12"/>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20" name="Google Shape;620;p12"/>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1" name="Google Shape;621;p12"/>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22" name="Google Shape;622;p12"/>
            <p:cNvGrpSpPr/>
            <p:nvPr/>
          </p:nvGrpSpPr>
          <p:grpSpPr>
            <a:xfrm>
              <a:off x="4733" y="1627"/>
              <a:ext cx="586" cy="151"/>
              <a:chOff x="611" y="2568"/>
              <a:chExt cx="730" cy="139"/>
            </a:xfrm>
          </p:grpSpPr>
          <p:sp>
            <p:nvSpPr>
              <p:cNvPr id="623" name="Google Shape;623;p12"/>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4" name="Google Shape;624;p12"/>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25" name="Google Shape;625;p1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26" name="Google Shape;626;p12"/>
            <p:cNvGrpSpPr/>
            <p:nvPr/>
          </p:nvGrpSpPr>
          <p:grpSpPr>
            <a:xfrm>
              <a:off x="4739" y="1325"/>
              <a:ext cx="580" cy="140"/>
              <a:chOff x="614" y="2566"/>
              <a:chExt cx="723" cy="140"/>
            </a:xfrm>
          </p:grpSpPr>
          <p:sp>
            <p:nvSpPr>
              <p:cNvPr id="627" name="Google Shape;627;p12"/>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28" name="Google Shape;628;p12"/>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29" name="Google Shape;629;p12"/>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0" name="Google Shape;630;p1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1" name="Google Shape;631;p1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2" name="Google Shape;632;p12"/>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3" name="Google Shape;633;p1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4" name="Google Shape;634;p12"/>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5" name="Google Shape;635;p12"/>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6" name="Google Shape;636;p12"/>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7" name="Google Shape;637;p12"/>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638" name="Google Shape;638;p12"/>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39" name="Google Shape;639;p12"/>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40" name="Google Shape;640;p12"/>
          <p:cNvGrpSpPr/>
          <p:nvPr/>
        </p:nvGrpSpPr>
        <p:grpSpPr>
          <a:xfrm>
            <a:off x="8510352" y="2078288"/>
            <a:ext cx="1946338" cy="2912558"/>
            <a:chOff x="8091785" y="2078288"/>
            <a:chExt cx="2364905" cy="2912558"/>
          </a:xfrm>
        </p:grpSpPr>
        <p:sp>
          <p:nvSpPr>
            <p:cNvPr id="641" name="Google Shape;641;p12"/>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42" name="Google Shape;642;p12"/>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43" name="Google Shape;643;p12"/>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cxnSp>
          <p:nvCxnSpPr>
            <p:cNvPr id="644" name="Google Shape;644;p12"/>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645" name="Google Shape;645;p12"/>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6" name="Google Shape;646;p12"/>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47" name="Google Shape;647;p12"/>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48" name="Google Shape;648;p12"/>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649" name="Google Shape;649;p12"/>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650" name="Google Shape;650;p12"/>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51" name="Google Shape;651;p12"/>
          <p:cNvGrpSpPr/>
          <p:nvPr/>
        </p:nvGrpSpPr>
        <p:grpSpPr>
          <a:xfrm>
            <a:off x="1687770" y="2167472"/>
            <a:ext cx="2131701" cy="2912558"/>
            <a:chOff x="8091785" y="2078288"/>
            <a:chExt cx="2364905" cy="2912558"/>
          </a:xfrm>
        </p:grpSpPr>
        <p:sp>
          <p:nvSpPr>
            <p:cNvPr id="652" name="Google Shape;652;p12"/>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53" name="Google Shape;653;p12"/>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54" name="Google Shape;654;p12"/>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cxnSp>
          <p:nvCxnSpPr>
            <p:cNvPr id="655" name="Google Shape;655;p12"/>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656" name="Google Shape;656;p12"/>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7" name="Google Shape;657;p12"/>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58" name="Google Shape;658;p12"/>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659" name="Google Shape;659;p12"/>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660" name="Google Shape;660;p12"/>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661" name="Google Shape;661;p12"/>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62" name="Google Shape;662;p12"/>
          <p:cNvSpPr txBox="1"/>
          <p:nvPr/>
        </p:nvSpPr>
        <p:spPr>
          <a:xfrm>
            <a:off x="8732527" y="2993828"/>
            <a:ext cx="1401811"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663" name="Google Shape;663;p12"/>
          <p:cNvGrpSpPr/>
          <p:nvPr/>
        </p:nvGrpSpPr>
        <p:grpSpPr>
          <a:xfrm>
            <a:off x="500734" y="4943580"/>
            <a:ext cx="1026523" cy="597153"/>
            <a:chOff x="7493876" y="2774731"/>
            <a:chExt cx="1481958" cy="894622"/>
          </a:xfrm>
        </p:grpSpPr>
        <p:sp>
          <p:nvSpPr>
            <p:cNvPr id="664" name="Google Shape;664;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5" name="Google Shape;665;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66" name="Google Shape;666;p12"/>
            <p:cNvGrpSpPr/>
            <p:nvPr/>
          </p:nvGrpSpPr>
          <p:grpSpPr>
            <a:xfrm>
              <a:off x="7713663" y="2848339"/>
              <a:ext cx="1042107" cy="425543"/>
              <a:chOff x="7786941" y="2884917"/>
              <a:chExt cx="897649" cy="353919"/>
            </a:xfrm>
          </p:grpSpPr>
          <p:sp>
            <p:nvSpPr>
              <p:cNvPr id="667" name="Google Shape;667;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8" name="Google Shape;668;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69" name="Google Shape;669;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70" name="Google Shape;670;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671" name="Google Shape;671;p12"/>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Transport Layer Actions</a:t>
            </a:r>
            <a:endParaRPr lang="en-US" sz="4400"/>
          </a:p>
        </p:txBody>
      </p:sp>
      <p:grpSp>
        <p:nvGrpSpPr>
          <p:cNvPr id="672" name="Google Shape;672;p12"/>
          <p:cNvGrpSpPr/>
          <p:nvPr/>
        </p:nvGrpSpPr>
        <p:grpSpPr>
          <a:xfrm>
            <a:off x="2462207" y="2756023"/>
            <a:ext cx="412750" cy="158750"/>
            <a:chOff x="1287" y="2524"/>
            <a:chExt cx="260" cy="100"/>
          </a:xfrm>
        </p:grpSpPr>
        <p:sp>
          <p:nvSpPr>
            <p:cNvPr id="673" name="Google Shape;673;p12"/>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4" name="Google Shape;674;p12"/>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5" name="Google Shape;675;p12"/>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6" name="Google Shape;676;p12"/>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677" name="Google Shape;677;p12"/>
          <p:cNvGrpSpPr/>
          <p:nvPr/>
        </p:nvGrpSpPr>
        <p:grpSpPr>
          <a:xfrm>
            <a:off x="9681144" y="2673610"/>
            <a:ext cx="412750" cy="158750"/>
            <a:chOff x="1287" y="2524"/>
            <a:chExt cx="260" cy="100"/>
          </a:xfrm>
        </p:grpSpPr>
        <p:sp>
          <p:nvSpPr>
            <p:cNvPr id="678" name="Google Shape;678;p12"/>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79" name="Google Shape;679;p12"/>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0" name="Google Shape;680;p12"/>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81" name="Google Shape;681;p12"/>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682" name="Google Shape;682;p12"/>
          <p:cNvSpPr txBox="1"/>
          <p:nvPr/>
        </p:nvSpPr>
        <p:spPr>
          <a:xfrm>
            <a:off x="4212477" y="1830701"/>
            <a:ext cx="38983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92075" algn="l" rtl="0">
              <a:lnSpc>
                <a:spcPct val="100000"/>
              </a:lnSpc>
              <a:spcBef>
                <a:spcPts val="0"/>
              </a:spcBef>
              <a:spcAft>
                <a:spcPts val="0"/>
              </a:spcAft>
              <a:buClr>
                <a:srgbClr val="0200A3"/>
              </a:buClr>
              <a:buSzPts val="2000"/>
              <a:buFont typeface="Noto Sans Symbols"/>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12"/>
          <p:cNvSpPr/>
          <p:nvPr/>
        </p:nvSpPr>
        <p:spPr>
          <a:xfrm>
            <a:off x="8071146" y="2078287"/>
            <a:ext cx="2415414" cy="3369475"/>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84" name="Google Shape;684;p12"/>
          <p:cNvGrpSpPr/>
          <p:nvPr/>
        </p:nvGrpSpPr>
        <p:grpSpPr>
          <a:xfrm>
            <a:off x="9130164" y="2303106"/>
            <a:ext cx="1259074" cy="369332"/>
            <a:chOff x="8934916" y="2775692"/>
            <a:chExt cx="1259074" cy="369332"/>
          </a:xfrm>
        </p:grpSpPr>
        <p:sp>
          <p:nvSpPr>
            <p:cNvPr id="685" name="Google Shape;685;p12"/>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86" name="Google Shape;686;p12"/>
            <p:cNvSpPr txBox="1"/>
            <p:nvPr/>
          </p:nvSpPr>
          <p:spPr>
            <a:xfrm>
              <a:off x="8934916" y="2775692"/>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87" name="Google Shape;687;p12"/>
          <p:cNvSpPr txBox="1"/>
          <p:nvPr/>
        </p:nvSpPr>
        <p:spPr>
          <a:xfrm>
            <a:off x="4391544" y="2325099"/>
            <a:ext cx="3825456" cy="1036887"/>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passed an application-layer message</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8" name="Google Shape;688;p12"/>
          <p:cNvSpPr txBox="1"/>
          <p:nvPr/>
        </p:nvSpPr>
        <p:spPr>
          <a:xfrm>
            <a:off x="4388186" y="2990916"/>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determines segment header fields values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9" name="Google Shape;689;p12"/>
          <p:cNvSpPr txBox="1"/>
          <p:nvPr/>
        </p:nvSpPr>
        <p:spPr>
          <a:xfrm>
            <a:off x="4376692" y="3592863"/>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creates segment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12"/>
          <p:cNvSpPr txBox="1"/>
          <p:nvPr/>
        </p:nvSpPr>
        <p:spPr>
          <a:xfrm>
            <a:off x="4381369" y="4025163"/>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passes segment to IP</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12"/>
          <p:cNvSpPr txBox="1"/>
          <p:nvPr/>
        </p:nvSpPr>
        <p:spPr>
          <a:xfrm>
            <a:off x="1944359" y="3086580"/>
            <a:ext cx="1535315"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692" name="Google Shape;692;p12"/>
          <p:cNvSpPr/>
          <p:nvPr/>
        </p:nvSpPr>
        <p:spPr>
          <a:xfrm>
            <a:off x="270781" y="1644192"/>
            <a:ext cx="3715697" cy="4052070"/>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693" name="Google Shape;693;p12"/>
          <p:cNvGrpSpPr/>
          <p:nvPr/>
        </p:nvGrpSpPr>
        <p:grpSpPr>
          <a:xfrm>
            <a:off x="8473556" y="2992506"/>
            <a:ext cx="1259074" cy="338554"/>
            <a:chOff x="8964789" y="2639236"/>
            <a:chExt cx="1259074" cy="338554"/>
          </a:xfrm>
        </p:grpSpPr>
        <p:sp>
          <p:nvSpPr>
            <p:cNvPr id="694" name="Google Shape;694;p12"/>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95" name="Google Shape;695;p12"/>
            <p:cNvSpPr txBox="1"/>
            <p:nvPr/>
          </p:nvSpPr>
          <p:spPr>
            <a:xfrm>
              <a:off x="8964789" y="2639236"/>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a:t>
              </a:r>
              <a:r>
                <a:rPr lang="en-US"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h</a:t>
              </a:r>
              <a:endParaRPr lang="en-US"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6" name="Google Shape;696;p12"/>
          <p:cNvGrpSpPr/>
          <p:nvPr/>
        </p:nvGrpSpPr>
        <p:grpSpPr>
          <a:xfrm>
            <a:off x="8549491" y="2999047"/>
            <a:ext cx="1818022" cy="369332"/>
            <a:chOff x="7863122" y="5632673"/>
            <a:chExt cx="1818022" cy="369332"/>
          </a:xfrm>
        </p:grpSpPr>
        <p:grpSp>
          <p:nvGrpSpPr>
            <p:cNvPr id="697" name="Google Shape;697;p12"/>
            <p:cNvGrpSpPr/>
            <p:nvPr/>
          </p:nvGrpSpPr>
          <p:grpSpPr>
            <a:xfrm>
              <a:off x="7863122" y="5638955"/>
              <a:ext cx="1259074" cy="338554"/>
              <a:chOff x="8964789" y="2648929"/>
              <a:chExt cx="1259074" cy="338554"/>
            </a:xfrm>
          </p:grpSpPr>
          <p:sp>
            <p:nvSpPr>
              <p:cNvPr id="698" name="Google Shape;698;p12"/>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99" name="Google Shape;699;p12"/>
              <p:cNvSpPr txBox="1"/>
              <p:nvPr/>
            </p:nvSpPr>
            <p:spPr>
              <a:xfrm>
                <a:off x="8964789" y="2648929"/>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a:t>
                </a:r>
                <a:r>
                  <a:rPr lang="en-US"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h</a:t>
                </a:r>
                <a:endParaRPr lang="en-US"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0" name="Google Shape;700;p12"/>
            <p:cNvGrpSpPr/>
            <p:nvPr/>
          </p:nvGrpSpPr>
          <p:grpSpPr>
            <a:xfrm>
              <a:off x="8422070" y="5632673"/>
              <a:ext cx="1259074" cy="369332"/>
              <a:chOff x="8934916" y="2778923"/>
              <a:chExt cx="1259074" cy="369332"/>
            </a:xfrm>
          </p:grpSpPr>
          <p:sp>
            <p:nvSpPr>
              <p:cNvPr id="701" name="Google Shape;701;p12"/>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02" name="Google Shape;702;p12"/>
              <p:cNvSpPr txBox="1"/>
              <p:nvPr/>
            </p:nvSpPr>
            <p:spPr>
              <a:xfrm>
                <a:off x="8934916" y="2778923"/>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703" name="Google Shape;703;p1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3"/>
                                        </p:tgtEl>
                                        <p:attrNameLst>
                                          <p:attrName>style.visibility</p:attrName>
                                        </p:attrNameLst>
                                      </p:cBhvr>
                                      <p:to>
                                        <p:strVal val="visible"/>
                                      </p:to>
                                    </p:set>
                                    <p:animEffect transition="in" filter="fade">
                                      <p:cBhvr>
                                        <p:cTn id="7" dur="500"/>
                                        <p:tgtEl>
                                          <p:spTgt spid="6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4"/>
                                        </p:tgtEl>
                                        <p:attrNameLst>
                                          <p:attrName>style.visibility</p:attrName>
                                        </p:attrNameLst>
                                      </p:cBhvr>
                                      <p:to>
                                        <p:strVal val="visible"/>
                                      </p:to>
                                    </p:set>
                                    <p:animEffect transition="in" filter="fade">
                                      <p:cBhvr>
                                        <p:cTn id="12" dur="500"/>
                                        <p:tgtEl>
                                          <p:spTgt spid="684"/>
                                        </p:tgtEl>
                                      </p:cBhvr>
                                    </p:animEffect>
                                  </p:childTnLst>
                                </p:cTn>
                              </p:par>
                              <p:par>
                                <p:cTn id="13" presetID="10" presetClass="entr" presetSubtype="0" fill="hold" nodeType="withEffect">
                                  <p:stCondLst>
                                    <p:cond delay="0"/>
                                  </p:stCondLst>
                                  <p:childTnLst>
                                    <p:set>
                                      <p:cBhvr>
                                        <p:cTn id="14" dur="1" fill="hold">
                                          <p:stCondLst>
                                            <p:cond delay="0"/>
                                          </p:stCondLst>
                                        </p:cTn>
                                        <p:tgtEl>
                                          <p:spTgt spid="687"/>
                                        </p:tgtEl>
                                        <p:attrNameLst>
                                          <p:attrName>style.visibility</p:attrName>
                                        </p:attrNameLst>
                                      </p:cBhvr>
                                      <p:to>
                                        <p:strVal val="visible"/>
                                      </p:to>
                                    </p:set>
                                    <p:animEffect transition="in" filter="fade">
                                      <p:cBhvr>
                                        <p:cTn id="15" dur="500"/>
                                        <p:tgtEl>
                                          <p:spTgt spid="68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93"/>
                                        </p:tgtEl>
                                        <p:attrNameLst>
                                          <p:attrName>style.visibility</p:attrName>
                                        </p:attrNameLst>
                                      </p:cBhvr>
                                      <p:to>
                                        <p:strVal val="visible"/>
                                      </p:to>
                                    </p:set>
                                    <p:animEffect transition="in" filter="fade">
                                      <p:cBhvr>
                                        <p:cTn id="20" dur="500"/>
                                        <p:tgtEl>
                                          <p:spTgt spid="693"/>
                                        </p:tgtEl>
                                      </p:cBhvr>
                                    </p:animEffect>
                                  </p:childTnLst>
                                </p:cTn>
                              </p:par>
                              <p:par>
                                <p:cTn id="21" presetID="10" presetClass="entr" presetSubtype="0" fill="hold" nodeType="withEffect">
                                  <p:stCondLst>
                                    <p:cond delay="0"/>
                                  </p:stCondLst>
                                  <p:childTnLst>
                                    <p:set>
                                      <p:cBhvr>
                                        <p:cTn id="22" dur="1" fill="hold">
                                          <p:stCondLst>
                                            <p:cond delay="0"/>
                                          </p:stCondLst>
                                        </p:cTn>
                                        <p:tgtEl>
                                          <p:spTgt spid="688"/>
                                        </p:tgtEl>
                                        <p:attrNameLst>
                                          <p:attrName>style.visibility</p:attrName>
                                        </p:attrNameLst>
                                      </p:cBhvr>
                                      <p:to>
                                        <p:strVal val="visible"/>
                                      </p:to>
                                    </p:set>
                                    <p:animEffect transition="in" filter="fade">
                                      <p:cBhvr>
                                        <p:cTn id="23" dur="500"/>
                                        <p:tgtEl>
                                          <p:spTgt spid="6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93"/>
                                        </p:tgtEl>
                                      </p:cBhvr>
                                    </p:animEffect>
                                    <p:set>
                                      <p:cBhvr>
                                        <p:cTn id="28" dur="1" fill="hold">
                                          <p:stCondLst>
                                            <p:cond delay="500"/>
                                          </p:stCondLst>
                                        </p:cTn>
                                        <p:tgtEl>
                                          <p:spTgt spid="69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84"/>
                                        </p:tgtEl>
                                      </p:cBhvr>
                                    </p:animEffect>
                                    <p:set>
                                      <p:cBhvr>
                                        <p:cTn id="31" dur="1" fill="hold">
                                          <p:stCondLst>
                                            <p:cond delay="500"/>
                                          </p:stCondLst>
                                        </p:cTn>
                                        <p:tgtEl>
                                          <p:spTgt spid="684"/>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96"/>
                                        </p:tgtEl>
                                        <p:attrNameLst>
                                          <p:attrName>style.visibility</p:attrName>
                                        </p:attrNameLst>
                                      </p:cBhvr>
                                      <p:to>
                                        <p:strVal val="visible"/>
                                      </p:to>
                                    </p:set>
                                    <p:animEffect transition="in" filter="fade">
                                      <p:cBhvr>
                                        <p:cTn id="35" dur="500"/>
                                        <p:tgtEl>
                                          <p:spTgt spid="696"/>
                                        </p:tgtEl>
                                      </p:cBhvr>
                                    </p:animEffect>
                                  </p:childTnLst>
                                </p:cTn>
                              </p:par>
                              <p:par>
                                <p:cTn id="36" presetID="10" presetClass="entr" presetSubtype="0" fill="hold" nodeType="withEffect">
                                  <p:stCondLst>
                                    <p:cond delay="0"/>
                                  </p:stCondLst>
                                  <p:childTnLst>
                                    <p:set>
                                      <p:cBhvr>
                                        <p:cTn id="37" dur="1" fill="hold">
                                          <p:stCondLst>
                                            <p:cond delay="0"/>
                                          </p:stCondLst>
                                        </p:cTn>
                                        <p:tgtEl>
                                          <p:spTgt spid="689"/>
                                        </p:tgtEl>
                                        <p:attrNameLst>
                                          <p:attrName>style.visibility</p:attrName>
                                        </p:attrNameLst>
                                      </p:cBhvr>
                                      <p:to>
                                        <p:strVal val="visible"/>
                                      </p:to>
                                    </p:set>
                                    <p:animEffect transition="in" filter="fade">
                                      <p:cBhvr>
                                        <p:cTn id="38" dur="500"/>
                                        <p:tgtEl>
                                          <p:spTgt spid="68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90"/>
                                        </p:tgtEl>
                                        <p:attrNameLst>
                                          <p:attrName>style.visibility</p:attrName>
                                        </p:attrNameLst>
                                      </p:cBhvr>
                                      <p:to>
                                        <p:strVal val="visible"/>
                                      </p:to>
                                    </p:set>
                                    <p:animEffect transition="in" filter="fade">
                                      <p:cBhvr>
                                        <p:cTn id="43" dur="5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41"/>
        <p:cNvGrpSpPr/>
        <p:nvPr/>
      </p:nvGrpSpPr>
      <p:grpSpPr>
        <a:xfrm>
          <a:off x="0" y="0"/>
          <a:ext cx="0" cy="0"/>
          <a:chOff x="0" y="0"/>
          <a:chExt cx="0" cy="0"/>
        </a:xfrm>
      </p:grpSpPr>
      <p:sp>
        <p:nvSpPr>
          <p:cNvPr id="4642" name="Google Shape;4642;p75"/>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Go-Back-N: receiver</a:t>
            </a:r>
            <a:endParaRPr sz="4400"/>
          </a:p>
        </p:txBody>
      </p:sp>
      <p:sp>
        <p:nvSpPr>
          <p:cNvPr id="4643" name="Google Shape;4643;p75"/>
          <p:cNvSpPr txBox="1"/>
          <p:nvPr/>
        </p:nvSpPr>
        <p:spPr>
          <a:xfrm>
            <a:off x="803389" y="1374775"/>
            <a:ext cx="10318069" cy="2854325"/>
          </a:xfrm>
          <a:prstGeom prst="rect">
            <a:avLst/>
          </a:prstGeom>
          <a:noFill/>
          <a:ln>
            <a:noFill/>
          </a:ln>
        </p:spPr>
        <p:txBody>
          <a:bodyPr spcFirstLastPara="1" wrap="square" lIns="91425" tIns="45700" rIns="91425" bIns="45700" anchor="t" anchorCtr="0">
            <a:normAutofit lnSpcReduction="10000"/>
          </a:bodyPr>
          <a:lstStyle/>
          <a:p>
            <a:pPr marL="288925" marR="0" lvl="0" indent="-27813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ACK-only: always send ACK for correctly-received packet so far, with highest </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in-order</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seq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may generate duplicate ACKs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need only remember </a:t>
            </a:r>
            <a:r>
              <a:rPr lang="en-US" sz="2400" b="0" i="0" u="none" strike="noStrike" cap="none">
                <a:solidFill>
                  <a:srgbClr val="0013A3"/>
                </a:solidFill>
                <a:latin typeface="Courier New" panose="02070309020205020404"/>
                <a:ea typeface="Courier New" panose="02070309020205020404"/>
                <a:cs typeface="Courier New" panose="02070309020205020404"/>
                <a:sym typeface="Courier New" panose="02070309020205020404"/>
              </a:rPr>
              <a:t>rcv_base</a:t>
            </a:r>
            <a:endParaRPr sz="2400" b="0" i="0" u="none" strike="noStrike" cap="none">
              <a:solidFill>
                <a:srgbClr val="0013A3"/>
              </a:solidFill>
              <a:latin typeface="Courier New" panose="02070309020205020404"/>
              <a:ea typeface="Courier New" panose="02070309020205020404"/>
              <a:cs typeface="Courier New" panose="02070309020205020404"/>
              <a:sym typeface="Courier New" panose="020703090202050204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 receipt of out-of-order packet: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can discard (don’t buffer) or buffer: an implementation decision</a:t>
            </a:r>
            <a:endParaRPr sz="24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re-ACK pkt with highest in-order seq #</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644" name="Google Shape;4644;p75"/>
          <p:cNvGrpSpPr/>
          <p:nvPr/>
        </p:nvGrpSpPr>
        <p:grpSpPr>
          <a:xfrm>
            <a:off x="965200" y="4368800"/>
            <a:ext cx="10131689" cy="2135212"/>
            <a:chOff x="965200" y="4368800"/>
            <a:chExt cx="10131689" cy="2135212"/>
          </a:xfrm>
        </p:grpSpPr>
        <p:sp>
          <p:nvSpPr>
            <p:cNvPr id="4645" name="Google Shape;4645;p75"/>
            <p:cNvSpPr/>
            <p:nvPr/>
          </p:nvSpPr>
          <p:spPr>
            <a:xfrm>
              <a:off x="2412281" y="4877998"/>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46" name="Google Shape;4646;p75"/>
            <p:cNvSpPr/>
            <p:nvPr/>
          </p:nvSpPr>
          <p:spPr>
            <a:xfrm>
              <a:off x="2603500" y="4878537"/>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47" name="Google Shape;4647;p75"/>
            <p:cNvSpPr/>
            <p:nvPr/>
          </p:nvSpPr>
          <p:spPr>
            <a:xfrm>
              <a:off x="2777467" y="4879975"/>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48" name="Google Shape;4648;p75"/>
            <p:cNvSpPr/>
            <p:nvPr/>
          </p:nvSpPr>
          <p:spPr>
            <a:xfrm>
              <a:off x="2951434" y="4878238"/>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49" name="Google Shape;4649;p75"/>
            <p:cNvSpPr/>
            <p:nvPr/>
          </p:nvSpPr>
          <p:spPr>
            <a:xfrm>
              <a:off x="3125401" y="4879676"/>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50" name="Google Shape;4650;p75"/>
            <p:cNvSpPr/>
            <p:nvPr/>
          </p:nvSpPr>
          <p:spPr>
            <a:xfrm>
              <a:off x="3312307" y="4876800"/>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51" name="Google Shape;4651;p75"/>
            <p:cNvSpPr/>
            <p:nvPr/>
          </p:nvSpPr>
          <p:spPr>
            <a:xfrm>
              <a:off x="4042679" y="4877097"/>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52" name="Google Shape;4652;p75"/>
            <p:cNvSpPr/>
            <p:nvPr/>
          </p:nvSpPr>
          <p:spPr>
            <a:xfrm>
              <a:off x="4216646" y="4877396"/>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53" name="Google Shape;4653;p75"/>
            <p:cNvSpPr/>
            <p:nvPr/>
          </p:nvSpPr>
          <p:spPr>
            <a:xfrm>
              <a:off x="4394926" y="4877695"/>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54" name="Google Shape;4654;p75"/>
            <p:cNvSpPr/>
            <p:nvPr/>
          </p:nvSpPr>
          <p:spPr>
            <a:xfrm>
              <a:off x="4573204" y="4877096"/>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55" name="Google Shape;4655;p75"/>
            <p:cNvSpPr/>
            <p:nvPr/>
          </p:nvSpPr>
          <p:spPr>
            <a:xfrm>
              <a:off x="4738544" y="4882607"/>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56" name="Google Shape;4656;p75"/>
            <p:cNvSpPr txBox="1"/>
            <p:nvPr/>
          </p:nvSpPr>
          <p:spPr>
            <a:xfrm>
              <a:off x="3200400" y="5878722"/>
              <a:ext cx="12875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13A3"/>
                </a:buClr>
                <a:buSzPts val="1800"/>
                <a:buFont typeface="Courier New" panose="02070309020205020404"/>
                <a:buNone/>
              </a:pPr>
              <a:r>
                <a:rPr lang="en-US" sz="1800" b="0" i="0" u="none" strike="noStrike" cap="none">
                  <a:solidFill>
                    <a:srgbClr val="0013A3"/>
                  </a:solidFill>
                  <a:latin typeface="Courier New" panose="02070309020205020404"/>
                  <a:ea typeface="Courier New" panose="02070309020205020404"/>
                  <a:cs typeface="Courier New" panose="02070309020205020404"/>
                  <a:sym typeface="Courier New" panose="02070309020205020404"/>
                </a:rPr>
                <a:t>rcv_base</a:t>
              </a:r>
              <a:endParaRPr sz="1800" b="0" i="0" u="none" strike="noStrike" cap="none">
                <a:solidFill>
                  <a:srgbClr val="0013A3"/>
                </a:solidFill>
                <a:latin typeface="Calibri" panose="020F0502020204030204"/>
                <a:ea typeface="Calibri" panose="020F0502020204030204"/>
                <a:cs typeface="Calibri" panose="020F0502020204030204"/>
                <a:sym typeface="Calibri" panose="020F0502020204030204"/>
              </a:endParaRPr>
            </a:p>
          </p:txBody>
        </p:sp>
        <p:cxnSp>
          <p:nvCxnSpPr>
            <p:cNvPr id="4657" name="Google Shape;4657;p75"/>
            <p:cNvCxnSpPr/>
            <p:nvPr/>
          </p:nvCxnSpPr>
          <p:spPr>
            <a:xfrm rot="10800000">
              <a:off x="3340100" y="5523122"/>
              <a:ext cx="0" cy="469900"/>
            </a:xfrm>
            <a:prstGeom prst="straightConnector1">
              <a:avLst/>
            </a:prstGeom>
            <a:noFill/>
            <a:ln w="22225" cap="flat" cmpd="sng">
              <a:solidFill>
                <a:schemeClr val="accent1"/>
              </a:solidFill>
              <a:prstDash val="solid"/>
              <a:miter lim="800000"/>
              <a:headEnd type="none" w="sm" len="sm"/>
              <a:tailEnd type="triangle" w="med" len="med"/>
            </a:ln>
          </p:spPr>
        </p:cxnSp>
        <p:grpSp>
          <p:nvGrpSpPr>
            <p:cNvPr id="4658" name="Google Shape;4658;p75"/>
            <p:cNvGrpSpPr/>
            <p:nvPr/>
          </p:nvGrpSpPr>
          <p:grpSpPr>
            <a:xfrm>
              <a:off x="7035081" y="4522877"/>
              <a:ext cx="4061808" cy="1981135"/>
              <a:chOff x="7797081" y="4179977"/>
              <a:chExt cx="4061808" cy="1981135"/>
            </a:xfrm>
          </p:grpSpPr>
          <p:sp>
            <p:nvSpPr>
              <p:cNvPr id="4659" name="Google Shape;4659;p75"/>
              <p:cNvSpPr/>
              <p:nvPr/>
            </p:nvSpPr>
            <p:spPr>
              <a:xfrm>
                <a:off x="7797081" y="4179977"/>
                <a:ext cx="81951" cy="595223"/>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60" name="Google Shape;4660;p75"/>
              <p:cNvSpPr/>
              <p:nvPr/>
            </p:nvSpPr>
            <p:spPr>
              <a:xfrm>
                <a:off x="7797081" y="5565889"/>
                <a:ext cx="81951" cy="595223"/>
              </a:xfrm>
              <a:prstGeom prst="rect">
                <a:avLst/>
              </a:prstGeom>
              <a:solidFill>
                <a:srgbClr val="BFBFBF"/>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61" name="Google Shape;4661;p75"/>
              <p:cNvSpPr txBox="1"/>
              <p:nvPr/>
            </p:nvSpPr>
            <p:spPr>
              <a:xfrm>
                <a:off x="8089900" y="4279900"/>
                <a:ext cx="20945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received and ACKed</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2" name="Google Shape;4662;p75"/>
              <p:cNvSpPr txBox="1"/>
              <p:nvPr/>
            </p:nvSpPr>
            <p:spPr>
              <a:xfrm>
                <a:off x="8115300" y="4965700"/>
                <a:ext cx="374358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Out-of-order: received but not  ACKed</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3" name="Google Shape;4663;p75"/>
              <p:cNvSpPr txBox="1"/>
              <p:nvPr/>
            </p:nvSpPr>
            <p:spPr>
              <a:xfrm>
                <a:off x="8089900" y="5664200"/>
                <a:ext cx="13832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Not received</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664" name="Google Shape;4664;p75"/>
            <p:cNvSpPr txBox="1"/>
            <p:nvPr/>
          </p:nvSpPr>
          <p:spPr>
            <a:xfrm>
              <a:off x="965200" y="4368800"/>
              <a:ext cx="54198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 view of sequence number space:</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5" name="Google Shape;4665;p75"/>
            <p:cNvSpPr/>
            <p:nvPr/>
          </p:nvSpPr>
          <p:spPr>
            <a:xfrm>
              <a:off x="7043594" y="5225507"/>
              <a:ext cx="81951" cy="595223"/>
            </a:xfrm>
            <a:prstGeom prst="rect">
              <a:avLst/>
            </a:prstGeom>
            <a:solidFill>
              <a:srgbClr val="DF167A"/>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66" name="Google Shape;4666;p75"/>
            <p:cNvSpPr/>
            <p:nvPr/>
          </p:nvSpPr>
          <p:spPr>
            <a:xfrm>
              <a:off x="3855894" y="4876800"/>
              <a:ext cx="81951" cy="595223"/>
            </a:xfrm>
            <a:prstGeom prst="rect">
              <a:avLst/>
            </a:prstGeom>
            <a:solidFill>
              <a:srgbClr val="DF167A"/>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67" name="Google Shape;4667;p75"/>
            <p:cNvSpPr/>
            <p:nvPr/>
          </p:nvSpPr>
          <p:spPr>
            <a:xfrm>
              <a:off x="3500294" y="4876800"/>
              <a:ext cx="81951" cy="595223"/>
            </a:xfrm>
            <a:prstGeom prst="rect">
              <a:avLst/>
            </a:prstGeom>
            <a:solidFill>
              <a:srgbClr val="DF167A"/>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68" name="Google Shape;4668;p75"/>
            <p:cNvSpPr/>
            <p:nvPr/>
          </p:nvSpPr>
          <p:spPr>
            <a:xfrm>
              <a:off x="3684444" y="4876800"/>
              <a:ext cx="81951" cy="595223"/>
            </a:xfrm>
            <a:prstGeom prst="rect">
              <a:avLst/>
            </a:prstGeom>
            <a:solidFill>
              <a:srgbClr val="DF167A"/>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69" name="Google Shape;4669;p75"/>
            <p:cNvSpPr txBox="1"/>
            <p:nvPr/>
          </p:nvSpPr>
          <p:spPr>
            <a:xfrm>
              <a:off x="1892300" y="5105400"/>
              <a:ext cx="4331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0" name="Google Shape;4670;p75"/>
            <p:cNvSpPr txBox="1"/>
            <p:nvPr/>
          </p:nvSpPr>
          <p:spPr>
            <a:xfrm>
              <a:off x="4876800" y="5105400"/>
              <a:ext cx="4331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671" name="Google Shape;4671;p7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4"/>
                                        </p:tgtEl>
                                        <p:attrNameLst>
                                          <p:attrName>style.visibility</p:attrName>
                                        </p:attrNameLst>
                                      </p:cBhvr>
                                      <p:to>
                                        <p:strVal val="visible"/>
                                      </p:to>
                                    </p:set>
                                    <p:animEffect transition="in" filter="fade">
                                      <p:cBhvr>
                                        <p:cTn id="7" dur="500"/>
                                        <p:tgtEl>
                                          <p:spTgt spid="4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76"/>
        <p:cNvGrpSpPr/>
        <p:nvPr/>
      </p:nvGrpSpPr>
      <p:grpSpPr>
        <a:xfrm>
          <a:off x="0" y="0"/>
          <a:ext cx="0" cy="0"/>
          <a:chOff x="0" y="0"/>
          <a:chExt cx="0" cy="0"/>
        </a:xfrm>
      </p:grpSpPr>
      <p:sp>
        <p:nvSpPr>
          <p:cNvPr id="4677" name="Google Shape;4677;p76"/>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Go-Back-N in action</a:t>
            </a:r>
            <a:endParaRPr sz="4400"/>
          </a:p>
        </p:txBody>
      </p:sp>
      <p:sp>
        <p:nvSpPr>
          <p:cNvPr id="4678" name="Google Shape;4678;p76"/>
          <p:cNvSpPr txBox="1"/>
          <p:nvPr/>
        </p:nvSpPr>
        <p:spPr>
          <a:xfrm>
            <a:off x="4770437" y="1531937"/>
            <a:ext cx="1246188" cy="14652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pkt2</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pkt3</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(wait)</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679" name="Google Shape;4679;p76"/>
          <p:cNvSpPr txBox="1"/>
          <p:nvPr/>
        </p:nvSpPr>
        <p:spPr>
          <a:xfrm>
            <a:off x="5091112" y="1160462"/>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panose="020B0604030504040204"/>
              <a:buNone/>
            </a:pPr>
            <a:r>
              <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rPr>
              <a:t>sender</a:t>
            </a:r>
            <a:endPar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4680" name="Google Shape;4680;p76"/>
          <p:cNvSpPr txBox="1"/>
          <p:nvPr/>
        </p:nvSpPr>
        <p:spPr>
          <a:xfrm>
            <a:off x="8121650" y="1179512"/>
            <a:ext cx="1071562"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panose="020B0604030504040204"/>
              <a:buNone/>
            </a:pPr>
            <a:r>
              <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rPr>
              <a:t>receiver</a:t>
            </a:r>
            <a:endPar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endParaRPr>
          </a:p>
        </p:txBody>
      </p:sp>
      <p:cxnSp>
        <p:nvCxnSpPr>
          <p:cNvPr id="4681" name="Google Shape;4681;p76"/>
          <p:cNvCxnSpPr/>
          <p:nvPr/>
        </p:nvCxnSpPr>
        <p:spPr>
          <a:xfrm>
            <a:off x="8196262" y="1778000"/>
            <a:ext cx="11113" cy="4538662"/>
          </a:xfrm>
          <a:prstGeom prst="straightConnector1">
            <a:avLst/>
          </a:prstGeom>
          <a:noFill/>
          <a:ln w="9525" cap="flat" cmpd="sng">
            <a:solidFill>
              <a:srgbClr val="000000"/>
            </a:solidFill>
            <a:prstDash val="solid"/>
            <a:round/>
            <a:headEnd type="none" w="med" len="med"/>
            <a:tailEnd type="none" w="med" len="med"/>
          </a:ln>
        </p:spPr>
      </p:cxnSp>
      <p:sp>
        <p:nvSpPr>
          <p:cNvPr id="4682" name="Google Shape;4682;p76"/>
          <p:cNvSpPr txBox="1"/>
          <p:nvPr/>
        </p:nvSpPr>
        <p:spPr>
          <a:xfrm>
            <a:off x="8139112" y="1973262"/>
            <a:ext cx="2568575" cy="14652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pkt0, 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pkt1, 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 </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pkt3, discard, </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           (re)send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683" name="Google Shape;4683;p76"/>
          <p:cNvSpPr txBox="1"/>
          <p:nvPr/>
        </p:nvSpPr>
        <p:spPr>
          <a:xfrm>
            <a:off x="4775200" y="4713287"/>
            <a:ext cx="1246187" cy="1082675"/>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pkt2</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pkt3</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pkt4</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pkt5</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4684" name="Google Shape;4684;p76"/>
          <p:cNvCxnSpPr/>
          <p:nvPr/>
        </p:nvCxnSpPr>
        <p:spPr>
          <a:xfrm flipH="1">
            <a:off x="6067425" y="2249487"/>
            <a:ext cx="2014537" cy="1066800"/>
          </a:xfrm>
          <a:prstGeom prst="straightConnector1">
            <a:avLst/>
          </a:prstGeom>
          <a:noFill/>
          <a:ln w="28575" cap="flat" cmpd="sng">
            <a:solidFill>
              <a:srgbClr val="008000"/>
            </a:solidFill>
            <a:prstDash val="solid"/>
            <a:round/>
            <a:headEnd type="none" w="med" len="med"/>
            <a:tailEnd type="triangle" w="med" len="med"/>
          </a:ln>
        </p:spPr>
      </p:cxnSp>
      <p:grpSp>
        <p:nvGrpSpPr>
          <p:cNvPr id="4685" name="Google Shape;4685;p76"/>
          <p:cNvGrpSpPr/>
          <p:nvPr/>
        </p:nvGrpSpPr>
        <p:grpSpPr>
          <a:xfrm>
            <a:off x="6059487" y="1725612"/>
            <a:ext cx="2122488" cy="1292225"/>
            <a:chOff x="6059487" y="1725612"/>
            <a:chExt cx="2122488" cy="1292225"/>
          </a:xfrm>
        </p:grpSpPr>
        <p:cxnSp>
          <p:nvCxnSpPr>
            <p:cNvPr id="4686" name="Google Shape;4686;p76"/>
            <p:cNvCxnSpPr/>
            <p:nvPr/>
          </p:nvCxnSpPr>
          <p:spPr>
            <a:xfrm>
              <a:off x="6061075" y="1725612"/>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687" name="Google Shape;4687;p76"/>
            <p:cNvCxnSpPr/>
            <p:nvPr/>
          </p:nvCxnSpPr>
          <p:spPr>
            <a:xfrm>
              <a:off x="6059487" y="2000250"/>
              <a:ext cx="2100263" cy="468312"/>
            </a:xfrm>
            <a:prstGeom prst="straightConnector1">
              <a:avLst/>
            </a:prstGeom>
            <a:noFill/>
            <a:ln w="28575" cap="flat" cmpd="sng">
              <a:solidFill>
                <a:srgbClr val="000099"/>
              </a:solidFill>
              <a:prstDash val="solid"/>
              <a:round/>
              <a:headEnd type="none" w="med" len="med"/>
              <a:tailEnd type="triangle" w="med" len="med"/>
            </a:ln>
          </p:spPr>
        </p:cxnSp>
        <p:cxnSp>
          <p:nvCxnSpPr>
            <p:cNvPr id="4688" name="Google Shape;4688;p76"/>
            <p:cNvCxnSpPr/>
            <p:nvPr/>
          </p:nvCxnSpPr>
          <p:spPr>
            <a:xfrm>
              <a:off x="6075362" y="2263775"/>
              <a:ext cx="876300" cy="200025"/>
            </a:xfrm>
            <a:prstGeom prst="straightConnector1">
              <a:avLst/>
            </a:prstGeom>
            <a:noFill/>
            <a:ln w="28575" cap="flat" cmpd="sng">
              <a:solidFill>
                <a:srgbClr val="000099"/>
              </a:solidFill>
              <a:prstDash val="solid"/>
              <a:round/>
              <a:headEnd type="none" w="med" len="med"/>
              <a:tailEnd type="triangle" w="med" len="med"/>
            </a:ln>
          </p:spPr>
        </p:cxnSp>
        <p:cxnSp>
          <p:nvCxnSpPr>
            <p:cNvPr id="4689" name="Google Shape;4689;p76"/>
            <p:cNvCxnSpPr/>
            <p:nvPr/>
          </p:nvCxnSpPr>
          <p:spPr>
            <a:xfrm>
              <a:off x="6081712" y="2549525"/>
              <a:ext cx="2100263" cy="468312"/>
            </a:xfrm>
            <a:prstGeom prst="straightConnector1">
              <a:avLst/>
            </a:prstGeom>
            <a:noFill/>
            <a:ln w="28575" cap="flat" cmpd="sng">
              <a:solidFill>
                <a:srgbClr val="000099"/>
              </a:solidFill>
              <a:prstDash val="solid"/>
              <a:round/>
              <a:headEnd type="none" w="med" len="med"/>
              <a:tailEnd type="triangle" w="med" len="med"/>
            </a:ln>
          </p:spPr>
        </p:cxnSp>
        <p:sp>
          <p:nvSpPr>
            <p:cNvPr id="4690" name="Google Shape;4690;p76"/>
            <p:cNvSpPr txBox="1"/>
            <p:nvPr/>
          </p:nvSpPr>
          <p:spPr>
            <a:xfrm>
              <a:off x="6837362" y="2298700"/>
              <a:ext cx="341313"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ahoma" panose="020B0604030504040204"/>
                <a:buNone/>
              </a:pPr>
              <a:r>
                <a:rPr lang="en-US" sz="18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8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4691" name="Google Shape;4691;p76"/>
            <p:cNvSpPr txBox="1"/>
            <p:nvPr/>
          </p:nvSpPr>
          <p:spPr>
            <a:xfrm>
              <a:off x="6996112" y="2319337"/>
              <a:ext cx="522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ahoma" panose="020B0604030504040204"/>
                <a:buNone/>
              </a:pPr>
              <a:r>
                <a:rPr lang="en-US" sz="1600" b="0" i="1" u="none" strike="noStrike" cap="none">
                  <a:solidFill>
                    <a:srgbClr val="FF0000"/>
                  </a:solidFill>
                  <a:latin typeface="Tahoma" panose="020B0604030504040204"/>
                  <a:ea typeface="Tahoma" panose="020B0604030504040204"/>
                  <a:cs typeface="Tahoma" panose="020B0604030504040204"/>
                  <a:sym typeface="Tahoma" panose="020B0604030504040204"/>
                </a:rPr>
                <a:t>loss</a:t>
              </a:r>
              <a:endParaRPr lang="en-US" sz="1600" b="0" i="1"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grpSp>
      <p:cxnSp>
        <p:nvCxnSpPr>
          <p:cNvPr id="4692" name="Google Shape;4692;p76"/>
          <p:cNvCxnSpPr/>
          <p:nvPr/>
        </p:nvCxnSpPr>
        <p:spPr>
          <a:xfrm flipH="1">
            <a:off x="6064250" y="2535237"/>
            <a:ext cx="2014537" cy="1100138"/>
          </a:xfrm>
          <a:prstGeom prst="straightConnector1">
            <a:avLst/>
          </a:prstGeom>
          <a:noFill/>
          <a:ln w="28575" cap="flat" cmpd="sng">
            <a:solidFill>
              <a:srgbClr val="008000"/>
            </a:solidFill>
            <a:prstDash val="solid"/>
            <a:round/>
            <a:headEnd type="none" w="med" len="med"/>
            <a:tailEnd type="triangle" w="med" len="med"/>
          </a:ln>
        </p:spPr>
      </p:cxnSp>
      <p:cxnSp>
        <p:nvCxnSpPr>
          <p:cNvPr id="4693" name="Google Shape;4693;p76"/>
          <p:cNvCxnSpPr/>
          <p:nvPr/>
        </p:nvCxnSpPr>
        <p:spPr>
          <a:xfrm>
            <a:off x="6067425" y="3371850"/>
            <a:ext cx="2100262" cy="468312"/>
          </a:xfrm>
          <a:prstGeom prst="straightConnector1">
            <a:avLst/>
          </a:prstGeom>
          <a:noFill/>
          <a:ln w="28575" cap="flat" cmpd="sng">
            <a:solidFill>
              <a:srgbClr val="000099"/>
            </a:solidFill>
            <a:prstDash val="solid"/>
            <a:round/>
            <a:headEnd type="none" w="med" len="med"/>
            <a:tailEnd type="triangle" w="med" len="med"/>
          </a:ln>
        </p:spPr>
      </p:cxnSp>
      <p:cxnSp>
        <p:nvCxnSpPr>
          <p:cNvPr id="4694" name="Google Shape;4694;p76"/>
          <p:cNvCxnSpPr/>
          <p:nvPr/>
        </p:nvCxnSpPr>
        <p:spPr>
          <a:xfrm>
            <a:off x="6099175" y="3690937"/>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695" name="Google Shape;4695;p76"/>
          <p:cNvCxnSpPr/>
          <p:nvPr/>
        </p:nvCxnSpPr>
        <p:spPr>
          <a:xfrm flipH="1">
            <a:off x="6096000" y="3065462"/>
            <a:ext cx="2014537" cy="1100138"/>
          </a:xfrm>
          <a:prstGeom prst="straightConnector1">
            <a:avLst/>
          </a:prstGeom>
          <a:noFill/>
          <a:ln w="28575" cap="flat" cmpd="sng">
            <a:solidFill>
              <a:srgbClr val="008000"/>
            </a:solidFill>
            <a:prstDash val="solid"/>
            <a:round/>
            <a:headEnd type="none" w="med" len="med"/>
            <a:tailEnd type="triangle" w="med" len="med"/>
          </a:ln>
        </p:spPr>
      </p:cxnSp>
      <p:grpSp>
        <p:nvGrpSpPr>
          <p:cNvPr id="4696" name="Google Shape;4696;p76"/>
          <p:cNvGrpSpPr/>
          <p:nvPr/>
        </p:nvGrpSpPr>
        <p:grpSpPr>
          <a:xfrm>
            <a:off x="4081462" y="2254250"/>
            <a:ext cx="1978025" cy="2543175"/>
            <a:chOff x="4081462" y="2254250"/>
            <a:chExt cx="1978025" cy="2543175"/>
          </a:xfrm>
        </p:grpSpPr>
        <p:pic>
          <p:nvPicPr>
            <p:cNvPr id="4697" name="Google Shape;4697;p76" descr="alarm_clock_ringing"/>
            <p:cNvPicPr preferRelativeResize="0"/>
            <p:nvPr/>
          </p:nvPicPr>
          <p:blipFill rotWithShape="1">
            <a:blip r:embed="rId1"/>
            <a:srcRect/>
            <a:stretch>
              <a:fillRect/>
            </a:stretch>
          </p:blipFill>
          <p:spPr>
            <a:xfrm>
              <a:off x="4081462" y="4283075"/>
              <a:ext cx="436563" cy="481012"/>
            </a:xfrm>
            <a:prstGeom prst="rect">
              <a:avLst/>
            </a:prstGeom>
            <a:noFill/>
            <a:ln>
              <a:noFill/>
            </a:ln>
          </p:spPr>
        </p:pic>
        <p:sp>
          <p:nvSpPr>
            <p:cNvPr id="4698" name="Google Shape;4698;p76"/>
            <p:cNvSpPr txBox="1"/>
            <p:nvPr/>
          </p:nvSpPr>
          <p:spPr>
            <a:xfrm>
              <a:off x="4449762" y="4498975"/>
              <a:ext cx="1538288" cy="298450"/>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panose="020B0604030504040204"/>
                <a:buNone/>
              </a:pPr>
              <a:r>
                <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rPr>
                <a:t>pkt 2 timeout</a:t>
              </a:r>
              <a:endPar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grpSp>
          <p:nvGrpSpPr>
            <p:cNvPr id="4699" name="Google Shape;4699;p76"/>
            <p:cNvGrpSpPr/>
            <p:nvPr/>
          </p:nvGrpSpPr>
          <p:grpSpPr>
            <a:xfrm>
              <a:off x="5956300" y="2254250"/>
              <a:ext cx="103187" cy="2462212"/>
              <a:chOff x="3651" y="1878"/>
              <a:chExt cx="78" cy="963"/>
            </a:xfrm>
          </p:grpSpPr>
          <p:cxnSp>
            <p:nvCxnSpPr>
              <p:cNvPr id="4700" name="Google Shape;4700;p76"/>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701" name="Google Shape;4701;p76"/>
              <p:cNvCxnSpPr/>
              <p:nvPr/>
            </p:nvCxnSpPr>
            <p:spPr>
              <a:xfrm rot="10800000">
                <a:off x="3651" y="1878"/>
                <a:ext cx="76" cy="0"/>
              </a:xfrm>
              <a:prstGeom prst="straightConnector1">
                <a:avLst/>
              </a:prstGeom>
              <a:noFill/>
              <a:ln w="28575" cap="flat" cmpd="sng">
                <a:solidFill>
                  <a:srgbClr val="000000"/>
                </a:solidFill>
                <a:prstDash val="solid"/>
                <a:round/>
                <a:headEnd type="none" w="med" len="med"/>
                <a:tailEnd type="none" w="med" len="med"/>
              </a:ln>
            </p:spPr>
          </p:cxnSp>
          <p:cxnSp>
            <p:nvCxnSpPr>
              <p:cNvPr id="4702" name="Google Shape;4702;p76"/>
              <p:cNvCxnSpPr/>
              <p:nvPr/>
            </p:nvCxnSpPr>
            <p:spPr>
              <a:xfrm rot="10800000">
                <a:off x="3651" y="2841"/>
                <a:ext cx="76" cy="0"/>
              </a:xfrm>
              <a:prstGeom prst="straightConnector1">
                <a:avLst/>
              </a:prstGeom>
              <a:noFill/>
              <a:ln w="28575" cap="flat" cmpd="sng">
                <a:solidFill>
                  <a:srgbClr val="000000"/>
                </a:solidFill>
                <a:prstDash val="solid"/>
                <a:round/>
                <a:headEnd type="none" w="med" len="med"/>
                <a:tailEnd type="none" w="med" len="med"/>
              </a:ln>
            </p:spPr>
          </p:cxnSp>
        </p:grpSp>
      </p:grpSp>
      <p:grpSp>
        <p:nvGrpSpPr>
          <p:cNvPr id="4703" name="Google Shape;4703;p76"/>
          <p:cNvGrpSpPr/>
          <p:nvPr/>
        </p:nvGrpSpPr>
        <p:grpSpPr>
          <a:xfrm>
            <a:off x="6061075" y="4884737"/>
            <a:ext cx="2114550" cy="1179513"/>
            <a:chOff x="6061075" y="4884737"/>
            <a:chExt cx="2114550" cy="1179513"/>
          </a:xfrm>
        </p:grpSpPr>
        <p:cxnSp>
          <p:nvCxnSpPr>
            <p:cNvPr id="4704" name="Google Shape;4704;p76"/>
            <p:cNvCxnSpPr/>
            <p:nvPr/>
          </p:nvCxnSpPr>
          <p:spPr>
            <a:xfrm>
              <a:off x="6075362" y="4884737"/>
              <a:ext cx="2100263" cy="468313"/>
            </a:xfrm>
            <a:prstGeom prst="straightConnector1">
              <a:avLst/>
            </a:prstGeom>
            <a:noFill/>
            <a:ln w="28575" cap="flat" cmpd="sng">
              <a:solidFill>
                <a:srgbClr val="000099"/>
              </a:solidFill>
              <a:prstDash val="solid"/>
              <a:round/>
              <a:headEnd type="none" w="med" len="med"/>
              <a:tailEnd type="triangle" w="med" len="med"/>
            </a:ln>
          </p:spPr>
        </p:cxnSp>
        <p:cxnSp>
          <p:nvCxnSpPr>
            <p:cNvPr id="4705" name="Google Shape;4705;p76"/>
            <p:cNvCxnSpPr/>
            <p:nvPr/>
          </p:nvCxnSpPr>
          <p:spPr>
            <a:xfrm>
              <a:off x="6067425" y="5129212"/>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706" name="Google Shape;4706;p76"/>
            <p:cNvCxnSpPr/>
            <p:nvPr/>
          </p:nvCxnSpPr>
          <p:spPr>
            <a:xfrm>
              <a:off x="6061075" y="5362575"/>
              <a:ext cx="2101850" cy="468312"/>
            </a:xfrm>
            <a:prstGeom prst="straightConnector1">
              <a:avLst/>
            </a:prstGeom>
            <a:noFill/>
            <a:ln w="28575" cap="flat" cmpd="sng">
              <a:solidFill>
                <a:srgbClr val="000099"/>
              </a:solidFill>
              <a:prstDash val="solid"/>
              <a:round/>
              <a:headEnd type="none" w="med" len="med"/>
              <a:tailEnd type="triangle" w="med" len="med"/>
            </a:ln>
          </p:spPr>
        </p:cxnSp>
        <p:cxnSp>
          <p:nvCxnSpPr>
            <p:cNvPr id="4707" name="Google Shape;4707;p76"/>
            <p:cNvCxnSpPr/>
            <p:nvPr/>
          </p:nvCxnSpPr>
          <p:spPr>
            <a:xfrm>
              <a:off x="6064250" y="5595937"/>
              <a:ext cx="2100262" cy="468313"/>
            </a:xfrm>
            <a:prstGeom prst="straightConnector1">
              <a:avLst/>
            </a:prstGeom>
            <a:noFill/>
            <a:ln w="28575" cap="flat" cmpd="sng">
              <a:solidFill>
                <a:srgbClr val="000099"/>
              </a:solidFill>
              <a:prstDash val="solid"/>
              <a:round/>
              <a:headEnd type="none" w="med" len="med"/>
              <a:tailEnd type="triangle" w="med" len="med"/>
            </a:ln>
          </p:spPr>
        </p:cxnSp>
      </p:grpSp>
      <p:sp>
        <p:nvSpPr>
          <p:cNvPr id="4708" name="Google Shape;4708;p76"/>
          <p:cNvSpPr txBox="1"/>
          <p:nvPr/>
        </p:nvSpPr>
        <p:spPr>
          <a:xfrm>
            <a:off x="8135937" y="3497262"/>
            <a:ext cx="24130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pkt4, discard, </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           (re)send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09" name="Google Shape;4709;p76"/>
          <p:cNvSpPr txBox="1"/>
          <p:nvPr/>
        </p:nvSpPr>
        <p:spPr>
          <a:xfrm>
            <a:off x="8154987" y="4017962"/>
            <a:ext cx="24130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pkt5, discard, </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           (re)send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10" name="Google Shape;4710;p76"/>
          <p:cNvSpPr txBox="1"/>
          <p:nvPr/>
        </p:nvSpPr>
        <p:spPr>
          <a:xfrm>
            <a:off x="8166100" y="5172075"/>
            <a:ext cx="2965450" cy="108267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pkt2, deliver, send ack2</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pkt3, deliver, send ack3</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pkt4, deliver, send ack4</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pkt5, deliver, send ack5</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11" name="Google Shape;4711;p76"/>
          <p:cNvSpPr txBox="1"/>
          <p:nvPr/>
        </p:nvSpPr>
        <p:spPr>
          <a:xfrm>
            <a:off x="4217987" y="4000500"/>
            <a:ext cx="1811338"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ignore duplicate ACK</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12" name="Google Shape;4712;p76"/>
          <p:cNvSpPr txBox="1"/>
          <p:nvPr/>
        </p:nvSpPr>
        <p:spPr>
          <a:xfrm>
            <a:off x="2278062" y="1223962"/>
            <a:ext cx="21463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Tahoma" panose="020B0604030504040204"/>
              <a:buNone/>
            </a:pPr>
            <a:r>
              <a:rPr lang="en-US" sz="1600" b="0" i="1" u="sng" strike="noStrike" cap="none">
                <a:solidFill>
                  <a:srgbClr val="000099"/>
                </a:solidFill>
                <a:latin typeface="Tahoma" panose="020B0604030504040204"/>
                <a:ea typeface="Tahoma" panose="020B0604030504040204"/>
                <a:cs typeface="Tahoma" panose="020B0604030504040204"/>
                <a:sym typeface="Tahoma" panose="020B0604030504040204"/>
              </a:rPr>
              <a:t>sender window (N=4)</a:t>
            </a:r>
            <a:endParaRPr lang="en-US" sz="1600" b="0" i="1" u="sng"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grpSp>
        <p:nvGrpSpPr>
          <p:cNvPr id="4713" name="Google Shape;4713;p76"/>
          <p:cNvGrpSpPr/>
          <p:nvPr/>
        </p:nvGrpSpPr>
        <p:grpSpPr>
          <a:xfrm>
            <a:off x="2317750" y="1570037"/>
            <a:ext cx="1520825" cy="1150938"/>
            <a:chOff x="2317750" y="1570037"/>
            <a:chExt cx="1520825" cy="1150938"/>
          </a:xfrm>
        </p:grpSpPr>
        <p:grpSp>
          <p:nvGrpSpPr>
            <p:cNvPr id="4714" name="Google Shape;4714;p76"/>
            <p:cNvGrpSpPr/>
            <p:nvPr/>
          </p:nvGrpSpPr>
          <p:grpSpPr>
            <a:xfrm>
              <a:off x="2320925" y="1570037"/>
              <a:ext cx="1512887" cy="304800"/>
              <a:chOff x="115" y="914"/>
              <a:chExt cx="953" cy="192"/>
            </a:xfrm>
          </p:grpSpPr>
          <p:sp>
            <p:nvSpPr>
              <p:cNvPr id="4715" name="Google Shape;4715;p76"/>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16" name="Google Shape;4716;p76"/>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panose="020B0604020202020204"/>
                  <a:buNone/>
                </a:pP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0 1 2 3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4 5 6 7 8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717" name="Google Shape;4717;p76"/>
            <p:cNvGrpSpPr/>
            <p:nvPr/>
          </p:nvGrpSpPr>
          <p:grpSpPr>
            <a:xfrm>
              <a:off x="2317750" y="1855787"/>
              <a:ext cx="1512887" cy="304800"/>
              <a:chOff x="115" y="914"/>
              <a:chExt cx="953" cy="192"/>
            </a:xfrm>
          </p:grpSpPr>
          <p:sp>
            <p:nvSpPr>
              <p:cNvPr id="4718" name="Google Shape;4718;p76"/>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19" name="Google Shape;4719;p76"/>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panose="020B0604020202020204"/>
                  <a:buNone/>
                </a:pP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0 1 2 3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4 5 6 7 8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720" name="Google Shape;4720;p76"/>
            <p:cNvGrpSpPr/>
            <p:nvPr/>
          </p:nvGrpSpPr>
          <p:grpSpPr>
            <a:xfrm>
              <a:off x="2325687" y="2141537"/>
              <a:ext cx="1512888" cy="304800"/>
              <a:chOff x="115" y="914"/>
              <a:chExt cx="953" cy="192"/>
            </a:xfrm>
          </p:grpSpPr>
          <p:sp>
            <p:nvSpPr>
              <p:cNvPr id="4721" name="Google Shape;4721;p76"/>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22" name="Google Shape;4722;p76"/>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panose="020B0604020202020204"/>
                  <a:buNone/>
                </a:pP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0 1 2 3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4 5 6 7 8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723" name="Google Shape;4723;p76"/>
            <p:cNvGrpSpPr/>
            <p:nvPr/>
          </p:nvGrpSpPr>
          <p:grpSpPr>
            <a:xfrm>
              <a:off x="2322512" y="2416175"/>
              <a:ext cx="1512888" cy="304800"/>
              <a:chOff x="115" y="914"/>
              <a:chExt cx="953" cy="192"/>
            </a:xfrm>
          </p:grpSpPr>
          <p:sp>
            <p:nvSpPr>
              <p:cNvPr id="4724" name="Google Shape;4724;p76"/>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25" name="Google Shape;4725;p76"/>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panose="020B0604020202020204"/>
                  <a:buNone/>
                </a:pP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0 1 2 3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4 5 6 7 8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4726" name="Google Shape;4726;p76"/>
          <p:cNvGrpSpPr/>
          <p:nvPr/>
        </p:nvGrpSpPr>
        <p:grpSpPr>
          <a:xfrm>
            <a:off x="2319337" y="3135312"/>
            <a:ext cx="3749675" cy="369332"/>
            <a:chOff x="2319337" y="3135312"/>
            <a:chExt cx="3749675" cy="369332"/>
          </a:xfrm>
        </p:grpSpPr>
        <p:sp>
          <p:nvSpPr>
            <p:cNvPr id="4727" name="Google Shape;4727;p76"/>
            <p:cNvSpPr/>
            <p:nvPr/>
          </p:nvSpPr>
          <p:spPr>
            <a:xfrm>
              <a:off x="2533650" y="3221037"/>
              <a:ext cx="628650" cy="2286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728" name="Google Shape;4728;p76"/>
            <p:cNvGrpSpPr/>
            <p:nvPr/>
          </p:nvGrpSpPr>
          <p:grpSpPr>
            <a:xfrm>
              <a:off x="2319337" y="3135312"/>
              <a:ext cx="3749675" cy="369332"/>
              <a:chOff x="2319337" y="3135312"/>
              <a:chExt cx="3749675" cy="369332"/>
            </a:xfrm>
          </p:grpSpPr>
          <p:sp>
            <p:nvSpPr>
              <p:cNvPr id="4729" name="Google Shape;4729;p76"/>
              <p:cNvSpPr txBox="1"/>
              <p:nvPr/>
            </p:nvSpPr>
            <p:spPr>
              <a:xfrm>
                <a:off x="3894955" y="3135312"/>
                <a:ext cx="2174057"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ack0, send pkt4</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30" name="Google Shape;4730;p76"/>
              <p:cNvSpPr txBox="1"/>
              <p:nvPr/>
            </p:nvSpPr>
            <p:spPr>
              <a:xfrm>
                <a:off x="2319337" y="3186112"/>
                <a:ext cx="1512888"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1 2 3 4</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4731" name="Google Shape;4731;p76"/>
          <p:cNvGrpSpPr/>
          <p:nvPr/>
        </p:nvGrpSpPr>
        <p:grpSpPr>
          <a:xfrm>
            <a:off x="2305050" y="4754562"/>
            <a:ext cx="1520825" cy="1050925"/>
            <a:chOff x="2305050" y="4754562"/>
            <a:chExt cx="1520825" cy="1050925"/>
          </a:xfrm>
        </p:grpSpPr>
        <p:grpSp>
          <p:nvGrpSpPr>
            <p:cNvPr id="4732" name="Google Shape;4732;p76"/>
            <p:cNvGrpSpPr/>
            <p:nvPr/>
          </p:nvGrpSpPr>
          <p:grpSpPr>
            <a:xfrm>
              <a:off x="2305050" y="4754562"/>
              <a:ext cx="1512887" cy="304800"/>
              <a:chOff x="112" y="2105"/>
              <a:chExt cx="953" cy="192"/>
            </a:xfrm>
          </p:grpSpPr>
          <p:sp>
            <p:nvSpPr>
              <p:cNvPr id="4733" name="Google Shape;4733;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34" name="Google Shape;4734;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735" name="Google Shape;4735;p76"/>
            <p:cNvGrpSpPr/>
            <p:nvPr/>
          </p:nvGrpSpPr>
          <p:grpSpPr>
            <a:xfrm>
              <a:off x="2312987" y="4995862"/>
              <a:ext cx="1512888" cy="304800"/>
              <a:chOff x="112" y="2105"/>
              <a:chExt cx="953" cy="192"/>
            </a:xfrm>
          </p:grpSpPr>
          <p:sp>
            <p:nvSpPr>
              <p:cNvPr id="4736" name="Google Shape;4736;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37" name="Google Shape;4737;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738" name="Google Shape;4738;p76"/>
            <p:cNvGrpSpPr/>
            <p:nvPr/>
          </p:nvGrpSpPr>
          <p:grpSpPr>
            <a:xfrm>
              <a:off x="2309812" y="5259387"/>
              <a:ext cx="1512888" cy="304800"/>
              <a:chOff x="112" y="2105"/>
              <a:chExt cx="953" cy="192"/>
            </a:xfrm>
          </p:grpSpPr>
          <p:sp>
            <p:nvSpPr>
              <p:cNvPr id="4739" name="Google Shape;4739;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40" name="Google Shape;4740;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741" name="Google Shape;4741;p76"/>
            <p:cNvGrpSpPr/>
            <p:nvPr/>
          </p:nvGrpSpPr>
          <p:grpSpPr>
            <a:xfrm>
              <a:off x="2306637" y="5500687"/>
              <a:ext cx="1512888" cy="304800"/>
              <a:chOff x="112" y="2105"/>
              <a:chExt cx="953" cy="192"/>
            </a:xfrm>
          </p:grpSpPr>
          <p:sp>
            <p:nvSpPr>
              <p:cNvPr id="4742" name="Google Shape;4742;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43" name="Google Shape;4743;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4744" name="Google Shape;4744;p76"/>
          <p:cNvGrpSpPr/>
          <p:nvPr/>
        </p:nvGrpSpPr>
        <p:grpSpPr>
          <a:xfrm>
            <a:off x="7129462" y="3876675"/>
            <a:ext cx="1039813" cy="873125"/>
            <a:chOff x="7129462" y="3876675"/>
            <a:chExt cx="1039813" cy="873125"/>
          </a:xfrm>
        </p:grpSpPr>
        <p:cxnSp>
          <p:nvCxnSpPr>
            <p:cNvPr id="4745" name="Google Shape;4745;p76"/>
            <p:cNvCxnSpPr/>
            <p:nvPr/>
          </p:nvCxnSpPr>
          <p:spPr>
            <a:xfrm flipH="1">
              <a:off x="7129462" y="3876675"/>
              <a:ext cx="1033463" cy="563562"/>
            </a:xfrm>
            <a:prstGeom prst="straightConnector1">
              <a:avLst/>
            </a:prstGeom>
            <a:noFill/>
            <a:ln w="28575" cap="flat" cmpd="sng">
              <a:solidFill>
                <a:srgbClr val="008000"/>
              </a:solidFill>
              <a:prstDash val="solid"/>
              <a:round/>
              <a:headEnd type="none" w="med" len="med"/>
              <a:tailEnd type="triangle" w="med" len="med"/>
            </a:ln>
          </p:spPr>
        </p:cxnSp>
        <p:cxnSp>
          <p:nvCxnSpPr>
            <p:cNvPr id="4746" name="Google Shape;4746;p76"/>
            <p:cNvCxnSpPr/>
            <p:nvPr/>
          </p:nvCxnSpPr>
          <p:spPr>
            <a:xfrm flipH="1">
              <a:off x="7135812" y="4186237"/>
              <a:ext cx="1033463" cy="563563"/>
            </a:xfrm>
            <a:prstGeom prst="straightConnector1">
              <a:avLst/>
            </a:prstGeom>
            <a:noFill/>
            <a:ln w="28575" cap="flat" cmpd="sng">
              <a:solidFill>
                <a:srgbClr val="008000"/>
              </a:solidFill>
              <a:prstDash val="solid"/>
              <a:round/>
              <a:headEnd type="none" w="med" len="med"/>
              <a:tailEnd type="triangle" w="med" len="med"/>
            </a:ln>
          </p:spPr>
        </p:cxnSp>
      </p:grpSp>
      <p:grpSp>
        <p:nvGrpSpPr>
          <p:cNvPr id="4747" name="Google Shape;4747;p76"/>
          <p:cNvGrpSpPr/>
          <p:nvPr/>
        </p:nvGrpSpPr>
        <p:grpSpPr>
          <a:xfrm>
            <a:off x="7108825" y="5376862"/>
            <a:ext cx="1081087" cy="1303338"/>
            <a:chOff x="7083425" y="5376862"/>
            <a:chExt cx="1081087" cy="1303338"/>
          </a:xfrm>
        </p:grpSpPr>
        <p:cxnSp>
          <p:nvCxnSpPr>
            <p:cNvPr id="4748" name="Google Shape;4748;p76"/>
            <p:cNvCxnSpPr/>
            <p:nvPr/>
          </p:nvCxnSpPr>
          <p:spPr>
            <a:xfrm flipH="1">
              <a:off x="7131050" y="5376862"/>
              <a:ext cx="1033462" cy="563563"/>
            </a:xfrm>
            <a:prstGeom prst="straightConnector1">
              <a:avLst/>
            </a:prstGeom>
            <a:noFill/>
            <a:ln w="28575" cap="flat" cmpd="sng">
              <a:solidFill>
                <a:srgbClr val="008000"/>
              </a:solidFill>
              <a:prstDash val="solid"/>
              <a:round/>
              <a:headEnd type="none" w="med" len="med"/>
              <a:tailEnd type="triangle" w="med" len="med"/>
            </a:ln>
          </p:spPr>
        </p:cxnSp>
        <p:cxnSp>
          <p:nvCxnSpPr>
            <p:cNvPr id="4749" name="Google Shape;4749;p76"/>
            <p:cNvCxnSpPr/>
            <p:nvPr/>
          </p:nvCxnSpPr>
          <p:spPr>
            <a:xfrm flipH="1">
              <a:off x="7115175" y="5630862"/>
              <a:ext cx="1033462" cy="563563"/>
            </a:xfrm>
            <a:prstGeom prst="straightConnector1">
              <a:avLst/>
            </a:prstGeom>
            <a:noFill/>
            <a:ln w="28575" cap="flat" cmpd="sng">
              <a:solidFill>
                <a:srgbClr val="008000"/>
              </a:solidFill>
              <a:prstDash val="solid"/>
              <a:round/>
              <a:headEnd type="none" w="med" len="med"/>
              <a:tailEnd type="triangle" w="med" len="med"/>
            </a:ln>
          </p:spPr>
        </p:cxnSp>
        <p:cxnSp>
          <p:nvCxnSpPr>
            <p:cNvPr id="4750" name="Google Shape;4750;p76"/>
            <p:cNvCxnSpPr/>
            <p:nvPr/>
          </p:nvCxnSpPr>
          <p:spPr>
            <a:xfrm flipH="1">
              <a:off x="7099300" y="5873750"/>
              <a:ext cx="1033462" cy="563562"/>
            </a:xfrm>
            <a:prstGeom prst="straightConnector1">
              <a:avLst/>
            </a:prstGeom>
            <a:noFill/>
            <a:ln w="28575" cap="flat" cmpd="sng">
              <a:solidFill>
                <a:srgbClr val="008000"/>
              </a:solidFill>
              <a:prstDash val="solid"/>
              <a:round/>
              <a:headEnd type="none" w="med" len="med"/>
              <a:tailEnd type="triangle" w="med" len="med"/>
            </a:ln>
          </p:spPr>
        </p:cxnSp>
        <p:cxnSp>
          <p:nvCxnSpPr>
            <p:cNvPr id="4751" name="Google Shape;4751;p76"/>
            <p:cNvCxnSpPr/>
            <p:nvPr/>
          </p:nvCxnSpPr>
          <p:spPr>
            <a:xfrm flipH="1">
              <a:off x="7083425" y="6116637"/>
              <a:ext cx="1033462" cy="563563"/>
            </a:xfrm>
            <a:prstGeom prst="straightConnector1">
              <a:avLst/>
            </a:prstGeom>
            <a:noFill/>
            <a:ln w="28575" cap="flat" cmpd="sng">
              <a:solidFill>
                <a:srgbClr val="008000"/>
              </a:solidFill>
              <a:prstDash val="solid"/>
              <a:round/>
              <a:headEnd type="none" w="med" len="med"/>
              <a:tailEnd type="triangle" w="med" len="med"/>
            </a:ln>
          </p:spPr>
        </p:cxnSp>
      </p:grpSp>
      <p:grpSp>
        <p:nvGrpSpPr>
          <p:cNvPr id="4752" name="Google Shape;4752;p76"/>
          <p:cNvGrpSpPr/>
          <p:nvPr/>
        </p:nvGrpSpPr>
        <p:grpSpPr>
          <a:xfrm>
            <a:off x="2316162" y="3452813"/>
            <a:ext cx="3752850" cy="369332"/>
            <a:chOff x="2316162" y="3452813"/>
            <a:chExt cx="3752850" cy="369332"/>
          </a:xfrm>
        </p:grpSpPr>
        <p:grpSp>
          <p:nvGrpSpPr>
            <p:cNvPr id="4753" name="Google Shape;4753;p76"/>
            <p:cNvGrpSpPr/>
            <p:nvPr/>
          </p:nvGrpSpPr>
          <p:grpSpPr>
            <a:xfrm>
              <a:off x="2316162" y="3460750"/>
              <a:ext cx="1512888" cy="304800"/>
              <a:chOff x="112" y="2105"/>
              <a:chExt cx="953" cy="192"/>
            </a:xfrm>
          </p:grpSpPr>
          <p:sp>
            <p:nvSpPr>
              <p:cNvPr id="4754" name="Google Shape;4754;p76"/>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55" name="Google Shape;4755;p76"/>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756" name="Google Shape;4756;p76"/>
            <p:cNvSpPr txBox="1"/>
            <p:nvPr/>
          </p:nvSpPr>
          <p:spPr>
            <a:xfrm>
              <a:off x="3860800" y="3452813"/>
              <a:ext cx="220821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ack1, send pkt5</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4757" name="Google Shape;4757;p76"/>
          <p:cNvCxnSpPr/>
          <p:nvPr/>
        </p:nvCxnSpPr>
        <p:spPr>
          <a:xfrm>
            <a:off x="6037262" y="1612900"/>
            <a:ext cx="11113" cy="4538662"/>
          </a:xfrm>
          <a:prstGeom prst="straightConnector1">
            <a:avLst/>
          </a:prstGeom>
          <a:noFill/>
          <a:ln w="9525" cap="flat" cmpd="sng">
            <a:solidFill>
              <a:srgbClr val="000000"/>
            </a:solidFill>
            <a:prstDash val="solid"/>
            <a:round/>
            <a:headEnd type="none" w="med" len="med"/>
            <a:tailEnd type="none" w="med" len="med"/>
          </a:ln>
        </p:spPr>
      </p:cxnSp>
      <p:sp>
        <p:nvSpPr>
          <p:cNvPr id="4758" name="Google Shape;4758;p7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3"/>
                                        </p:tgtEl>
                                        <p:attrNameLst>
                                          <p:attrName>style.visibility</p:attrName>
                                        </p:attrNameLst>
                                      </p:cBhvr>
                                      <p:to>
                                        <p:strVal val="visible"/>
                                      </p:to>
                                    </p:set>
                                    <p:animEffect transition="in" filter="fade">
                                      <p:cBhvr>
                                        <p:cTn id="7" dur="500"/>
                                        <p:tgtEl>
                                          <p:spTgt spid="47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78"/>
                                        </p:tgtEl>
                                        <p:attrNameLst>
                                          <p:attrName>style.visibility</p:attrName>
                                        </p:attrNameLst>
                                      </p:cBhvr>
                                      <p:to>
                                        <p:strVal val="visible"/>
                                      </p:to>
                                    </p:set>
                                    <p:animEffect transition="in" filter="fade">
                                      <p:cBhvr>
                                        <p:cTn id="11" dur="500"/>
                                        <p:tgtEl>
                                          <p:spTgt spid="467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85"/>
                                        </p:tgtEl>
                                        <p:attrNameLst>
                                          <p:attrName>style.visibility</p:attrName>
                                        </p:attrNameLst>
                                      </p:cBhvr>
                                      <p:to>
                                        <p:strVal val="visible"/>
                                      </p:to>
                                    </p:set>
                                    <p:animEffect transition="in" filter="fade">
                                      <p:cBhvr>
                                        <p:cTn id="15" dur="500"/>
                                        <p:tgtEl>
                                          <p:spTgt spid="468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82"/>
                                        </p:tgtEl>
                                        <p:attrNameLst>
                                          <p:attrName>style.visibility</p:attrName>
                                        </p:attrNameLst>
                                      </p:cBhvr>
                                      <p:to>
                                        <p:strVal val="visible"/>
                                      </p:to>
                                    </p:set>
                                    <p:animEffect transition="in" filter="fade">
                                      <p:cBhvr>
                                        <p:cTn id="19" dur="500"/>
                                        <p:tgtEl>
                                          <p:spTgt spid="468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684"/>
                                        </p:tgtEl>
                                        <p:attrNameLst>
                                          <p:attrName>style.visibility</p:attrName>
                                        </p:attrNameLst>
                                      </p:cBhvr>
                                      <p:to>
                                        <p:strVal val="visible"/>
                                      </p:to>
                                    </p:set>
                                    <p:animEffect transition="in" filter="fade">
                                      <p:cBhvr>
                                        <p:cTn id="24" dur="500"/>
                                        <p:tgtEl>
                                          <p:spTgt spid="4684"/>
                                        </p:tgtEl>
                                      </p:cBhvr>
                                    </p:animEffect>
                                  </p:childTnLst>
                                </p:cTn>
                              </p:par>
                              <p:par>
                                <p:cTn id="25" presetID="10" presetClass="entr" presetSubtype="0" fill="hold" nodeType="withEffect">
                                  <p:stCondLst>
                                    <p:cond delay="0"/>
                                  </p:stCondLst>
                                  <p:childTnLst>
                                    <p:set>
                                      <p:cBhvr>
                                        <p:cTn id="26" dur="1" fill="hold">
                                          <p:stCondLst>
                                            <p:cond delay="0"/>
                                          </p:stCondLst>
                                        </p:cTn>
                                        <p:tgtEl>
                                          <p:spTgt spid="4692"/>
                                        </p:tgtEl>
                                        <p:attrNameLst>
                                          <p:attrName>style.visibility</p:attrName>
                                        </p:attrNameLst>
                                      </p:cBhvr>
                                      <p:to>
                                        <p:strVal val="visible"/>
                                      </p:to>
                                    </p:set>
                                    <p:animEffect transition="in" filter="fade">
                                      <p:cBhvr>
                                        <p:cTn id="27" dur="500"/>
                                        <p:tgtEl>
                                          <p:spTgt spid="4692"/>
                                        </p:tgtEl>
                                      </p:cBhvr>
                                    </p:animEffect>
                                  </p:childTnLst>
                                </p:cTn>
                              </p:par>
                              <p:par>
                                <p:cTn id="28" presetID="10" presetClass="entr" presetSubtype="0" fill="hold" nodeType="withEffect">
                                  <p:stCondLst>
                                    <p:cond delay="0"/>
                                  </p:stCondLst>
                                  <p:childTnLst>
                                    <p:set>
                                      <p:cBhvr>
                                        <p:cTn id="29" dur="1" fill="hold">
                                          <p:stCondLst>
                                            <p:cond delay="0"/>
                                          </p:stCondLst>
                                        </p:cTn>
                                        <p:tgtEl>
                                          <p:spTgt spid="4695"/>
                                        </p:tgtEl>
                                        <p:attrNameLst>
                                          <p:attrName>style.visibility</p:attrName>
                                        </p:attrNameLst>
                                      </p:cBhvr>
                                      <p:to>
                                        <p:strVal val="visible"/>
                                      </p:to>
                                    </p:set>
                                    <p:animEffect transition="in" filter="fade">
                                      <p:cBhvr>
                                        <p:cTn id="30" dur="500"/>
                                        <p:tgtEl>
                                          <p:spTgt spid="469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726"/>
                                        </p:tgtEl>
                                        <p:attrNameLst>
                                          <p:attrName>style.visibility</p:attrName>
                                        </p:attrNameLst>
                                      </p:cBhvr>
                                      <p:to>
                                        <p:strVal val="visible"/>
                                      </p:to>
                                    </p:set>
                                    <p:animEffect transition="in" filter="fade">
                                      <p:cBhvr>
                                        <p:cTn id="35" dur="500"/>
                                        <p:tgtEl>
                                          <p:spTgt spid="472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693"/>
                                        </p:tgtEl>
                                        <p:attrNameLst>
                                          <p:attrName>style.visibility</p:attrName>
                                        </p:attrNameLst>
                                      </p:cBhvr>
                                      <p:to>
                                        <p:strVal val="visible"/>
                                      </p:to>
                                    </p:set>
                                    <p:animEffect transition="in" filter="fade">
                                      <p:cBhvr>
                                        <p:cTn id="39" dur="500"/>
                                        <p:tgtEl>
                                          <p:spTgt spid="4693"/>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708"/>
                                        </p:tgtEl>
                                        <p:attrNameLst>
                                          <p:attrName>style.visibility</p:attrName>
                                        </p:attrNameLst>
                                      </p:cBhvr>
                                      <p:to>
                                        <p:strVal val="visible"/>
                                      </p:to>
                                    </p:set>
                                    <p:animEffect transition="in" filter="fade">
                                      <p:cBhvr>
                                        <p:cTn id="43" dur="500"/>
                                        <p:tgtEl>
                                          <p:spTgt spid="47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752"/>
                                        </p:tgtEl>
                                        <p:attrNameLst>
                                          <p:attrName>style.visibility</p:attrName>
                                        </p:attrNameLst>
                                      </p:cBhvr>
                                      <p:to>
                                        <p:strVal val="visible"/>
                                      </p:to>
                                    </p:set>
                                    <p:animEffect transition="in" filter="fade">
                                      <p:cBhvr>
                                        <p:cTn id="48" dur="500"/>
                                        <p:tgtEl>
                                          <p:spTgt spid="4752"/>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694"/>
                                        </p:tgtEl>
                                        <p:attrNameLst>
                                          <p:attrName>style.visibility</p:attrName>
                                        </p:attrNameLst>
                                      </p:cBhvr>
                                      <p:to>
                                        <p:strVal val="visible"/>
                                      </p:to>
                                    </p:set>
                                    <p:animEffect transition="in" filter="fade">
                                      <p:cBhvr>
                                        <p:cTn id="52" dur="500"/>
                                        <p:tgtEl>
                                          <p:spTgt spid="469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4709"/>
                                        </p:tgtEl>
                                        <p:attrNameLst>
                                          <p:attrName>style.visibility</p:attrName>
                                        </p:attrNameLst>
                                      </p:cBhvr>
                                      <p:to>
                                        <p:strVal val="visible"/>
                                      </p:to>
                                    </p:set>
                                    <p:animEffect transition="in" filter="fade">
                                      <p:cBhvr>
                                        <p:cTn id="56" dur="500"/>
                                        <p:tgtEl>
                                          <p:spTgt spid="470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11"/>
                                        </p:tgtEl>
                                        <p:attrNameLst>
                                          <p:attrName>style.visibility</p:attrName>
                                        </p:attrNameLst>
                                      </p:cBhvr>
                                      <p:to>
                                        <p:strVal val="visible"/>
                                      </p:to>
                                    </p:set>
                                    <p:animEffect transition="in" filter="fade">
                                      <p:cBhvr>
                                        <p:cTn id="61" dur="500"/>
                                        <p:tgtEl>
                                          <p:spTgt spid="47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744"/>
                                        </p:tgtEl>
                                        <p:attrNameLst>
                                          <p:attrName>style.visibility</p:attrName>
                                        </p:attrNameLst>
                                      </p:cBhvr>
                                      <p:to>
                                        <p:strVal val="visible"/>
                                      </p:to>
                                    </p:set>
                                    <p:animEffect transition="in" filter="fade">
                                      <p:cBhvr>
                                        <p:cTn id="66" dur="500"/>
                                        <p:tgtEl>
                                          <p:spTgt spid="474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696"/>
                                        </p:tgtEl>
                                        <p:attrNameLst>
                                          <p:attrName>style.visibility</p:attrName>
                                        </p:attrNameLst>
                                      </p:cBhvr>
                                      <p:to>
                                        <p:strVal val="visible"/>
                                      </p:to>
                                    </p:set>
                                    <p:animEffect transition="in" filter="fade">
                                      <p:cBhvr>
                                        <p:cTn id="71" dur="500"/>
                                        <p:tgtEl>
                                          <p:spTgt spid="469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731"/>
                                        </p:tgtEl>
                                        <p:attrNameLst>
                                          <p:attrName>style.visibility</p:attrName>
                                        </p:attrNameLst>
                                      </p:cBhvr>
                                      <p:to>
                                        <p:strVal val="visible"/>
                                      </p:to>
                                    </p:set>
                                    <p:animEffect transition="in" filter="fade">
                                      <p:cBhvr>
                                        <p:cTn id="76" dur="500"/>
                                        <p:tgtEl>
                                          <p:spTgt spid="4731"/>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4683"/>
                                        </p:tgtEl>
                                        <p:attrNameLst>
                                          <p:attrName>style.visibility</p:attrName>
                                        </p:attrNameLst>
                                      </p:cBhvr>
                                      <p:to>
                                        <p:strVal val="visible"/>
                                      </p:to>
                                    </p:set>
                                    <p:animEffect transition="in" filter="fade">
                                      <p:cBhvr>
                                        <p:cTn id="80" dur="500"/>
                                        <p:tgtEl>
                                          <p:spTgt spid="4683"/>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4703"/>
                                        </p:tgtEl>
                                        <p:attrNameLst>
                                          <p:attrName>style.visibility</p:attrName>
                                        </p:attrNameLst>
                                      </p:cBhvr>
                                      <p:to>
                                        <p:strVal val="visible"/>
                                      </p:to>
                                    </p:set>
                                    <p:animEffect transition="in" filter="fade">
                                      <p:cBhvr>
                                        <p:cTn id="84" dur="500"/>
                                        <p:tgtEl>
                                          <p:spTgt spid="4703"/>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4710"/>
                                        </p:tgtEl>
                                        <p:attrNameLst>
                                          <p:attrName>style.visibility</p:attrName>
                                        </p:attrNameLst>
                                      </p:cBhvr>
                                      <p:to>
                                        <p:strVal val="visible"/>
                                      </p:to>
                                    </p:set>
                                    <p:animEffect transition="in" filter="fade">
                                      <p:cBhvr>
                                        <p:cTn id="88" dur="500"/>
                                        <p:tgtEl>
                                          <p:spTgt spid="4710"/>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4747"/>
                                        </p:tgtEl>
                                        <p:attrNameLst>
                                          <p:attrName>style.visibility</p:attrName>
                                        </p:attrNameLst>
                                      </p:cBhvr>
                                      <p:to>
                                        <p:strVal val="visible"/>
                                      </p:to>
                                    </p:set>
                                    <p:animEffect transition="in" filter="fade">
                                      <p:cBhvr>
                                        <p:cTn id="92" dur="500"/>
                                        <p:tgtEl>
                                          <p:spTgt spid="4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63"/>
        <p:cNvGrpSpPr/>
        <p:nvPr/>
      </p:nvGrpSpPr>
      <p:grpSpPr>
        <a:xfrm>
          <a:off x="0" y="0"/>
          <a:ext cx="0" cy="0"/>
          <a:chOff x="0" y="0"/>
          <a:chExt cx="0" cy="0"/>
        </a:xfrm>
      </p:grpSpPr>
      <p:sp>
        <p:nvSpPr>
          <p:cNvPr id="4764" name="Google Shape;4764;p77"/>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Selective repeat</a:t>
            </a:r>
            <a:endParaRPr sz="4400"/>
          </a:p>
        </p:txBody>
      </p:sp>
      <p:sp>
        <p:nvSpPr>
          <p:cNvPr id="4765" name="Google Shape;4765;p77"/>
          <p:cNvSpPr txBox="1"/>
          <p:nvPr/>
        </p:nvSpPr>
        <p:spPr>
          <a:xfrm>
            <a:off x="733374" y="1489418"/>
            <a:ext cx="11100624"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 </a:t>
            </a:r>
            <a:r>
              <a:rPr lang="en-US" sz="3200" b="0" i="1" u="none" strike="noStrike" cap="none">
                <a:solidFill>
                  <a:srgbClr val="C00000"/>
                </a:solidFill>
                <a:latin typeface="Calibri" panose="020F0502020204030204"/>
                <a:ea typeface="Calibri" panose="020F0502020204030204"/>
                <a:cs typeface="Calibri" panose="020F0502020204030204"/>
                <a:sym typeface="Calibri" panose="020F0502020204030204"/>
              </a:rPr>
              <a:t>individually</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acknowledges all correctly received packets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buffers packets, as needed, for eventual in-order delivery to upper layer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times-out/retransmits individually for unACKed packets</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748030" marR="0" lvl="1" indent="-226695" algn="l" rtl="0">
              <a:lnSpc>
                <a:spcPct val="90000"/>
              </a:lnSpc>
              <a:spcBef>
                <a:spcPts val="1000"/>
              </a:spcBef>
              <a:spcAft>
                <a:spcPts val="0"/>
              </a:spcAft>
              <a:buClr>
                <a:srgbClr val="0000A3"/>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maintains timer for each unACKed pkt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window</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1" u="none" strike="noStrike" cap="none">
                <a:solidFill>
                  <a:srgbClr val="000000"/>
                </a:solidFill>
                <a:latin typeface="Calibri" panose="020F0502020204030204"/>
                <a:ea typeface="Calibri" panose="020F0502020204030204"/>
                <a:cs typeface="Calibri" panose="020F0502020204030204"/>
                <a:sym typeface="Calibri" panose="020F0502020204030204"/>
              </a:rPr>
              <a:t>N</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consecutive seq #s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limits seq #s of sent, unACKed packets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6" name="Google Shape;4766;p7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5">
                                            <p:txEl>
                                              <p:pRg st="0" end="0"/>
                                            </p:txEl>
                                          </p:spTgt>
                                        </p:tgtEl>
                                        <p:attrNameLst>
                                          <p:attrName>style.visibility</p:attrName>
                                        </p:attrNameLst>
                                      </p:cBhvr>
                                      <p:to>
                                        <p:strVal val="visible"/>
                                      </p:to>
                                    </p:set>
                                    <p:animEffect transition="in" filter="fade">
                                      <p:cBhvr>
                                        <p:cTn id="7" dur="500"/>
                                        <p:tgtEl>
                                          <p:spTgt spid="47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65">
                                            <p:txEl>
                                              <p:pRg st="1" end="1"/>
                                            </p:txEl>
                                          </p:spTgt>
                                        </p:tgtEl>
                                        <p:attrNameLst>
                                          <p:attrName>style.visibility</p:attrName>
                                        </p:attrNameLst>
                                      </p:cBhvr>
                                      <p:to>
                                        <p:strVal val="visible"/>
                                      </p:to>
                                    </p:set>
                                    <p:animEffect transition="in" filter="fade">
                                      <p:cBhvr>
                                        <p:cTn id="12" dur="500"/>
                                        <p:tgtEl>
                                          <p:spTgt spid="47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65">
                                            <p:txEl>
                                              <p:pRg st="2" end="2"/>
                                            </p:txEl>
                                          </p:spTgt>
                                        </p:tgtEl>
                                        <p:attrNameLst>
                                          <p:attrName>style.visibility</p:attrName>
                                        </p:attrNameLst>
                                      </p:cBhvr>
                                      <p:to>
                                        <p:strVal val="visible"/>
                                      </p:to>
                                    </p:set>
                                    <p:animEffect transition="in" filter="fade">
                                      <p:cBhvr>
                                        <p:cTn id="17" dur="500"/>
                                        <p:tgtEl>
                                          <p:spTgt spid="47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65">
                                            <p:txEl>
                                              <p:pRg st="3" end="3"/>
                                            </p:txEl>
                                          </p:spTgt>
                                        </p:tgtEl>
                                        <p:attrNameLst>
                                          <p:attrName>style.visibility</p:attrName>
                                        </p:attrNameLst>
                                      </p:cBhvr>
                                      <p:to>
                                        <p:strVal val="visible"/>
                                      </p:to>
                                    </p:set>
                                    <p:animEffect transition="in" filter="fade">
                                      <p:cBhvr>
                                        <p:cTn id="22" dur="500"/>
                                        <p:tgtEl>
                                          <p:spTgt spid="47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65">
                                            <p:txEl>
                                              <p:pRg st="4" end="4"/>
                                            </p:txEl>
                                          </p:spTgt>
                                        </p:tgtEl>
                                        <p:attrNameLst>
                                          <p:attrName>style.visibility</p:attrName>
                                        </p:attrNameLst>
                                      </p:cBhvr>
                                      <p:to>
                                        <p:strVal val="visible"/>
                                      </p:to>
                                    </p:set>
                                    <p:animEffect transition="in" filter="fade">
                                      <p:cBhvr>
                                        <p:cTn id="27" dur="500"/>
                                        <p:tgtEl>
                                          <p:spTgt spid="47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65">
                                            <p:txEl>
                                              <p:pRg st="5" end="5"/>
                                            </p:txEl>
                                          </p:spTgt>
                                        </p:tgtEl>
                                        <p:attrNameLst>
                                          <p:attrName>style.visibility</p:attrName>
                                        </p:attrNameLst>
                                      </p:cBhvr>
                                      <p:to>
                                        <p:strVal val="visible"/>
                                      </p:to>
                                    </p:set>
                                    <p:animEffect transition="in" filter="fade">
                                      <p:cBhvr>
                                        <p:cTn id="32" dur="500"/>
                                        <p:tgtEl>
                                          <p:spTgt spid="47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65">
                                            <p:txEl>
                                              <p:pRg st="6" end="6"/>
                                            </p:txEl>
                                          </p:spTgt>
                                        </p:tgtEl>
                                        <p:attrNameLst>
                                          <p:attrName>style.visibility</p:attrName>
                                        </p:attrNameLst>
                                      </p:cBhvr>
                                      <p:to>
                                        <p:strVal val="visible"/>
                                      </p:to>
                                    </p:set>
                                    <p:animEffect transition="in" filter="fade">
                                      <p:cBhvr>
                                        <p:cTn id="37" dur="500"/>
                                        <p:tgtEl>
                                          <p:spTgt spid="476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771"/>
        <p:cNvGrpSpPr/>
        <p:nvPr/>
      </p:nvGrpSpPr>
      <p:grpSpPr>
        <a:xfrm>
          <a:off x="0" y="0"/>
          <a:ext cx="0" cy="0"/>
          <a:chOff x="0" y="0"/>
          <a:chExt cx="0" cy="0"/>
        </a:xfrm>
      </p:grpSpPr>
      <p:sp>
        <p:nvSpPr>
          <p:cNvPr id="4772" name="Google Shape;4772;p78"/>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Selective repeat: sender, receiver windows</a:t>
            </a:r>
            <a:endParaRPr sz="4400"/>
          </a:p>
        </p:txBody>
      </p:sp>
      <p:pic>
        <p:nvPicPr>
          <p:cNvPr id="4773" name="Google Shape;4773;p78" descr="sr_seqnum"/>
          <p:cNvPicPr preferRelativeResize="0"/>
          <p:nvPr/>
        </p:nvPicPr>
        <p:blipFill rotWithShape="1">
          <a:blip r:embed="rId1"/>
          <a:srcRect/>
          <a:stretch>
            <a:fillRect/>
          </a:stretch>
        </p:blipFill>
        <p:spPr>
          <a:xfrm>
            <a:off x="1978025" y="1526602"/>
            <a:ext cx="8235950" cy="4916487"/>
          </a:xfrm>
          <a:prstGeom prst="rect">
            <a:avLst/>
          </a:prstGeom>
          <a:noFill/>
          <a:ln>
            <a:noFill/>
          </a:ln>
        </p:spPr>
      </p:pic>
      <p:sp>
        <p:nvSpPr>
          <p:cNvPr id="4774" name="Google Shape;4774;p78"/>
          <p:cNvSpPr/>
          <p:nvPr/>
        </p:nvSpPr>
        <p:spPr>
          <a:xfrm>
            <a:off x="2150592" y="4671612"/>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75" name="Google Shape;4775;p78"/>
          <p:cNvSpPr/>
          <p:nvPr/>
        </p:nvSpPr>
        <p:spPr>
          <a:xfrm>
            <a:off x="2299806" y="4667895"/>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76" name="Google Shape;4776;p78"/>
          <p:cNvSpPr/>
          <p:nvPr/>
        </p:nvSpPr>
        <p:spPr>
          <a:xfrm>
            <a:off x="2452206" y="4667364"/>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77" name="Google Shape;4777;p78"/>
          <p:cNvSpPr/>
          <p:nvPr/>
        </p:nvSpPr>
        <p:spPr>
          <a:xfrm>
            <a:off x="2604606" y="4666833"/>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78" name="Google Shape;4778;p78"/>
          <p:cNvSpPr/>
          <p:nvPr/>
        </p:nvSpPr>
        <p:spPr>
          <a:xfrm>
            <a:off x="2760192" y="4663116"/>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79" name="Google Shape;4779;p78"/>
          <p:cNvSpPr/>
          <p:nvPr/>
        </p:nvSpPr>
        <p:spPr>
          <a:xfrm>
            <a:off x="2915778" y="4665771"/>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80" name="Google Shape;4780;p78"/>
          <p:cNvSpPr/>
          <p:nvPr/>
        </p:nvSpPr>
        <p:spPr>
          <a:xfrm>
            <a:off x="3064992" y="4662054"/>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81" name="Google Shape;4781;p78"/>
          <p:cNvSpPr/>
          <p:nvPr/>
        </p:nvSpPr>
        <p:spPr>
          <a:xfrm>
            <a:off x="3220578" y="4661523"/>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82" name="Google Shape;4782;p78"/>
          <p:cNvSpPr/>
          <p:nvPr/>
        </p:nvSpPr>
        <p:spPr>
          <a:xfrm>
            <a:off x="3369792" y="4664178"/>
            <a:ext cx="73280" cy="512111"/>
          </a:xfrm>
          <a:prstGeom prst="rect">
            <a:avLst/>
          </a:prstGeom>
          <a:solidFill>
            <a:srgbClr val="548135"/>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83" name="Google Shape;4783;p78"/>
          <p:cNvSpPr/>
          <p:nvPr/>
        </p:nvSpPr>
        <p:spPr>
          <a:xfrm>
            <a:off x="914400" y="3897630"/>
            <a:ext cx="10835640" cy="28117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784" name="Google Shape;4784;p7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783"/>
                                        </p:tgtEl>
                                      </p:cBhvr>
                                    </p:animEffect>
                                    <p:set>
                                      <p:cBhvr>
                                        <p:cTn id="7" dur="1" fill="hold">
                                          <p:stCondLst>
                                            <p:cond delay="500"/>
                                          </p:stCondLst>
                                        </p:cTn>
                                        <p:tgtEl>
                                          <p:spTgt spid="47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89"/>
        <p:cNvGrpSpPr/>
        <p:nvPr/>
      </p:nvGrpSpPr>
      <p:grpSpPr>
        <a:xfrm>
          <a:off x="0" y="0"/>
          <a:ext cx="0" cy="0"/>
          <a:chOff x="0" y="0"/>
          <a:chExt cx="0" cy="0"/>
        </a:xfrm>
      </p:grpSpPr>
      <p:sp>
        <p:nvSpPr>
          <p:cNvPr id="4790" name="Google Shape;4790;p79"/>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Selective repeat: sender and receiver</a:t>
            </a:r>
            <a:endParaRPr sz="4400"/>
          </a:p>
        </p:txBody>
      </p:sp>
      <p:sp>
        <p:nvSpPr>
          <p:cNvPr id="4791" name="Google Shape;4791;p79"/>
          <p:cNvSpPr txBox="1"/>
          <p:nvPr/>
        </p:nvSpPr>
        <p:spPr>
          <a:xfrm>
            <a:off x="946165" y="1698978"/>
            <a:ext cx="4651241"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data from above:</a:t>
            </a:r>
            <a:endPar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5207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if next available seq # in window, send packet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timeout(</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n</a:t>
            </a: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a:t>
            </a:r>
            <a:endPar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471805"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resend packet </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n</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restart timer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400"/>
              <a:buFont typeface="Noto Sans Symbols"/>
              <a:buNone/>
            </a:pPr>
            <a:r>
              <a:rPr lang="en-US" sz="2400" b="0" i="0" u="none" strike="noStrike" cap="none">
                <a:solidFill>
                  <a:srgbClr val="CC0000"/>
                </a:solidFill>
                <a:latin typeface="Calibri" panose="020F0502020204030204"/>
                <a:ea typeface="Calibri" panose="020F0502020204030204"/>
                <a:cs typeface="Calibri" panose="020F0502020204030204"/>
                <a:sym typeface="Calibri" panose="020F0502020204030204"/>
              </a:rPr>
              <a:t>ACK(</a:t>
            </a:r>
            <a:r>
              <a:rPr lang="en-US" sz="2400" b="0" i="1" u="none" strike="noStrike" cap="none">
                <a:solidFill>
                  <a:srgbClr val="CC0000"/>
                </a:solidFill>
                <a:latin typeface="Calibri" panose="020F0502020204030204"/>
                <a:ea typeface="Calibri" panose="020F0502020204030204"/>
                <a:cs typeface="Calibri" panose="020F0502020204030204"/>
                <a:sym typeface="Calibri" panose="020F0502020204030204"/>
              </a:rPr>
              <a:t>n</a:t>
            </a:r>
            <a:r>
              <a:rPr lang="en-US" sz="2400" b="0" i="0" u="none" strike="noStrike" cap="none">
                <a:solidFill>
                  <a:srgbClr val="CC0000"/>
                </a:solidFill>
                <a:latin typeface="Calibri" panose="020F0502020204030204"/>
                <a:ea typeface="Calibri" panose="020F0502020204030204"/>
                <a:cs typeface="Calibri" panose="020F0502020204030204"/>
                <a:sym typeface="Calibri" panose="020F0502020204030204"/>
              </a:rPr>
              <a:t>)</a:t>
            </a:r>
            <a:r>
              <a:rPr lang="en-US" sz="2800" b="0" i="0" u="none" strike="noStrike" cap="none">
                <a:solidFill>
                  <a:srgbClr val="FF0000"/>
                </a:solidFill>
                <a:latin typeface="Calibri" panose="020F0502020204030204"/>
                <a:ea typeface="Calibri" panose="020F0502020204030204"/>
                <a:cs typeface="Calibri" panose="020F0502020204030204"/>
                <a:sym typeface="Calibri" panose="020F0502020204030204"/>
              </a:rPr>
              <a:t>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sendbase,sendbase+N-1</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5207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mark packet </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n</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as received</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5207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if n smallest unACKed packet, advance window base to next unACKed seq # </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92" name="Google Shape;4792;p79"/>
          <p:cNvSpPr/>
          <p:nvPr/>
        </p:nvSpPr>
        <p:spPr>
          <a:xfrm>
            <a:off x="876300" y="1485900"/>
            <a:ext cx="4721106" cy="4610100"/>
          </a:xfrm>
          <a:prstGeom prst="rect">
            <a:avLst/>
          </a:prstGeom>
          <a:noFill/>
          <a:ln w="28575" cap="flat" cmpd="sng">
            <a:solidFill>
              <a:srgbClr val="0000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793" name="Google Shape;4793;p79"/>
          <p:cNvGrpSpPr/>
          <p:nvPr/>
        </p:nvGrpSpPr>
        <p:grpSpPr>
          <a:xfrm>
            <a:off x="1079500" y="1184280"/>
            <a:ext cx="1327103" cy="584201"/>
            <a:chOff x="1100" y="3896"/>
            <a:chExt cx="752" cy="368"/>
          </a:xfrm>
        </p:grpSpPr>
        <p:sp>
          <p:nvSpPr>
            <p:cNvPr id="4794" name="Google Shape;4794;p79"/>
            <p:cNvSpPr/>
            <p:nvPr/>
          </p:nvSpPr>
          <p:spPr>
            <a:xfrm>
              <a:off x="1146" y="3984"/>
              <a:ext cx="612" cy="18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795" name="Google Shape;4795;p79"/>
            <p:cNvSpPr txBox="1"/>
            <p:nvPr/>
          </p:nvSpPr>
          <p:spPr>
            <a:xfrm>
              <a:off x="1100" y="3896"/>
              <a:ext cx="752" cy="36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3200"/>
                <a:buFont typeface="Calibri" panose="020F0502020204030204"/>
                <a:buNone/>
              </a:pPr>
              <a:r>
                <a:rPr lang="en-US" sz="3200" b="0" i="0" u="none" strike="noStrike" cap="none">
                  <a:solidFill>
                    <a:srgbClr val="000099"/>
                  </a:solidFill>
                  <a:latin typeface="Calibri" panose="020F0502020204030204"/>
                  <a:ea typeface="Calibri" panose="020F0502020204030204"/>
                  <a:cs typeface="Calibri" panose="020F0502020204030204"/>
                  <a:sym typeface="Calibri" panose="020F0502020204030204"/>
                </a:rPr>
                <a:t>sender</a:t>
              </a:r>
              <a:endParaRPr sz="2800" b="0" i="0" u="none" strike="noStrike" cap="none">
                <a:solidFill>
                  <a:srgbClr val="000099"/>
                </a:solidFill>
                <a:latin typeface="Calibri" panose="020F0502020204030204"/>
                <a:ea typeface="Calibri" panose="020F0502020204030204"/>
                <a:cs typeface="Calibri" panose="020F0502020204030204"/>
                <a:sym typeface="Calibri" panose="020F0502020204030204"/>
              </a:endParaRPr>
            </a:p>
          </p:txBody>
        </p:sp>
      </p:grpSp>
      <p:grpSp>
        <p:nvGrpSpPr>
          <p:cNvPr id="4796" name="Google Shape;4796;p79"/>
          <p:cNvGrpSpPr/>
          <p:nvPr/>
        </p:nvGrpSpPr>
        <p:grpSpPr>
          <a:xfrm>
            <a:off x="6447754" y="1183947"/>
            <a:ext cx="5269467" cy="5221186"/>
            <a:chOff x="6447754" y="1183947"/>
            <a:chExt cx="5269467" cy="5221186"/>
          </a:xfrm>
        </p:grpSpPr>
        <p:sp>
          <p:nvSpPr>
            <p:cNvPr id="4797" name="Google Shape;4797;p79"/>
            <p:cNvSpPr/>
            <p:nvPr/>
          </p:nvSpPr>
          <p:spPr>
            <a:xfrm>
              <a:off x="6855858" y="1756933"/>
              <a:ext cx="4861363" cy="4648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packet </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n</a:t>
              </a: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 in </a:t>
              </a:r>
              <a:r>
                <a:rPr lang="en-US" sz="1800" b="0" i="0" u="none" strike="noStrike" cap="none">
                  <a:solidFill>
                    <a:srgbClr val="CC0000"/>
                  </a:solidFill>
                  <a:latin typeface="Calibri" panose="020F0502020204030204"/>
                  <a:ea typeface="Calibri" panose="020F0502020204030204"/>
                  <a:cs typeface="Calibri" panose="020F0502020204030204"/>
                  <a:sym typeface="Calibri" panose="020F0502020204030204"/>
                </a:rPr>
                <a:t>[</a:t>
              </a:r>
              <a:r>
                <a:rPr lang="en-US" sz="2400" b="0" i="0" u="none" strike="noStrike" cap="none">
                  <a:solidFill>
                    <a:srgbClr val="CC0000"/>
                  </a:solidFill>
                  <a:latin typeface="Calibri" panose="020F0502020204030204"/>
                  <a:ea typeface="Calibri" panose="020F0502020204030204"/>
                  <a:cs typeface="Calibri" panose="020F0502020204030204"/>
                  <a:sym typeface="Calibri" panose="020F0502020204030204"/>
                </a:rPr>
                <a:t>rcvbase, rcvbase+N-1]</a:t>
              </a:r>
              <a:endParaRPr sz="28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406400" marR="0" lvl="0" indent="-276225"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 ACK(</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n</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6400" marR="0" lvl="0" indent="-276225"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out-of-order: buffer</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06400" marR="0" lvl="0" indent="-276225"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in-order: deliver (also deliver buffered, in-order packets), advance window to next not-yet-received packet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85000"/>
                </a:lnSpc>
                <a:spcBef>
                  <a:spcPts val="560"/>
                </a:spcBef>
                <a:spcAft>
                  <a:spcPts val="0"/>
                </a:spcAft>
                <a:buClr>
                  <a:srgbClr val="000099"/>
                </a:buClr>
                <a:buSzPts val="1820"/>
                <a:buFont typeface="Noto Sans Symbols"/>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packet</a:t>
              </a: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 n </a:t>
              </a: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in </a:t>
              </a:r>
              <a:r>
                <a:rPr lang="en-US" sz="2400" b="0" i="0" u="none" strike="noStrike" cap="none">
                  <a:solidFill>
                    <a:srgbClr val="CC0000"/>
                  </a:solidFill>
                  <a:latin typeface="Calibri" panose="020F0502020204030204"/>
                  <a:ea typeface="Calibri" panose="020F0502020204030204"/>
                  <a:cs typeface="Calibri" panose="020F0502020204030204"/>
                  <a:sym typeface="Calibri" panose="020F0502020204030204"/>
                </a:rPr>
                <a:t>[rcvbase-N,rcvbase-1]</a:t>
              </a:r>
              <a:endParaRPr sz="36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406400" marR="0" lvl="0" indent="-276225"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ACK(</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n</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85000"/>
                </a:lnSpc>
                <a:spcBef>
                  <a:spcPts val="560"/>
                </a:spcBef>
                <a:spcAft>
                  <a:spcPts val="0"/>
                </a:spcAft>
                <a:buClr>
                  <a:srgbClr val="000099"/>
                </a:buClr>
                <a:buSzPts val="1820"/>
                <a:buFont typeface="Noto Sans Symbols"/>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otherwise:</a:t>
              </a:r>
              <a:r>
                <a:rPr lang="en-US" sz="2400" b="0" i="0" u="none" strike="noStrike" cap="none">
                  <a:solidFill>
                    <a:srgbClr val="FF0000"/>
                  </a:solidFill>
                  <a:latin typeface="Calibri" panose="020F0502020204030204"/>
                  <a:ea typeface="Calibri" panose="020F0502020204030204"/>
                  <a:cs typeface="Calibri" panose="020F0502020204030204"/>
                  <a:sym typeface="Calibri" panose="020F0502020204030204"/>
                </a:rPr>
                <a:t> </a:t>
              </a:r>
              <a:endParaRPr lang="en-US" sz="2400" b="0" i="0" u="none" strike="noStrike" cap="none">
                <a:solidFill>
                  <a:srgbClr val="FF0000"/>
                </a:solidFill>
                <a:latin typeface="Calibri" panose="020F0502020204030204"/>
                <a:ea typeface="Calibri" panose="020F0502020204030204"/>
                <a:cs typeface="Calibri" panose="020F0502020204030204"/>
                <a:sym typeface="Calibri" panose="020F0502020204030204"/>
              </a:endParaRPr>
            </a:p>
            <a:p>
              <a:pPr marL="406400" marR="0" lvl="0" indent="-276225"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ignore </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27330" algn="l" rtl="0">
                <a:lnSpc>
                  <a:spcPct val="85000"/>
                </a:lnSpc>
                <a:spcBef>
                  <a:spcPts val="560"/>
                </a:spcBef>
                <a:spcAft>
                  <a:spcPts val="0"/>
                </a:spcAft>
                <a:buClr>
                  <a:srgbClr val="000099"/>
                </a:buClr>
                <a:buSzPts val="182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98" name="Google Shape;4798;p79"/>
            <p:cNvSpPr/>
            <p:nvPr/>
          </p:nvSpPr>
          <p:spPr>
            <a:xfrm>
              <a:off x="6447754" y="1495097"/>
              <a:ext cx="5129210" cy="4610100"/>
            </a:xfrm>
            <a:prstGeom prst="rect">
              <a:avLst/>
            </a:prstGeom>
            <a:noFill/>
            <a:ln w="28575" cap="flat" cmpd="sng">
              <a:solidFill>
                <a:srgbClr val="0000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799" name="Google Shape;4799;p79"/>
            <p:cNvGrpSpPr/>
            <p:nvPr/>
          </p:nvGrpSpPr>
          <p:grpSpPr>
            <a:xfrm>
              <a:off x="6643024" y="1183947"/>
              <a:ext cx="1531938" cy="584201"/>
              <a:chOff x="3339" y="158"/>
              <a:chExt cx="965" cy="368"/>
            </a:xfrm>
          </p:grpSpPr>
          <p:sp>
            <p:nvSpPr>
              <p:cNvPr id="4800" name="Google Shape;4800;p79"/>
              <p:cNvSpPr/>
              <p:nvPr/>
            </p:nvSpPr>
            <p:spPr>
              <a:xfrm>
                <a:off x="3360" y="264"/>
                <a:ext cx="822" cy="18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1" name="Google Shape;4801;p79"/>
              <p:cNvSpPr txBox="1"/>
              <p:nvPr/>
            </p:nvSpPr>
            <p:spPr>
              <a:xfrm>
                <a:off x="3339" y="158"/>
                <a:ext cx="965" cy="3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3200"/>
                  <a:buFont typeface="Calibri" panose="020F0502020204030204"/>
                  <a:buNone/>
                </a:pPr>
                <a:r>
                  <a:rPr lang="en-US" sz="3200" b="0" i="0" u="none" strike="noStrike" cap="none">
                    <a:solidFill>
                      <a:srgbClr val="000099"/>
                    </a:solidFill>
                    <a:latin typeface="Calibri" panose="020F0502020204030204"/>
                    <a:ea typeface="Calibri" panose="020F0502020204030204"/>
                    <a:cs typeface="Calibri" panose="020F0502020204030204"/>
                    <a:sym typeface="Calibri" panose="020F0502020204030204"/>
                  </a:rPr>
                  <a:t>receiver</a:t>
                </a:r>
                <a:endParaRPr sz="2800" b="0" i="0" u="none" strike="noStrike" cap="none">
                  <a:solidFill>
                    <a:srgbClr val="000099"/>
                  </a:solidFill>
                  <a:latin typeface="Calibri" panose="020F0502020204030204"/>
                  <a:ea typeface="Calibri" panose="020F0502020204030204"/>
                  <a:cs typeface="Calibri" panose="020F0502020204030204"/>
                  <a:sym typeface="Calibri" panose="020F0502020204030204"/>
                </a:endParaRPr>
              </a:p>
            </p:txBody>
          </p:sp>
        </p:grpSp>
      </p:grpSp>
      <p:sp>
        <p:nvSpPr>
          <p:cNvPr id="4802" name="Google Shape;4802;p7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6"/>
                                        </p:tgtEl>
                                        <p:attrNameLst>
                                          <p:attrName>style.visibility</p:attrName>
                                        </p:attrNameLst>
                                      </p:cBhvr>
                                      <p:to>
                                        <p:strVal val="visible"/>
                                      </p:to>
                                    </p:set>
                                    <p:animEffect transition="in" filter="fade">
                                      <p:cBhvr>
                                        <p:cTn id="7" dur="500"/>
                                        <p:tgtEl>
                                          <p:spTgt spid="4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07"/>
        <p:cNvGrpSpPr/>
        <p:nvPr/>
      </p:nvGrpSpPr>
      <p:grpSpPr>
        <a:xfrm>
          <a:off x="0" y="0"/>
          <a:ext cx="0" cy="0"/>
          <a:chOff x="0" y="0"/>
          <a:chExt cx="0" cy="0"/>
        </a:xfrm>
      </p:grpSpPr>
      <p:sp>
        <p:nvSpPr>
          <p:cNvPr id="4808" name="Google Shape;4808;p80"/>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Selective Repeat in action</a:t>
            </a:r>
            <a:endParaRPr sz="4400"/>
          </a:p>
        </p:txBody>
      </p:sp>
      <p:sp>
        <p:nvSpPr>
          <p:cNvPr id="4809" name="Google Shape;4809;p80"/>
          <p:cNvSpPr txBox="1"/>
          <p:nvPr/>
        </p:nvSpPr>
        <p:spPr>
          <a:xfrm>
            <a:off x="4770437" y="1531937"/>
            <a:ext cx="1246188" cy="14652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pkt2</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pkt3</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(wait)</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10" name="Google Shape;4810;p80"/>
          <p:cNvSpPr txBox="1"/>
          <p:nvPr/>
        </p:nvSpPr>
        <p:spPr>
          <a:xfrm>
            <a:off x="5091112" y="1160462"/>
            <a:ext cx="936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000"/>
              <a:buFont typeface="Tahoma" panose="020B0604030504040204"/>
              <a:buNone/>
            </a:pPr>
            <a:r>
              <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rPr>
              <a:t>sender</a:t>
            </a:r>
            <a:endParaRPr lang="en-US" sz="2000" b="0" i="1" u="sng"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4811" name="Google Shape;4811;p80"/>
          <p:cNvSpPr txBox="1"/>
          <p:nvPr/>
        </p:nvSpPr>
        <p:spPr>
          <a:xfrm>
            <a:off x="8121650" y="1179512"/>
            <a:ext cx="1071562"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8000"/>
              </a:buClr>
              <a:buSzPts val="2000"/>
              <a:buFont typeface="Tahoma" panose="020B0604030504040204"/>
              <a:buNone/>
            </a:pPr>
            <a:r>
              <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rPr>
              <a:t>receiver</a:t>
            </a:r>
            <a:endParaRPr lang="en-US" sz="2000" b="0" i="1" u="sng" strike="noStrike" cap="none">
              <a:solidFill>
                <a:srgbClr val="008000"/>
              </a:solidFill>
              <a:latin typeface="Tahoma" panose="020B0604030504040204"/>
              <a:ea typeface="Tahoma" panose="020B0604030504040204"/>
              <a:cs typeface="Tahoma" panose="020B0604030504040204"/>
              <a:sym typeface="Tahoma" panose="020B0604030504040204"/>
            </a:endParaRPr>
          </a:p>
        </p:txBody>
      </p:sp>
      <p:cxnSp>
        <p:nvCxnSpPr>
          <p:cNvPr id="4812" name="Google Shape;4812;p80"/>
          <p:cNvCxnSpPr/>
          <p:nvPr/>
        </p:nvCxnSpPr>
        <p:spPr>
          <a:xfrm>
            <a:off x="8196262" y="1778000"/>
            <a:ext cx="11113" cy="4538662"/>
          </a:xfrm>
          <a:prstGeom prst="straightConnector1">
            <a:avLst/>
          </a:prstGeom>
          <a:noFill/>
          <a:ln w="9525" cap="flat" cmpd="sng">
            <a:solidFill>
              <a:srgbClr val="000000"/>
            </a:solidFill>
            <a:prstDash val="solid"/>
            <a:round/>
            <a:headEnd type="none" w="med" len="med"/>
            <a:tailEnd type="none" w="med" len="med"/>
          </a:ln>
        </p:spPr>
      </p:cxnSp>
      <p:sp>
        <p:nvSpPr>
          <p:cNvPr id="4813" name="Google Shape;4813;p80"/>
          <p:cNvSpPr txBox="1"/>
          <p:nvPr/>
        </p:nvSpPr>
        <p:spPr>
          <a:xfrm>
            <a:off x="4498213" y="4713287"/>
            <a:ext cx="1523174" cy="5632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send  pkt2</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r" rtl="0">
              <a:lnSpc>
                <a:spcPct val="90000"/>
              </a:lnSpc>
              <a:spcBef>
                <a:spcPts val="0"/>
              </a:spcBef>
              <a:spcAft>
                <a:spcPts val="0"/>
              </a:spcAft>
              <a:buClr>
                <a:srgbClr val="C00000"/>
              </a:buClr>
              <a:buSzPts val="1600"/>
              <a:buFont typeface="Tahoma" panose="020B0604030504040204"/>
              <a:buNone/>
            </a:pPr>
            <a:r>
              <a:rPr lang="en-US" sz="1600" b="0" i="0" u="none" strike="noStrike" cap="none">
                <a:solidFill>
                  <a:srgbClr val="C00000"/>
                </a:solidFill>
                <a:latin typeface="Tahoma" panose="020B0604030504040204"/>
                <a:ea typeface="Tahoma" panose="020B0604030504040204"/>
                <a:cs typeface="Tahoma" panose="020B0604030504040204"/>
                <a:sym typeface="Tahoma" panose="020B0604030504040204"/>
              </a:rPr>
              <a:t>(but not 3,4,5)</a:t>
            </a:r>
            <a:endParaRPr lang="en-US" sz="16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cxnSp>
        <p:nvCxnSpPr>
          <p:cNvPr id="4814" name="Google Shape;4814;p80"/>
          <p:cNvCxnSpPr/>
          <p:nvPr/>
        </p:nvCxnSpPr>
        <p:spPr>
          <a:xfrm flipH="1">
            <a:off x="6067425" y="2249487"/>
            <a:ext cx="2014537" cy="1066800"/>
          </a:xfrm>
          <a:prstGeom prst="straightConnector1">
            <a:avLst/>
          </a:prstGeom>
          <a:noFill/>
          <a:ln w="28575" cap="flat" cmpd="sng">
            <a:solidFill>
              <a:srgbClr val="008000"/>
            </a:solidFill>
            <a:prstDash val="solid"/>
            <a:round/>
            <a:headEnd type="none" w="med" len="med"/>
            <a:tailEnd type="triangle" w="med" len="med"/>
          </a:ln>
        </p:spPr>
      </p:cxnSp>
      <p:grpSp>
        <p:nvGrpSpPr>
          <p:cNvPr id="4815" name="Google Shape;4815;p80"/>
          <p:cNvGrpSpPr/>
          <p:nvPr/>
        </p:nvGrpSpPr>
        <p:grpSpPr>
          <a:xfrm>
            <a:off x="6059487" y="1725612"/>
            <a:ext cx="2122488" cy="1292225"/>
            <a:chOff x="6059487" y="1725612"/>
            <a:chExt cx="2122488" cy="1292225"/>
          </a:xfrm>
        </p:grpSpPr>
        <p:cxnSp>
          <p:nvCxnSpPr>
            <p:cNvPr id="4816" name="Google Shape;4816;p80"/>
            <p:cNvCxnSpPr/>
            <p:nvPr/>
          </p:nvCxnSpPr>
          <p:spPr>
            <a:xfrm>
              <a:off x="6061075" y="1725612"/>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817" name="Google Shape;4817;p80"/>
            <p:cNvCxnSpPr/>
            <p:nvPr/>
          </p:nvCxnSpPr>
          <p:spPr>
            <a:xfrm>
              <a:off x="6059487" y="2000250"/>
              <a:ext cx="2100263" cy="468312"/>
            </a:xfrm>
            <a:prstGeom prst="straightConnector1">
              <a:avLst/>
            </a:prstGeom>
            <a:noFill/>
            <a:ln w="28575" cap="flat" cmpd="sng">
              <a:solidFill>
                <a:srgbClr val="000099"/>
              </a:solidFill>
              <a:prstDash val="solid"/>
              <a:round/>
              <a:headEnd type="none" w="med" len="med"/>
              <a:tailEnd type="triangle" w="med" len="med"/>
            </a:ln>
          </p:spPr>
        </p:cxnSp>
        <p:cxnSp>
          <p:nvCxnSpPr>
            <p:cNvPr id="4818" name="Google Shape;4818;p80"/>
            <p:cNvCxnSpPr/>
            <p:nvPr/>
          </p:nvCxnSpPr>
          <p:spPr>
            <a:xfrm>
              <a:off x="6075362" y="2263775"/>
              <a:ext cx="876300" cy="200025"/>
            </a:xfrm>
            <a:prstGeom prst="straightConnector1">
              <a:avLst/>
            </a:prstGeom>
            <a:noFill/>
            <a:ln w="28575" cap="flat" cmpd="sng">
              <a:solidFill>
                <a:srgbClr val="000099"/>
              </a:solidFill>
              <a:prstDash val="solid"/>
              <a:round/>
              <a:headEnd type="none" w="med" len="med"/>
              <a:tailEnd type="triangle" w="med" len="med"/>
            </a:ln>
          </p:spPr>
        </p:cxnSp>
        <p:cxnSp>
          <p:nvCxnSpPr>
            <p:cNvPr id="4819" name="Google Shape;4819;p80"/>
            <p:cNvCxnSpPr/>
            <p:nvPr/>
          </p:nvCxnSpPr>
          <p:spPr>
            <a:xfrm>
              <a:off x="6081712" y="2549525"/>
              <a:ext cx="2100263" cy="468312"/>
            </a:xfrm>
            <a:prstGeom prst="straightConnector1">
              <a:avLst/>
            </a:prstGeom>
            <a:noFill/>
            <a:ln w="28575" cap="flat" cmpd="sng">
              <a:solidFill>
                <a:srgbClr val="000099"/>
              </a:solidFill>
              <a:prstDash val="solid"/>
              <a:round/>
              <a:headEnd type="none" w="med" len="med"/>
              <a:tailEnd type="triangle" w="med" len="med"/>
            </a:ln>
          </p:spPr>
        </p:cxnSp>
        <p:sp>
          <p:nvSpPr>
            <p:cNvPr id="4820" name="Google Shape;4820;p80"/>
            <p:cNvSpPr txBox="1"/>
            <p:nvPr/>
          </p:nvSpPr>
          <p:spPr>
            <a:xfrm>
              <a:off x="6837362" y="2298700"/>
              <a:ext cx="341313"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ahoma" panose="020B0604030504040204"/>
                <a:buNone/>
              </a:pPr>
              <a:r>
                <a:rPr lang="en-US" sz="18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8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4821" name="Google Shape;4821;p80"/>
            <p:cNvSpPr txBox="1"/>
            <p:nvPr/>
          </p:nvSpPr>
          <p:spPr>
            <a:xfrm>
              <a:off x="6996112" y="2319337"/>
              <a:ext cx="522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ahoma" panose="020B0604030504040204"/>
                <a:buNone/>
              </a:pPr>
              <a:r>
                <a:rPr lang="en-US" sz="1600" b="0" i="1" u="none" strike="noStrike" cap="none">
                  <a:solidFill>
                    <a:srgbClr val="FF0000"/>
                  </a:solidFill>
                  <a:latin typeface="Tahoma" panose="020B0604030504040204"/>
                  <a:ea typeface="Tahoma" panose="020B0604030504040204"/>
                  <a:cs typeface="Tahoma" panose="020B0604030504040204"/>
                  <a:sym typeface="Tahoma" panose="020B0604030504040204"/>
                </a:rPr>
                <a:t>loss</a:t>
              </a:r>
              <a:endParaRPr lang="en-US" sz="1600" b="0" i="1"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grpSp>
      <p:cxnSp>
        <p:nvCxnSpPr>
          <p:cNvPr id="4822" name="Google Shape;4822;p80"/>
          <p:cNvCxnSpPr/>
          <p:nvPr/>
        </p:nvCxnSpPr>
        <p:spPr>
          <a:xfrm flipH="1">
            <a:off x="6064250" y="2535237"/>
            <a:ext cx="2014537" cy="1100138"/>
          </a:xfrm>
          <a:prstGeom prst="straightConnector1">
            <a:avLst/>
          </a:prstGeom>
          <a:noFill/>
          <a:ln w="28575" cap="flat" cmpd="sng">
            <a:solidFill>
              <a:srgbClr val="008000"/>
            </a:solidFill>
            <a:prstDash val="solid"/>
            <a:round/>
            <a:headEnd type="none" w="med" len="med"/>
            <a:tailEnd type="triangle" w="med" len="med"/>
          </a:ln>
        </p:spPr>
      </p:cxnSp>
      <p:cxnSp>
        <p:nvCxnSpPr>
          <p:cNvPr id="4823" name="Google Shape;4823;p80"/>
          <p:cNvCxnSpPr/>
          <p:nvPr/>
        </p:nvCxnSpPr>
        <p:spPr>
          <a:xfrm>
            <a:off x="6067425" y="3371850"/>
            <a:ext cx="2100262" cy="468312"/>
          </a:xfrm>
          <a:prstGeom prst="straightConnector1">
            <a:avLst/>
          </a:prstGeom>
          <a:noFill/>
          <a:ln w="28575" cap="flat" cmpd="sng">
            <a:solidFill>
              <a:srgbClr val="000099"/>
            </a:solidFill>
            <a:prstDash val="solid"/>
            <a:round/>
            <a:headEnd type="none" w="med" len="med"/>
            <a:tailEnd type="triangle" w="med" len="med"/>
          </a:ln>
        </p:spPr>
      </p:cxnSp>
      <p:cxnSp>
        <p:nvCxnSpPr>
          <p:cNvPr id="4824" name="Google Shape;4824;p80"/>
          <p:cNvCxnSpPr/>
          <p:nvPr/>
        </p:nvCxnSpPr>
        <p:spPr>
          <a:xfrm>
            <a:off x="6099175" y="3690937"/>
            <a:ext cx="2101850" cy="468313"/>
          </a:xfrm>
          <a:prstGeom prst="straightConnector1">
            <a:avLst/>
          </a:prstGeom>
          <a:noFill/>
          <a:ln w="28575" cap="flat" cmpd="sng">
            <a:solidFill>
              <a:srgbClr val="000099"/>
            </a:solidFill>
            <a:prstDash val="solid"/>
            <a:round/>
            <a:headEnd type="none" w="med" len="med"/>
            <a:tailEnd type="triangle" w="med" len="med"/>
          </a:ln>
        </p:spPr>
      </p:cxnSp>
      <p:cxnSp>
        <p:nvCxnSpPr>
          <p:cNvPr id="4825" name="Google Shape;4825;p80"/>
          <p:cNvCxnSpPr/>
          <p:nvPr/>
        </p:nvCxnSpPr>
        <p:spPr>
          <a:xfrm flipH="1">
            <a:off x="6096000" y="3065462"/>
            <a:ext cx="2014537" cy="1100138"/>
          </a:xfrm>
          <a:prstGeom prst="straightConnector1">
            <a:avLst/>
          </a:prstGeom>
          <a:noFill/>
          <a:ln w="28575" cap="flat" cmpd="sng">
            <a:solidFill>
              <a:srgbClr val="008000"/>
            </a:solidFill>
            <a:prstDash val="solid"/>
            <a:round/>
            <a:headEnd type="none" w="med" len="med"/>
            <a:tailEnd type="triangle" w="med" len="med"/>
          </a:ln>
        </p:spPr>
      </p:cxnSp>
      <p:grpSp>
        <p:nvGrpSpPr>
          <p:cNvPr id="4826" name="Google Shape;4826;p80"/>
          <p:cNvGrpSpPr/>
          <p:nvPr/>
        </p:nvGrpSpPr>
        <p:grpSpPr>
          <a:xfrm>
            <a:off x="4081462" y="2254250"/>
            <a:ext cx="1978025" cy="2543175"/>
            <a:chOff x="4081462" y="2254250"/>
            <a:chExt cx="1978025" cy="2543175"/>
          </a:xfrm>
        </p:grpSpPr>
        <p:pic>
          <p:nvPicPr>
            <p:cNvPr id="4827" name="Google Shape;4827;p80" descr="alarm_clock_ringing"/>
            <p:cNvPicPr preferRelativeResize="0"/>
            <p:nvPr/>
          </p:nvPicPr>
          <p:blipFill rotWithShape="1">
            <a:blip r:embed="rId1"/>
            <a:srcRect/>
            <a:stretch>
              <a:fillRect/>
            </a:stretch>
          </p:blipFill>
          <p:spPr>
            <a:xfrm>
              <a:off x="4081462" y="4283075"/>
              <a:ext cx="436563" cy="481012"/>
            </a:xfrm>
            <a:prstGeom prst="rect">
              <a:avLst/>
            </a:prstGeom>
            <a:noFill/>
            <a:ln>
              <a:noFill/>
            </a:ln>
          </p:spPr>
        </p:pic>
        <p:sp>
          <p:nvSpPr>
            <p:cNvPr id="4828" name="Google Shape;4828;p80"/>
            <p:cNvSpPr txBox="1"/>
            <p:nvPr/>
          </p:nvSpPr>
          <p:spPr>
            <a:xfrm>
              <a:off x="4449762" y="4498975"/>
              <a:ext cx="1538288" cy="298450"/>
            </a:xfrm>
            <a:prstGeom prst="rect">
              <a:avLst/>
            </a:prstGeom>
            <a:noFill/>
            <a:ln>
              <a:noFill/>
            </a:ln>
          </p:spPr>
          <p:txBody>
            <a:bodyPr spcFirstLastPara="1" wrap="square" lIns="91425" tIns="45700" rIns="91425" bIns="45700" anchor="t" anchorCtr="0">
              <a:spAutoFit/>
            </a:bodyPr>
            <a:lstStyle/>
            <a:p>
              <a:pPr marL="0" marR="0" lvl="0" indent="0" algn="r" rtl="0">
                <a:lnSpc>
                  <a:spcPct val="75000"/>
                </a:lnSpc>
                <a:spcBef>
                  <a:spcPts val="0"/>
                </a:spcBef>
                <a:spcAft>
                  <a:spcPts val="0"/>
                </a:spcAft>
                <a:buClr>
                  <a:srgbClr val="FF0000"/>
                </a:buClr>
                <a:buSzPts val="1800"/>
                <a:buFont typeface="Tahoma" panose="020B0604030504040204"/>
                <a:buNone/>
              </a:pPr>
              <a:r>
                <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rPr>
                <a:t>pkt 2 timeout</a:t>
              </a:r>
              <a:endParaRPr lang="en-US" sz="1800" b="0" i="1"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grpSp>
          <p:nvGrpSpPr>
            <p:cNvPr id="4829" name="Google Shape;4829;p80"/>
            <p:cNvGrpSpPr/>
            <p:nvPr/>
          </p:nvGrpSpPr>
          <p:grpSpPr>
            <a:xfrm>
              <a:off x="5956300" y="2254250"/>
              <a:ext cx="103187" cy="2462212"/>
              <a:chOff x="3651" y="1878"/>
              <a:chExt cx="78" cy="963"/>
            </a:xfrm>
          </p:grpSpPr>
          <p:cxnSp>
            <p:nvCxnSpPr>
              <p:cNvPr id="4830" name="Google Shape;4830;p80"/>
              <p:cNvCxnSpPr/>
              <p:nvPr/>
            </p:nvCxnSpPr>
            <p:spPr>
              <a:xfrm>
                <a:off x="3729" y="1879"/>
                <a:ext cx="0" cy="962"/>
              </a:xfrm>
              <a:prstGeom prst="straightConnector1">
                <a:avLst/>
              </a:prstGeom>
              <a:noFill/>
              <a:ln w="28575" cap="flat" cmpd="sng">
                <a:solidFill>
                  <a:srgbClr val="000000"/>
                </a:solidFill>
                <a:prstDash val="solid"/>
                <a:round/>
                <a:headEnd type="none" w="med" len="med"/>
                <a:tailEnd type="none" w="med" len="med"/>
              </a:ln>
            </p:spPr>
          </p:cxnSp>
          <p:cxnSp>
            <p:nvCxnSpPr>
              <p:cNvPr id="4831" name="Google Shape;4831;p80"/>
              <p:cNvCxnSpPr/>
              <p:nvPr/>
            </p:nvCxnSpPr>
            <p:spPr>
              <a:xfrm rot="10800000">
                <a:off x="3651" y="1878"/>
                <a:ext cx="76" cy="0"/>
              </a:xfrm>
              <a:prstGeom prst="straightConnector1">
                <a:avLst/>
              </a:prstGeom>
              <a:noFill/>
              <a:ln w="28575" cap="flat" cmpd="sng">
                <a:solidFill>
                  <a:srgbClr val="000000"/>
                </a:solidFill>
                <a:prstDash val="solid"/>
                <a:round/>
                <a:headEnd type="none" w="med" len="med"/>
                <a:tailEnd type="none" w="med" len="med"/>
              </a:ln>
            </p:spPr>
          </p:cxnSp>
          <p:cxnSp>
            <p:nvCxnSpPr>
              <p:cNvPr id="4832" name="Google Shape;4832;p80"/>
              <p:cNvCxnSpPr/>
              <p:nvPr/>
            </p:nvCxnSpPr>
            <p:spPr>
              <a:xfrm rot="10800000">
                <a:off x="3651" y="2841"/>
                <a:ext cx="76" cy="0"/>
              </a:xfrm>
              <a:prstGeom prst="straightConnector1">
                <a:avLst/>
              </a:prstGeom>
              <a:noFill/>
              <a:ln w="28575" cap="flat" cmpd="sng">
                <a:solidFill>
                  <a:srgbClr val="000000"/>
                </a:solidFill>
                <a:prstDash val="solid"/>
                <a:round/>
                <a:headEnd type="none" w="med" len="med"/>
                <a:tailEnd type="none" w="med" len="med"/>
              </a:ln>
            </p:spPr>
          </p:cxnSp>
        </p:grpSp>
      </p:grpSp>
      <p:cxnSp>
        <p:nvCxnSpPr>
          <p:cNvPr id="4833" name="Google Shape;4833;p80"/>
          <p:cNvCxnSpPr/>
          <p:nvPr/>
        </p:nvCxnSpPr>
        <p:spPr>
          <a:xfrm>
            <a:off x="6075362" y="4884737"/>
            <a:ext cx="2100263" cy="468313"/>
          </a:xfrm>
          <a:prstGeom prst="straightConnector1">
            <a:avLst/>
          </a:prstGeom>
          <a:noFill/>
          <a:ln w="28575" cap="flat" cmpd="sng">
            <a:solidFill>
              <a:srgbClr val="000099"/>
            </a:solidFill>
            <a:prstDash val="solid"/>
            <a:round/>
            <a:headEnd type="none" w="med" len="med"/>
            <a:tailEnd type="triangle" w="med" len="med"/>
          </a:ln>
        </p:spPr>
      </p:cxnSp>
      <p:sp>
        <p:nvSpPr>
          <p:cNvPr id="4834" name="Google Shape;4834;p80"/>
          <p:cNvSpPr txBox="1"/>
          <p:nvPr/>
        </p:nvSpPr>
        <p:spPr>
          <a:xfrm>
            <a:off x="2278062" y="1223962"/>
            <a:ext cx="21463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1600"/>
              <a:buFont typeface="Tahoma" panose="020B0604030504040204"/>
              <a:buNone/>
            </a:pPr>
            <a:r>
              <a:rPr lang="en-US" sz="1600" b="0" i="1" u="sng" strike="noStrike" cap="none">
                <a:solidFill>
                  <a:srgbClr val="000099"/>
                </a:solidFill>
                <a:latin typeface="Tahoma" panose="020B0604030504040204"/>
                <a:ea typeface="Tahoma" panose="020B0604030504040204"/>
                <a:cs typeface="Tahoma" panose="020B0604030504040204"/>
                <a:sym typeface="Tahoma" panose="020B0604030504040204"/>
              </a:rPr>
              <a:t>sender window (N=4)</a:t>
            </a:r>
            <a:endParaRPr lang="en-US" sz="1600" b="0" i="1" u="sng"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grpSp>
        <p:nvGrpSpPr>
          <p:cNvPr id="4835" name="Google Shape;4835;p80"/>
          <p:cNvGrpSpPr/>
          <p:nvPr/>
        </p:nvGrpSpPr>
        <p:grpSpPr>
          <a:xfrm>
            <a:off x="2317750" y="1570037"/>
            <a:ext cx="1520825" cy="1150938"/>
            <a:chOff x="2317750" y="1570037"/>
            <a:chExt cx="1520825" cy="1150938"/>
          </a:xfrm>
        </p:grpSpPr>
        <p:grpSp>
          <p:nvGrpSpPr>
            <p:cNvPr id="4836" name="Google Shape;4836;p80"/>
            <p:cNvGrpSpPr/>
            <p:nvPr/>
          </p:nvGrpSpPr>
          <p:grpSpPr>
            <a:xfrm>
              <a:off x="2320925" y="1570037"/>
              <a:ext cx="1512887" cy="304800"/>
              <a:chOff x="115" y="914"/>
              <a:chExt cx="953" cy="192"/>
            </a:xfrm>
          </p:grpSpPr>
          <p:sp>
            <p:nvSpPr>
              <p:cNvPr id="4837" name="Google Shape;4837;p80"/>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38" name="Google Shape;4838;p80"/>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panose="020B0604020202020204"/>
                  <a:buNone/>
                </a:pP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0 1 2 3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4 5 6 7 8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39" name="Google Shape;4839;p80"/>
            <p:cNvGrpSpPr/>
            <p:nvPr/>
          </p:nvGrpSpPr>
          <p:grpSpPr>
            <a:xfrm>
              <a:off x="2317750" y="1855787"/>
              <a:ext cx="1512887" cy="304800"/>
              <a:chOff x="115" y="914"/>
              <a:chExt cx="953" cy="192"/>
            </a:xfrm>
          </p:grpSpPr>
          <p:sp>
            <p:nvSpPr>
              <p:cNvPr id="4840" name="Google Shape;4840;p80"/>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41" name="Google Shape;4841;p80"/>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panose="020B0604020202020204"/>
                  <a:buNone/>
                </a:pP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0 1 2 3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4 5 6 7 8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42" name="Google Shape;4842;p80"/>
            <p:cNvGrpSpPr/>
            <p:nvPr/>
          </p:nvGrpSpPr>
          <p:grpSpPr>
            <a:xfrm>
              <a:off x="2325687" y="2141537"/>
              <a:ext cx="1512888" cy="304800"/>
              <a:chOff x="115" y="914"/>
              <a:chExt cx="953" cy="192"/>
            </a:xfrm>
          </p:grpSpPr>
          <p:sp>
            <p:nvSpPr>
              <p:cNvPr id="4843" name="Google Shape;4843;p80"/>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44" name="Google Shape;4844;p80"/>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panose="020B0604020202020204"/>
                  <a:buNone/>
                </a:pP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0 1 2 3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4 5 6 7 8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45" name="Google Shape;4845;p80"/>
            <p:cNvGrpSpPr/>
            <p:nvPr/>
          </p:nvGrpSpPr>
          <p:grpSpPr>
            <a:xfrm>
              <a:off x="2322512" y="2416175"/>
              <a:ext cx="1512888" cy="304800"/>
              <a:chOff x="115" y="914"/>
              <a:chExt cx="953" cy="192"/>
            </a:xfrm>
          </p:grpSpPr>
          <p:sp>
            <p:nvSpPr>
              <p:cNvPr id="4846" name="Google Shape;4846;p80"/>
              <p:cNvSpPr/>
              <p:nvPr/>
            </p:nvSpPr>
            <p:spPr>
              <a:xfrm>
                <a:off x="152" y="936"/>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47" name="Google Shape;4847;p80"/>
              <p:cNvSpPr txBox="1"/>
              <p:nvPr/>
            </p:nvSpPr>
            <p:spPr>
              <a:xfrm>
                <a:off x="115" y="914"/>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panose="020B0604020202020204"/>
                  <a:buNone/>
                </a:pP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0 1 2 3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4 5 6 7 8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4848" name="Google Shape;4848;p80"/>
          <p:cNvGrpSpPr/>
          <p:nvPr/>
        </p:nvGrpSpPr>
        <p:grpSpPr>
          <a:xfrm>
            <a:off x="2319337" y="3135312"/>
            <a:ext cx="3749675" cy="369332"/>
            <a:chOff x="2319337" y="3135312"/>
            <a:chExt cx="3749675" cy="369332"/>
          </a:xfrm>
        </p:grpSpPr>
        <p:sp>
          <p:nvSpPr>
            <p:cNvPr id="4849" name="Google Shape;4849;p80"/>
            <p:cNvSpPr/>
            <p:nvPr/>
          </p:nvSpPr>
          <p:spPr>
            <a:xfrm>
              <a:off x="2533650" y="3221037"/>
              <a:ext cx="628650" cy="2286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850" name="Google Shape;4850;p80"/>
            <p:cNvGrpSpPr/>
            <p:nvPr/>
          </p:nvGrpSpPr>
          <p:grpSpPr>
            <a:xfrm>
              <a:off x="2319337" y="3135312"/>
              <a:ext cx="3749675" cy="369332"/>
              <a:chOff x="2319337" y="3135312"/>
              <a:chExt cx="3749675" cy="369332"/>
            </a:xfrm>
          </p:grpSpPr>
          <p:sp>
            <p:nvSpPr>
              <p:cNvPr id="4851" name="Google Shape;4851;p80"/>
              <p:cNvSpPr txBox="1"/>
              <p:nvPr/>
            </p:nvSpPr>
            <p:spPr>
              <a:xfrm>
                <a:off x="3894955" y="3135312"/>
                <a:ext cx="2174057"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ack0, send pkt4</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52" name="Google Shape;4852;p80"/>
              <p:cNvSpPr txBox="1"/>
              <p:nvPr/>
            </p:nvSpPr>
            <p:spPr>
              <a:xfrm>
                <a:off x="2319337" y="3186112"/>
                <a:ext cx="1512888"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1 2 3 4</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5 6 7 8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4853" name="Google Shape;4853;p80"/>
          <p:cNvGrpSpPr/>
          <p:nvPr/>
        </p:nvGrpSpPr>
        <p:grpSpPr>
          <a:xfrm>
            <a:off x="2305050" y="4754562"/>
            <a:ext cx="1520825" cy="1050925"/>
            <a:chOff x="2305050" y="4754562"/>
            <a:chExt cx="1520825" cy="1050925"/>
          </a:xfrm>
        </p:grpSpPr>
        <p:grpSp>
          <p:nvGrpSpPr>
            <p:cNvPr id="4854" name="Google Shape;4854;p80"/>
            <p:cNvGrpSpPr/>
            <p:nvPr/>
          </p:nvGrpSpPr>
          <p:grpSpPr>
            <a:xfrm>
              <a:off x="2305050" y="4754562"/>
              <a:ext cx="1512887" cy="304800"/>
              <a:chOff x="112" y="2105"/>
              <a:chExt cx="953" cy="192"/>
            </a:xfrm>
          </p:grpSpPr>
          <p:sp>
            <p:nvSpPr>
              <p:cNvPr id="4855" name="Google Shape;4855;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56" name="Google Shape;4856;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57" name="Google Shape;4857;p80"/>
            <p:cNvGrpSpPr/>
            <p:nvPr/>
          </p:nvGrpSpPr>
          <p:grpSpPr>
            <a:xfrm>
              <a:off x="2312987" y="4995862"/>
              <a:ext cx="1512888" cy="304800"/>
              <a:chOff x="112" y="2105"/>
              <a:chExt cx="953" cy="192"/>
            </a:xfrm>
          </p:grpSpPr>
          <p:sp>
            <p:nvSpPr>
              <p:cNvPr id="4858" name="Google Shape;4858;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59" name="Google Shape;4859;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60" name="Google Shape;4860;p80"/>
            <p:cNvGrpSpPr/>
            <p:nvPr/>
          </p:nvGrpSpPr>
          <p:grpSpPr>
            <a:xfrm>
              <a:off x="2309812" y="5259387"/>
              <a:ext cx="1512888" cy="304800"/>
              <a:chOff x="112" y="2105"/>
              <a:chExt cx="953" cy="192"/>
            </a:xfrm>
          </p:grpSpPr>
          <p:sp>
            <p:nvSpPr>
              <p:cNvPr id="4861" name="Google Shape;4861;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62" name="Google Shape;4862;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63" name="Google Shape;4863;p80"/>
            <p:cNvGrpSpPr/>
            <p:nvPr/>
          </p:nvGrpSpPr>
          <p:grpSpPr>
            <a:xfrm>
              <a:off x="2306637" y="5500687"/>
              <a:ext cx="1512888" cy="304800"/>
              <a:chOff x="112" y="2105"/>
              <a:chExt cx="953" cy="192"/>
            </a:xfrm>
          </p:grpSpPr>
          <p:sp>
            <p:nvSpPr>
              <p:cNvPr id="4864" name="Google Shape;4864;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65" name="Google Shape;4865;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4866" name="Google Shape;4866;p80"/>
          <p:cNvGrpSpPr/>
          <p:nvPr/>
        </p:nvGrpSpPr>
        <p:grpSpPr>
          <a:xfrm>
            <a:off x="7129462" y="3876675"/>
            <a:ext cx="1039813" cy="873125"/>
            <a:chOff x="7129462" y="3876675"/>
            <a:chExt cx="1039813" cy="873125"/>
          </a:xfrm>
        </p:grpSpPr>
        <p:cxnSp>
          <p:nvCxnSpPr>
            <p:cNvPr id="4867" name="Google Shape;4867;p80"/>
            <p:cNvCxnSpPr/>
            <p:nvPr/>
          </p:nvCxnSpPr>
          <p:spPr>
            <a:xfrm flipH="1">
              <a:off x="7129462" y="3876675"/>
              <a:ext cx="1033463" cy="563562"/>
            </a:xfrm>
            <a:prstGeom prst="straightConnector1">
              <a:avLst/>
            </a:prstGeom>
            <a:noFill/>
            <a:ln w="28575" cap="flat" cmpd="sng">
              <a:solidFill>
                <a:srgbClr val="008000"/>
              </a:solidFill>
              <a:prstDash val="solid"/>
              <a:round/>
              <a:headEnd type="none" w="med" len="med"/>
              <a:tailEnd type="triangle" w="med" len="med"/>
            </a:ln>
          </p:spPr>
        </p:cxnSp>
        <p:cxnSp>
          <p:nvCxnSpPr>
            <p:cNvPr id="4868" name="Google Shape;4868;p80"/>
            <p:cNvCxnSpPr/>
            <p:nvPr/>
          </p:nvCxnSpPr>
          <p:spPr>
            <a:xfrm flipH="1">
              <a:off x="7135812" y="4186237"/>
              <a:ext cx="1033463" cy="563563"/>
            </a:xfrm>
            <a:prstGeom prst="straightConnector1">
              <a:avLst/>
            </a:prstGeom>
            <a:noFill/>
            <a:ln w="28575" cap="flat" cmpd="sng">
              <a:solidFill>
                <a:srgbClr val="008000"/>
              </a:solidFill>
              <a:prstDash val="solid"/>
              <a:round/>
              <a:headEnd type="none" w="med" len="med"/>
              <a:tailEnd type="triangle" w="med" len="med"/>
            </a:ln>
          </p:spPr>
        </p:cxnSp>
      </p:grpSp>
      <p:cxnSp>
        <p:nvCxnSpPr>
          <p:cNvPr id="4869" name="Google Shape;4869;p80"/>
          <p:cNvCxnSpPr/>
          <p:nvPr/>
        </p:nvCxnSpPr>
        <p:spPr>
          <a:xfrm flipH="1">
            <a:off x="7156450" y="5376862"/>
            <a:ext cx="1033462" cy="563563"/>
          </a:xfrm>
          <a:prstGeom prst="straightConnector1">
            <a:avLst/>
          </a:prstGeom>
          <a:noFill/>
          <a:ln w="28575" cap="flat" cmpd="sng">
            <a:solidFill>
              <a:srgbClr val="008000"/>
            </a:solidFill>
            <a:prstDash val="solid"/>
            <a:round/>
            <a:headEnd type="none" w="med" len="med"/>
            <a:tailEnd type="triangle" w="med" len="med"/>
          </a:ln>
        </p:spPr>
      </p:cxnSp>
      <p:grpSp>
        <p:nvGrpSpPr>
          <p:cNvPr id="4870" name="Google Shape;4870;p80"/>
          <p:cNvGrpSpPr/>
          <p:nvPr/>
        </p:nvGrpSpPr>
        <p:grpSpPr>
          <a:xfrm>
            <a:off x="2316162" y="3452813"/>
            <a:ext cx="3752850" cy="369332"/>
            <a:chOff x="2316162" y="3452813"/>
            <a:chExt cx="3752850" cy="369332"/>
          </a:xfrm>
        </p:grpSpPr>
        <p:grpSp>
          <p:nvGrpSpPr>
            <p:cNvPr id="4871" name="Google Shape;4871;p80"/>
            <p:cNvGrpSpPr/>
            <p:nvPr/>
          </p:nvGrpSpPr>
          <p:grpSpPr>
            <a:xfrm>
              <a:off x="2316162" y="3460750"/>
              <a:ext cx="1512888" cy="304800"/>
              <a:chOff x="112" y="2105"/>
              <a:chExt cx="953" cy="192"/>
            </a:xfrm>
          </p:grpSpPr>
          <p:sp>
            <p:nvSpPr>
              <p:cNvPr id="4872" name="Google Shape;4872;p80"/>
              <p:cNvSpPr/>
              <p:nvPr/>
            </p:nvSpPr>
            <p:spPr>
              <a:xfrm>
                <a:off x="338" y="2127"/>
                <a:ext cx="396" cy="14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73" name="Google Shape;4873;p80"/>
              <p:cNvSpPr txBox="1"/>
              <p:nvPr/>
            </p:nvSpPr>
            <p:spPr>
              <a:xfrm>
                <a:off x="112" y="2105"/>
                <a:ext cx="953"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2 3 4 5</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6 7 8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874" name="Google Shape;4874;p80"/>
            <p:cNvSpPr txBox="1"/>
            <p:nvPr/>
          </p:nvSpPr>
          <p:spPr>
            <a:xfrm>
              <a:off x="3860800" y="3452813"/>
              <a:ext cx="220821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ack1, send pkt5</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4875" name="Google Shape;4875;p80"/>
          <p:cNvCxnSpPr/>
          <p:nvPr/>
        </p:nvCxnSpPr>
        <p:spPr>
          <a:xfrm>
            <a:off x="6037263" y="1612900"/>
            <a:ext cx="7938" cy="4292600"/>
          </a:xfrm>
          <a:prstGeom prst="straightConnector1">
            <a:avLst/>
          </a:prstGeom>
          <a:noFill/>
          <a:ln w="9525" cap="flat" cmpd="sng">
            <a:solidFill>
              <a:srgbClr val="000000"/>
            </a:solidFill>
            <a:prstDash val="solid"/>
            <a:round/>
            <a:headEnd type="none" w="med" len="med"/>
            <a:tailEnd type="none" w="med" len="med"/>
          </a:ln>
        </p:spPr>
      </p:cxnSp>
      <p:sp>
        <p:nvSpPr>
          <p:cNvPr id="4876" name="Google Shape;4876;p80"/>
          <p:cNvSpPr txBox="1"/>
          <p:nvPr/>
        </p:nvSpPr>
        <p:spPr>
          <a:xfrm>
            <a:off x="8122331" y="2003425"/>
            <a:ext cx="2568575" cy="1465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pkt0, send ack0</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pkt1, send ack1</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 </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pkt3, </a:t>
            </a:r>
            <a:r>
              <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rPr>
              <a:t>buffer</a:t>
            </a: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 </a:t>
            </a:r>
            <a:endPar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           </a:t>
            </a:r>
            <a:r>
              <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rPr>
              <a:t>send ack3</a:t>
            </a:r>
            <a:endPar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sp>
        <p:nvSpPr>
          <p:cNvPr id="4877" name="Google Shape;4877;p80"/>
          <p:cNvSpPr txBox="1"/>
          <p:nvPr/>
        </p:nvSpPr>
        <p:spPr>
          <a:xfrm>
            <a:off x="4390118" y="3967162"/>
            <a:ext cx="169862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1400"/>
              <a:buFont typeface="Tahoma" panose="020B0604030504040204"/>
              <a:buNone/>
            </a:pPr>
            <a:r>
              <a:rPr lang="en-US" sz="1400" b="0" i="0" u="none" strike="noStrike" cap="none">
                <a:solidFill>
                  <a:srgbClr val="C00000"/>
                </a:solidFill>
                <a:latin typeface="Tahoma" panose="020B0604030504040204"/>
                <a:ea typeface="Tahoma" panose="020B0604030504040204"/>
                <a:cs typeface="Tahoma" panose="020B0604030504040204"/>
                <a:sym typeface="Tahoma" panose="020B0604030504040204"/>
              </a:rPr>
              <a:t>record ack3 arrived</a:t>
            </a:r>
            <a:endParaRPr lang="en-US" sz="14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sp>
        <p:nvSpPr>
          <p:cNvPr id="4878" name="Google Shape;4878;p80"/>
          <p:cNvSpPr txBox="1"/>
          <p:nvPr/>
        </p:nvSpPr>
        <p:spPr>
          <a:xfrm>
            <a:off x="8169956" y="3603625"/>
            <a:ext cx="2300287"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pkt4, </a:t>
            </a:r>
            <a:r>
              <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rPr>
              <a:t>buffer, </a:t>
            </a:r>
            <a:endPar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C00000"/>
              </a:buClr>
              <a:buSzPts val="1800"/>
              <a:buFont typeface="Tahoma" panose="020B0604030504040204"/>
              <a:buNone/>
            </a:pPr>
            <a:r>
              <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rPr>
              <a:t>           send ack4</a:t>
            </a:r>
            <a:endPar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sp>
        <p:nvSpPr>
          <p:cNvPr id="4879" name="Google Shape;4879;p80"/>
          <p:cNvSpPr txBox="1"/>
          <p:nvPr/>
        </p:nvSpPr>
        <p:spPr>
          <a:xfrm>
            <a:off x="8189006" y="4124325"/>
            <a:ext cx="2300287"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 pkt5, </a:t>
            </a:r>
            <a:r>
              <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rPr>
              <a:t>buffer, </a:t>
            </a:r>
            <a:endPar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C00000"/>
              </a:buClr>
              <a:buSzPts val="1800"/>
              <a:buFont typeface="Tahoma" panose="020B0604030504040204"/>
              <a:buNone/>
            </a:pPr>
            <a:r>
              <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rPr>
              <a:t>           send ack5</a:t>
            </a:r>
            <a:endPar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sp>
        <p:nvSpPr>
          <p:cNvPr id="4880" name="Google Shape;4880;p80"/>
          <p:cNvSpPr txBox="1"/>
          <p:nvPr/>
        </p:nvSpPr>
        <p:spPr>
          <a:xfrm>
            <a:off x="8162018" y="5189537"/>
            <a:ext cx="2960688" cy="58737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rcv pkt2; </a:t>
            </a:r>
            <a:r>
              <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rPr>
              <a:t>deliver pkt2,</a:t>
            </a:r>
            <a:endPar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C00000"/>
              </a:buClr>
              <a:buSzPts val="1800"/>
              <a:buFont typeface="Tahoma" panose="020B0604030504040204"/>
              <a:buNone/>
            </a:pPr>
            <a:r>
              <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rPr>
              <a:t>pkt3, pkt4, pkt5; send ack2</a:t>
            </a:r>
            <a:endParaRPr lang="en-US" sz="18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sp>
        <p:nvSpPr>
          <p:cNvPr id="4881" name="Google Shape;4881;p80"/>
          <p:cNvSpPr txBox="1"/>
          <p:nvPr/>
        </p:nvSpPr>
        <p:spPr>
          <a:xfrm>
            <a:off x="4472668" y="5919787"/>
            <a:ext cx="34988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1" u="none" strike="noStrike" cap="none">
                <a:solidFill>
                  <a:srgbClr val="000000"/>
                </a:solidFill>
                <a:latin typeface="Tahoma" panose="020B0604030504040204"/>
                <a:ea typeface="Tahoma" panose="020B0604030504040204"/>
                <a:cs typeface="Tahoma" panose="020B0604030504040204"/>
                <a:sym typeface="Tahoma" panose="020B0604030504040204"/>
              </a:rPr>
              <a:t>Q: what happens when ack2 arrives?</a:t>
            </a:r>
            <a:endParaRPr lang="en-US" sz="1600" b="0" i="1"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82" name="Google Shape;4882;p8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5"/>
                                        </p:tgtEl>
                                        <p:attrNameLst>
                                          <p:attrName>style.visibility</p:attrName>
                                        </p:attrNameLst>
                                      </p:cBhvr>
                                      <p:to>
                                        <p:strVal val="visible"/>
                                      </p:to>
                                    </p:set>
                                    <p:animEffect transition="in" filter="fade">
                                      <p:cBhvr>
                                        <p:cTn id="7" dur="500"/>
                                        <p:tgtEl>
                                          <p:spTgt spid="48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09"/>
                                        </p:tgtEl>
                                        <p:attrNameLst>
                                          <p:attrName>style.visibility</p:attrName>
                                        </p:attrNameLst>
                                      </p:cBhvr>
                                      <p:to>
                                        <p:strVal val="visible"/>
                                      </p:to>
                                    </p:set>
                                    <p:animEffect transition="in" filter="fade">
                                      <p:cBhvr>
                                        <p:cTn id="11" dur="500"/>
                                        <p:tgtEl>
                                          <p:spTgt spid="480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15"/>
                                        </p:tgtEl>
                                        <p:attrNameLst>
                                          <p:attrName>style.visibility</p:attrName>
                                        </p:attrNameLst>
                                      </p:cBhvr>
                                      <p:to>
                                        <p:strVal val="visible"/>
                                      </p:to>
                                    </p:set>
                                    <p:animEffect transition="in" filter="fade">
                                      <p:cBhvr>
                                        <p:cTn id="15" dur="500"/>
                                        <p:tgtEl>
                                          <p:spTgt spid="48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76"/>
                                        </p:tgtEl>
                                        <p:attrNameLst>
                                          <p:attrName>style.visibility</p:attrName>
                                        </p:attrNameLst>
                                      </p:cBhvr>
                                      <p:to>
                                        <p:strVal val="visible"/>
                                      </p:to>
                                    </p:set>
                                    <p:animEffect transition="in" filter="fade">
                                      <p:cBhvr>
                                        <p:cTn id="19" dur="500"/>
                                        <p:tgtEl>
                                          <p:spTgt spid="48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14"/>
                                        </p:tgtEl>
                                        <p:attrNameLst>
                                          <p:attrName>style.visibility</p:attrName>
                                        </p:attrNameLst>
                                      </p:cBhvr>
                                      <p:to>
                                        <p:strVal val="visible"/>
                                      </p:to>
                                    </p:set>
                                    <p:animEffect transition="in" filter="fade">
                                      <p:cBhvr>
                                        <p:cTn id="24" dur="500"/>
                                        <p:tgtEl>
                                          <p:spTgt spid="4814"/>
                                        </p:tgtEl>
                                      </p:cBhvr>
                                    </p:animEffect>
                                  </p:childTnLst>
                                </p:cTn>
                              </p:par>
                              <p:par>
                                <p:cTn id="25" presetID="10" presetClass="entr" presetSubtype="0" fill="hold" nodeType="withEffect">
                                  <p:stCondLst>
                                    <p:cond delay="0"/>
                                  </p:stCondLst>
                                  <p:childTnLst>
                                    <p:set>
                                      <p:cBhvr>
                                        <p:cTn id="26" dur="1" fill="hold">
                                          <p:stCondLst>
                                            <p:cond delay="0"/>
                                          </p:stCondLst>
                                        </p:cTn>
                                        <p:tgtEl>
                                          <p:spTgt spid="4822"/>
                                        </p:tgtEl>
                                        <p:attrNameLst>
                                          <p:attrName>style.visibility</p:attrName>
                                        </p:attrNameLst>
                                      </p:cBhvr>
                                      <p:to>
                                        <p:strVal val="visible"/>
                                      </p:to>
                                    </p:set>
                                    <p:animEffect transition="in" filter="fade">
                                      <p:cBhvr>
                                        <p:cTn id="27" dur="500"/>
                                        <p:tgtEl>
                                          <p:spTgt spid="4822"/>
                                        </p:tgtEl>
                                      </p:cBhvr>
                                    </p:animEffect>
                                  </p:childTnLst>
                                </p:cTn>
                              </p:par>
                              <p:par>
                                <p:cTn id="28" presetID="10" presetClass="entr" presetSubtype="0" fill="hold" nodeType="withEffect">
                                  <p:stCondLst>
                                    <p:cond delay="0"/>
                                  </p:stCondLst>
                                  <p:childTnLst>
                                    <p:set>
                                      <p:cBhvr>
                                        <p:cTn id="29" dur="1" fill="hold">
                                          <p:stCondLst>
                                            <p:cond delay="0"/>
                                          </p:stCondLst>
                                        </p:cTn>
                                        <p:tgtEl>
                                          <p:spTgt spid="4825"/>
                                        </p:tgtEl>
                                        <p:attrNameLst>
                                          <p:attrName>style.visibility</p:attrName>
                                        </p:attrNameLst>
                                      </p:cBhvr>
                                      <p:to>
                                        <p:strVal val="visible"/>
                                      </p:to>
                                    </p:set>
                                    <p:animEffect transition="in" filter="fade">
                                      <p:cBhvr>
                                        <p:cTn id="30" dur="500"/>
                                        <p:tgtEl>
                                          <p:spTgt spid="48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848"/>
                                        </p:tgtEl>
                                        <p:attrNameLst>
                                          <p:attrName>style.visibility</p:attrName>
                                        </p:attrNameLst>
                                      </p:cBhvr>
                                      <p:to>
                                        <p:strVal val="visible"/>
                                      </p:to>
                                    </p:set>
                                    <p:animEffect transition="in" filter="fade">
                                      <p:cBhvr>
                                        <p:cTn id="35" dur="500"/>
                                        <p:tgtEl>
                                          <p:spTgt spid="4848"/>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823"/>
                                        </p:tgtEl>
                                        <p:attrNameLst>
                                          <p:attrName>style.visibility</p:attrName>
                                        </p:attrNameLst>
                                      </p:cBhvr>
                                      <p:to>
                                        <p:strVal val="visible"/>
                                      </p:to>
                                    </p:set>
                                    <p:animEffect transition="in" filter="fade">
                                      <p:cBhvr>
                                        <p:cTn id="39" dur="500"/>
                                        <p:tgtEl>
                                          <p:spTgt spid="4823"/>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878"/>
                                        </p:tgtEl>
                                        <p:attrNameLst>
                                          <p:attrName>style.visibility</p:attrName>
                                        </p:attrNameLst>
                                      </p:cBhvr>
                                      <p:to>
                                        <p:strVal val="visible"/>
                                      </p:to>
                                    </p:set>
                                    <p:animEffect transition="in" filter="fade">
                                      <p:cBhvr>
                                        <p:cTn id="43" dur="500"/>
                                        <p:tgtEl>
                                          <p:spTgt spid="487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870"/>
                                        </p:tgtEl>
                                        <p:attrNameLst>
                                          <p:attrName>style.visibility</p:attrName>
                                        </p:attrNameLst>
                                      </p:cBhvr>
                                      <p:to>
                                        <p:strVal val="visible"/>
                                      </p:to>
                                    </p:set>
                                    <p:animEffect transition="in" filter="fade">
                                      <p:cBhvr>
                                        <p:cTn id="48" dur="500"/>
                                        <p:tgtEl>
                                          <p:spTgt spid="4870"/>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824"/>
                                        </p:tgtEl>
                                        <p:attrNameLst>
                                          <p:attrName>style.visibility</p:attrName>
                                        </p:attrNameLst>
                                      </p:cBhvr>
                                      <p:to>
                                        <p:strVal val="visible"/>
                                      </p:to>
                                    </p:set>
                                    <p:animEffect transition="in" filter="fade">
                                      <p:cBhvr>
                                        <p:cTn id="52" dur="500"/>
                                        <p:tgtEl>
                                          <p:spTgt spid="482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4879"/>
                                        </p:tgtEl>
                                        <p:attrNameLst>
                                          <p:attrName>style.visibility</p:attrName>
                                        </p:attrNameLst>
                                      </p:cBhvr>
                                      <p:to>
                                        <p:strVal val="visible"/>
                                      </p:to>
                                    </p:set>
                                    <p:animEffect transition="in" filter="fade">
                                      <p:cBhvr>
                                        <p:cTn id="56" dur="500"/>
                                        <p:tgtEl>
                                          <p:spTgt spid="487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866"/>
                                        </p:tgtEl>
                                        <p:attrNameLst>
                                          <p:attrName>style.visibility</p:attrName>
                                        </p:attrNameLst>
                                      </p:cBhvr>
                                      <p:to>
                                        <p:strVal val="visible"/>
                                      </p:to>
                                    </p:set>
                                    <p:animEffect transition="in" filter="fade">
                                      <p:cBhvr>
                                        <p:cTn id="61" dur="500"/>
                                        <p:tgtEl>
                                          <p:spTgt spid="4866"/>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877"/>
                                        </p:tgtEl>
                                        <p:attrNameLst>
                                          <p:attrName>style.visibility</p:attrName>
                                        </p:attrNameLst>
                                      </p:cBhvr>
                                      <p:to>
                                        <p:strVal val="visible"/>
                                      </p:to>
                                    </p:set>
                                    <p:animEffect transition="in" filter="fade">
                                      <p:cBhvr>
                                        <p:cTn id="65" dur="500"/>
                                        <p:tgtEl>
                                          <p:spTgt spid="487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826"/>
                                        </p:tgtEl>
                                        <p:attrNameLst>
                                          <p:attrName>style.visibility</p:attrName>
                                        </p:attrNameLst>
                                      </p:cBhvr>
                                      <p:to>
                                        <p:strVal val="visible"/>
                                      </p:to>
                                    </p:set>
                                    <p:animEffect transition="in" filter="fade">
                                      <p:cBhvr>
                                        <p:cTn id="70" dur="500"/>
                                        <p:tgtEl>
                                          <p:spTgt spid="482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853"/>
                                        </p:tgtEl>
                                        <p:attrNameLst>
                                          <p:attrName>style.visibility</p:attrName>
                                        </p:attrNameLst>
                                      </p:cBhvr>
                                      <p:to>
                                        <p:strVal val="visible"/>
                                      </p:to>
                                    </p:set>
                                    <p:animEffect transition="in" filter="fade">
                                      <p:cBhvr>
                                        <p:cTn id="75" dur="500"/>
                                        <p:tgtEl>
                                          <p:spTgt spid="4853"/>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4813"/>
                                        </p:tgtEl>
                                        <p:attrNameLst>
                                          <p:attrName>style.visibility</p:attrName>
                                        </p:attrNameLst>
                                      </p:cBhvr>
                                      <p:to>
                                        <p:strVal val="visible"/>
                                      </p:to>
                                    </p:set>
                                    <p:animEffect transition="in" filter="fade">
                                      <p:cBhvr>
                                        <p:cTn id="79" dur="500"/>
                                        <p:tgtEl>
                                          <p:spTgt spid="4813"/>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4833"/>
                                        </p:tgtEl>
                                        <p:attrNameLst>
                                          <p:attrName>style.visibility</p:attrName>
                                        </p:attrNameLst>
                                      </p:cBhvr>
                                      <p:to>
                                        <p:strVal val="visible"/>
                                      </p:to>
                                    </p:set>
                                    <p:animEffect transition="in" filter="fade">
                                      <p:cBhvr>
                                        <p:cTn id="83" dur="500"/>
                                        <p:tgtEl>
                                          <p:spTgt spid="4833"/>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4880"/>
                                        </p:tgtEl>
                                        <p:attrNameLst>
                                          <p:attrName>style.visibility</p:attrName>
                                        </p:attrNameLst>
                                      </p:cBhvr>
                                      <p:to>
                                        <p:strVal val="visible"/>
                                      </p:to>
                                    </p:set>
                                    <p:animEffect transition="in" filter="fade">
                                      <p:cBhvr>
                                        <p:cTn id="87" dur="500"/>
                                        <p:tgtEl>
                                          <p:spTgt spid="4880"/>
                                        </p:tgtEl>
                                      </p:cBhvr>
                                    </p:animEffect>
                                  </p:childTnLst>
                                </p:cTn>
                              </p:par>
                            </p:childTnLst>
                          </p:cTn>
                        </p:par>
                        <p:par>
                          <p:cTn id="88" fill="hold">
                            <p:stCondLst>
                              <p:cond delay="2000"/>
                            </p:stCondLst>
                            <p:childTnLst>
                              <p:par>
                                <p:cTn id="89" presetID="10" presetClass="entr" presetSubtype="0" fill="hold" nodeType="afterEffect">
                                  <p:stCondLst>
                                    <p:cond delay="0"/>
                                  </p:stCondLst>
                                  <p:childTnLst>
                                    <p:set>
                                      <p:cBhvr>
                                        <p:cTn id="90" dur="1" fill="hold">
                                          <p:stCondLst>
                                            <p:cond delay="0"/>
                                          </p:stCondLst>
                                        </p:cTn>
                                        <p:tgtEl>
                                          <p:spTgt spid="4869"/>
                                        </p:tgtEl>
                                        <p:attrNameLst>
                                          <p:attrName>style.visibility</p:attrName>
                                        </p:attrNameLst>
                                      </p:cBhvr>
                                      <p:to>
                                        <p:strVal val="visible"/>
                                      </p:to>
                                    </p:set>
                                    <p:animEffect transition="in" filter="fade">
                                      <p:cBhvr>
                                        <p:cTn id="91" dur="500"/>
                                        <p:tgtEl>
                                          <p:spTgt spid="486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881"/>
                                        </p:tgtEl>
                                        <p:attrNameLst>
                                          <p:attrName>style.visibility</p:attrName>
                                        </p:attrNameLst>
                                      </p:cBhvr>
                                      <p:to>
                                        <p:strVal val="visible"/>
                                      </p:to>
                                    </p:set>
                                    <p:animEffect transition="in" filter="fade">
                                      <p:cBhvr>
                                        <p:cTn id="96" dur="500"/>
                                        <p:tgtEl>
                                          <p:spTgt spid="4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87"/>
        <p:cNvGrpSpPr/>
        <p:nvPr/>
      </p:nvGrpSpPr>
      <p:grpSpPr>
        <a:xfrm>
          <a:off x="0" y="0"/>
          <a:ext cx="0" cy="0"/>
          <a:chOff x="0" y="0"/>
          <a:chExt cx="0" cy="0"/>
        </a:xfrm>
      </p:grpSpPr>
      <p:sp>
        <p:nvSpPr>
          <p:cNvPr id="4888" name="Google Shape;4888;p81"/>
          <p:cNvSpPr txBox="1">
            <a:spLocks noGrp="1"/>
          </p:cNvSpPr>
          <p:nvPr>
            <p:ph type="title"/>
          </p:nvPr>
        </p:nvSpPr>
        <p:spPr>
          <a:xfrm>
            <a:off x="794655" y="408214"/>
            <a:ext cx="6222596" cy="133090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Selective repeat: </a:t>
            </a:r>
            <a:br>
              <a:rPr lang="en-US" sz="4800"/>
            </a:br>
            <a:r>
              <a:rPr lang="en-US" sz="4800"/>
              <a:t>a dilemma!</a:t>
            </a:r>
            <a:endParaRPr lang="en-US" sz="4800"/>
          </a:p>
        </p:txBody>
      </p:sp>
      <p:grpSp>
        <p:nvGrpSpPr>
          <p:cNvPr id="4889" name="Google Shape;4889;p81"/>
          <p:cNvGrpSpPr/>
          <p:nvPr/>
        </p:nvGrpSpPr>
        <p:grpSpPr>
          <a:xfrm>
            <a:off x="6931293" y="4061030"/>
            <a:ext cx="4257675" cy="2225676"/>
            <a:chOff x="6909757" y="4181931"/>
            <a:chExt cx="4257675" cy="2225676"/>
          </a:xfrm>
        </p:grpSpPr>
        <p:grpSp>
          <p:nvGrpSpPr>
            <p:cNvPr id="4890" name="Google Shape;4890;p81"/>
            <p:cNvGrpSpPr/>
            <p:nvPr/>
          </p:nvGrpSpPr>
          <p:grpSpPr>
            <a:xfrm>
              <a:off x="6909757" y="4258131"/>
              <a:ext cx="1030288" cy="274638"/>
              <a:chOff x="1895" y="3931"/>
              <a:chExt cx="649" cy="173"/>
            </a:xfrm>
          </p:grpSpPr>
          <p:sp>
            <p:nvSpPr>
              <p:cNvPr id="4891" name="Google Shape;4891;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92" name="Google Shape;4892;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93" name="Google Shape;4893;p81"/>
            <p:cNvGrpSpPr/>
            <p:nvPr/>
          </p:nvGrpSpPr>
          <p:grpSpPr>
            <a:xfrm>
              <a:off x="6928807" y="4532769"/>
              <a:ext cx="1030288" cy="274638"/>
              <a:chOff x="1895" y="3931"/>
              <a:chExt cx="649" cy="173"/>
            </a:xfrm>
          </p:grpSpPr>
          <p:sp>
            <p:nvSpPr>
              <p:cNvPr id="4894" name="Google Shape;4894;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95" name="Google Shape;4895;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96" name="Google Shape;4896;p81"/>
            <p:cNvGrpSpPr/>
            <p:nvPr/>
          </p:nvGrpSpPr>
          <p:grpSpPr>
            <a:xfrm>
              <a:off x="6936745" y="4796294"/>
              <a:ext cx="1030288" cy="274638"/>
              <a:chOff x="1895" y="3931"/>
              <a:chExt cx="649" cy="173"/>
            </a:xfrm>
          </p:grpSpPr>
          <p:sp>
            <p:nvSpPr>
              <p:cNvPr id="4897" name="Google Shape;4897;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898" name="Google Shape;4898;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4899" name="Google Shape;4899;p81"/>
            <p:cNvCxnSpPr/>
            <p:nvPr/>
          </p:nvCxnSpPr>
          <p:spPr>
            <a:xfrm>
              <a:off x="7927345" y="4396244"/>
              <a:ext cx="1827213" cy="238125"/>
            </a:xfrm>
            <a:prstGeom prst="straightConnector1">
              <a:avLst/>
            </a:prstGeom>
            <a:noFill/>
            <a:ln w="19050" cap="flat" cmpd="sng">
              <a:solidFill>
                <a:srgbClr val="000099"/>
              </a:solidFill>
              <a:prstDash val="solid"/>
              <a:round/>
              <a:headEnd type="none" w="med" len="med"/>
              <a:tailEnd type="triangle" w="med" len="med"/>
            </a:ln>
          </p:spPr>
        </p:cxnSp>
        <p:cxnSp>
          <p:nvCxnSpPr>
            <p:cNvPr id="4900" name="Google Shape;4900;p81"/>
            <p:cNvCxnSpPr/>
            <p:nvPr/>
          </p:nvCxnSpPr>
          <p:spPr>
            <a:xfrm>
              <a:off x="7957507" y="4681994"/>
              <a:ext cx="1808163" cy="228600"/>
            </a:xfrm>
            <a:prstGeom prst="straightConnector1">
              <a:avLst/>
            </a:prstGeom>
            <a:noFill/>
            <a:ln w="19050" cap="flat" cmpd="sng">
              <a:solidFill>
                <a:srgbClr val="000099"/>
              </a:solidFill>
              <a:prstDash val="solid"/>
              <a:round/>
              <a:headEnd type="none" w="med" len="med"/>
              <a:tailEnd type="triangle" w="med" len="med"/>
            </a:ln>
          </p:spPr>
        </p:cxnSp>
        <p:cxnSp>
          <p:nvCxnSpPr>
            <p:cNvPr id="4901" name="Google Shape;4901;p81"/>
            <p:cNvCxnSpPr/>
            <p:nvPr/>
          </p:nvCxnSpPr>
          <p:spPr>
            <a:xfrm>
              <a:off x="7987670" y="4967744"/>
              <a:ext cx="1784350" cy="209550"/>
            </a:xfrm>
            <a:prstGeom prst="straightConnector1">
              <a:avLst/>
            </a:prstGeom>
            <a:noFill/>
            <a:ln w="19050" cap="flat" cmpd="sng">
              <a:solidFill>
                <a:srgbClr val="000099"/>
              </a:solidFill>
              <a:prstDash val="solid"/>
              <a:round/>
              <a:headEnd type="none" w="med" len="med"/>
              <a:tailEnd type="triangle" w="med" len="med"/>
            </a:ln>
          </p:spPr>
        </p:cxnSp>
        <p:sp>
          <p:nvSpPr>
            <p:cNvPr id="4902" name="Google Shape;4902;p81"/>
            <p:cNvSpPr txBox="1"/>
            <p:nvPr/>
          </p:nvSpPr>
          <p:spPr>
            <a:xfrm>
              <a:off x="8040057" y="418193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03" name="Google Shape;4903;p81"/>
            <p:cNvSpPr txBox="1"/>
            <p:nvPr/>
          </p:nvSpPr>
          <p:spPr>
            <a:xfrm>
              <a:off x="8036882" y="446768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pkt1</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04" name="Google Shape;4904;p81"/>
            <p:cNvSpPr txBox="1"/>
            <p:nvPr/>
          </p:nvSpPr>
          <p:spPr>
            <a:xfrm>
              <a:off x="8033707" y="475343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905" name="Google Shape;4905;p81"/>
            <p:cNvGrpSpPr/>
            <p:nvPr/>
          </p:nvGrpSpPr>
          <p:grpSpPr>
            <a:xfrm>
              <a:off x="6939920" y="5828170"/>
              <a:ext cx="1030288" cy="274638"/>
              <a:chOff x="1895" y="3931"/>
              <a:chExt cx="649" cy="173"/>
            </a:xfrm>
          </p:grpSpPr>
          <p:sp>
            <p:nvSpPr>
              <p:cNvPr id="4906" name="Google Shape;4906;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07" name="Google Shape;4907;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4908" name="Google Shape;4908;p81"/>
            <p:cNvCxnSpPr/>
            <p:nvPr/>
          </p:nvCxnSpPr>
          <p:spPr>
            <a:xfrm>
              <a:off x="7990845" y="5961520"/>
              <a:ext cx="1784350" cy="223838"/>
            </a:xfrm>
            <a:prstGeom prst="straightConnector1">
              <a:avLst/>
            </a:prstGeom>
            <a:noFill/>
            <a:ln w="19050" cap="flat" cmpd="sng">
              <a:solidFill>
                <a:srgbClr val="000099"/>
              </a:solidFill>
              <a:prstDash val="solid"/>
              <a:round/>
              <a:headEnd type="none" w="med" len="med"/>
              <a:tailEnd type="triangle" w="med" len="med"/>
            </a:ln>
          </p:spPr>
        </p:cxnSp>
        <p:sp>
          <p:nvSpPr>
            <p:cNvPr id="4909" name="Google Shape;4909;p81"/>
            <p:cNvSpPr txBox="1"/>
            <p:nvPr/>
          </p:nvSpPr>
          <p:spPr>
            <a:xfrm>
              <a:off x="8074982" y="5747207"/>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10" name="Google Shape;4910;p81"/>
            <p:cNvSpPr txBox="1"/>
            <p:nvPr/>
          </p:nvSpPr>
          <p:spPr>
            <a:xfrm>
              <a:off x="6924045" y="5429707"/>
              <a:ext cx="1382713" cy="4762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timeout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retransmit 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11" name="Google Shape;4911;p81"/>
            <p:cNvSpPr/>
            <p:nvPr/>
          </p:nvSpPr>
          <p:spPr>
            <a:xfrm>
              <a:off x="9959345" y="4559756"/>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12" name="Google Shape;4912;p81"/>
            <p:cNvSpPr txBox="1"/>
            <p:nvPr/>
          </p:nvSpPr>
          <p:spPr>
            <a:xfrm>
              <a:off x="9770432" y="4510544"/>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1 2 3</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13" name="Google Shape;4913;p81"/>
            <p:cNvSpPr/>
            <p:nvPr/>
          </p:nvSpPr>
          <p:spPr>
            <a:xfrm>
              <a:off x="10079995" y="4831219"/>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14" name="Google Shape;4914;p81"/>
            <p:cNvSpPr txBox="1"/>
            <p:nvPr/>
          </p:nvSpPr>
          <p:spPr>
            <a:xfrm>
              <a:off x="9767257" y="4785181"/>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2 3 0</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15" name="Google Shape;4915;p81"/>
            <p:cNvSpPr/>
            <p:nvPr/>
          </p:nvSpPr>
          <p:spPr>
            <a:xfrm>
              <a:off x="10210170" y="5094744"/>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16" name="Google Shape;4916;p81"/>
            <p:cNvSpPr txBox="1"/>
            <p:nvPr/>
          </p:nvSpPr>
          <p:spPr>
            <a:xfrm>
              <a:off x="9770432" y="5048707"/>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0 1 2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3 0 1</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917" name="Google Shape;4917;p81"/>
            <p:cNvCxnSpPr/>
            <p:nvPr/>
          </p:nvCxnSpPr>
          <p:spPr>
            <a:xfrm flipH="1">
              <a:off x="9122732" y="4642306"/>
              <a:ext cx="577850" cy="257175"/>
            </a:xfrm>
            <a:prstGeom prst="straightConnector1">
              <a:avLst/>
            </a:prstGeom>
            <a:noFill/>
            <a:ln w="19050" cap="flat" cmpd="sng">
              <a:solidFill>
                <a:srgbClr val="008000"/>
              </a:solidFill>
              <a:prstDash val="solid"/>
              <a:round/>
              <a:headEnd type="none" w="med" len="med"/>
              <a:tailEnd type="triangle" w="med" len="med"/>
            </a:ln>
          </p:spPr>
        </p:cxnSp>
        <p:cxnSp>
          <p:nvCxnSpPr>
            <p:cNvPr id="4918" name="Google Shape;4918;p81"/>
            <p:cNvCxnSpPr/>
            <p:nvPr/>
          </p:nvCxnSpPr>
          <p:spPr>
            <a:xfrm flipH="1">
              <a:off x="9122732" y="4905831"/>
              <a:ext cx="608013" cy="225425"/>
            </a:xfrm>
            <a:prstGeom prst="straightConnector1">
              <a:avLst/>
            </a:prstGeom>
            <a:noFill/>
            <a:ln w="19050" cap="flat" cmpd="sng">
              <a:solidFill>
                <a:srgbClr val="008000"/>
              </a:solidFill>
              <a:prstDash val="solid"/>
              <a:round/>
              <a:headEnd type="none" w="med" len="med"/>
              <a:tailEnd type="triangle" w="med" len="med"/>
            </a:ln>
          </p:spPr>
        </p:cxnSp>
        <p:cxnSp>
          <p:nvCxnSpPr>
            <p:cNvPr id="4919" name="Google Shape;4919;p81"/>
            <p:cNvCxnSpPr/>
            <p:nvPr/>
          </p:nvCxnSpPr>
          <p:spPr>
            <a:xfrm flipH="1">
              <a:off x="9129082" y="5169357"/>
              <a:ext cx="631825" cy="212725"/>
            </a:xfrm>
            <a:prstGeom prst="straightConnector1">
              <a:avLst/>
            </a:prstGeom>
            <a:noFill/>
            <a:ln w="19050" cap="flat" cmpd="sng">
              <a:solidFill>
                <a:srgbClr val="008000"/>
              </a:solidFill>
              <a:prstDash val="solid"/>
              <a:round/>
              <a:headEnd type="none" w="med" len="med"/>
              <a:tailEnd type="triangle" w="med" len="med"/>
            </a:ln>
          </p:spPr>
        </p:cxnSp>
        <p:sp>
          <p:nvSpPr>
            <p:cNvPr id="4920" name="Google Shape;4920;p81"/>
            <p:cNvSpPr txBox="1"/>
            <p:nvPr/>
          </p:nvSpPr>
          <p:spPr>
            <a:xfrm>
              <a:off x="8913182" y="4759781"/>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panose="020B0604030504040204"/>
                <a:buNone/>
              </a:pPr>
              <a:r>
                <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4921" name="Google Shape;4921;p81"/>
            <p:cNvSpPr txBox="1"/>
            <p:nvPr/>
          </p:nvSpPr>
          <p:spPr>
            <a:xfrm>
              <a:off x="8921120" y="5002669"/>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panose="020B0604030504040204"/>
                <a:buNone/>
              </a:pPr>
              <a:r>
                <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4922" name="Google Shape;4922;p81"/>
            <p:cNvSpPr txBox="1"/>
            <p:nvPr/>
          </p:nvSpPr>
          <p:spPr>
            <a:xfrm>
              <a:off x="8927470" y="5240794"/>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panose="020B0604030504040204"/>
                <a:buNone/>
              </a:pPr>
              <a:r>
                <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4923" name="Google Shape;4923;p81"/>
            <p:cNvSpPr txBox="1"/>
            <p:nvPr/>
          </p:nvSpPr>
          <p:spPr>
            <a:xfrm>
              <a:off x="9719632" y="5950407"/>
              <a:ext cx="1447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200"/>
                <a:buFont typeface="Tahoma" panose="020B0604030504040204"/>
                <a:buNone/>
              </a:pPr>
              <a:r>
                <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rPr>
                <a:t>will accept packet</a:t>
              </a:r>
              <a:endPar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CC0000"/>
                </a:buClr>
                <a:buSzPts val="1200"/>
                <a:buFont typeface="Tahoma" panose="020B0604030504040204"/>
                <a:buNone/>
              </a:pPr>
              <a:r>
                <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rPr>
                <a:t>with seq number 0</a:t>
              </a:r>
              <a:endPar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cxnSp>
          <p:nvCxnSpPr>
            <p:cNvPr id="4924" name="Google Shape;4924;p81"/>
            <p:cNvCxnSpPr/>
            <p:nvPr/>
          </p:nvCxnSpPr>
          <p:spPr>
            <a:xfrm rot="10800000">
              <a:off x="10424482" y="5345569"/>
              <a:ext cx="0" cy="635000"/>
            </a:xfrm>
            <a:prstGeom prst="straightConnector1">
              <a:avLst/>
            </a:prstGeom>
            <a:noFill/>
            <a:ln w="9525" cap="flat" cmpd="sng">
              <a:solidFill>
                <a:srgbClr val="CC0000"/>
              </a:solidFill>
              <a:prstDash val="solid"/>
              <a:round/>
              <a:headEnd type="none" w="med" len="med"/>
              <a:tailEnd type="triangle" w="med" len="med"/>
            </a:ln>
          </p:spPr>
        </p:cxnSp>
      </p:grpSp>
      <p:sp>
        <p:nvSpPr>
          <p:cNvPr id="4925" name="Google Shape;4925;p81"/>
          <p:cNvSpPr txBox="1"/>
          <p:nvPr/>
        </p:nvSpPr>
        <p:spPr>
          <a:xfrm>
            <a:off x="6903407" y="6111434"/>
            <a:ext cx="1220788"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Tahoma" panose="020B0604030504040204"/>
              <a:buNone/>
            </a:pPr>
            <a:r>
              <a:rPr lang="en-US" sz="2000" b="0" i="0" u="none" strike="noStrike" cap="none">
                <a:solidFill>
                  <a:srgbClr val="C00000"/>
                </a:solidFill>
                <a:latin typeface="Tahoma" panose="020B0604030504040204"/>
                <a:ea typeface="Tahoma" panose="020B0604030504040204"/>
                <a:cs typeface="Tahoma" panose="020B0604030504040204"/>
                <a:sym typeface="Tahoma" panose="020B0604030504040204"/>
              </a:rPr>
              <a:t>(b) oops!</a:t>
            </a:r>
            <a:endParaRPr lang="en-US" sz="20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grpSp>
        <p:nvGrpSpPr>
          <p:cNvPr id="4926" name="Google Shape;4926;p81"/>
          <p:cNvGrpSpPr/>
          <p:nvPr/>
        </p:nvGrpSpPr>
        <p:grpSpPr>
          <a:xfrm>
            <a:off x="6785932" y="351292"/>
            <a:ext cx="4410075" cy="2644775"/>
            <a:chOff x="6785932" y="351292"/>
            <a:chExt cx="4410075" cy="2644775"/>
          </a:xfrm>
        </p:grpSpPr>
        <p:sp>
          <p:nvSpPr>
            <p:cNvPr id="4927" name="Google Shape;4927;p81"/>
            <p:cNvSpPr txBox="1"/>
            <p:nvPr/>
          </p:nvSpPr>
          <p:spPr>
            <a:xfrm>
              <a:off x="9546595" y="351292"/>
              <a:ext cx="1458912"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receiver window</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(after receipt)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28" name="Google Shape;4928;p81"/>
            <p:cNvSpPr txBox="1"/>
            <p:nvPr/>
          </p:nvSpPr>
          <p:spPr>
            <a:xfrm>
              <a:off x="6785932" y="354467"/>
              <a:ext cx="1365250"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sender window</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(after receipt)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4929" name="Google Shape;4929;p81"/>
            <p:cNvCxnSpPr/>
            <p:nvPr/>
          </p:nvCxnSpPr>
          <p:spPr>
            <a:xfrm>
              <a:off x="6871657" y="845004"/>
              <a:ext cx="1109663" cy="0"/>
            </a:xfrm>
            <a:prstGeom prst="straightConnector1">
              <a:avLst/>
            </a:prstGeom>
            <a:noFill/>
            <a:ln w="19050" cap="flat" cmpd="sng">
              <a:solidFill>
                <a:srgbClr val="000099"/>
              </a:solidFill>
              <a:prstDash val="solid"/>
              <a:round/>
              <a:headEnd type="none" w="med" len="med"/>
              <a:tailEnd type="none" w="med" len="med"/>
            </a:ln>
          </p:spPr>
        </p:cxnSp>
        <p:cxnSp>
          <p:nvCxnSpPr>
            <p:cNvPr id="4930" name="Google Shape;4930;p81"/>
            <p:cNvCxnSpPr/>
            <p:nvPr/>
          </p:nvCxnSpPr>
          <p:spPr>
            <a:xfrm>
              <a:off x="9652957" y="845004"/>
              <a:ext cx="1109663" cy="0"/>
            </a:xfrm>
            <a:prstGeom prst="straightConnector1">
              <a:avLst/>
            </a:prstGeom>
            <a:noFill/>
            <a:ln w="19050" cap="flat" cmpd="sng">
              <a:solidFill>
                <a:srgbClr val="008000"/>
              </a:solidFill>
              <a:prstDash val="solid"/>
              <a:round/>
              <a:headEnd type="none" w="med" len="med"/>
              <a:tailEnd type="none" w="med" len="med"/>
            </a:ln>
          </p:spPr>
        </p:cxnSp>
        <p:grpSp>
          <p:nvGrpSpPr>
            <p:cNvPr id="4931" name="Google Shape;4931;p81"/>
            <p:cNvGrpSpPr/>
            <p:nvPr/>
          </p:nvGrpSpPr>
          <p:grpSpPr>
            <a:xfrm>
              <a:off x="6927220" y="1057729"/>
              <a:ext cx="1030287" cy="274638"/>
              <a:chOff x="1895" y="3931"/>
              <a:chExt cx="649" cy="173"/>
            </a:xfrm>
          </p:grpSpPr>
          <p:sp>
            <p:nvSpPr>
              <p:cNvPr id="4932" name="Google Shape;4932;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33" name="Google Shape;4933;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934" name="Google Shape;4934;p81"/>
            <p:cNvGrpSpPr/>
            <p:nvPr/>
          </p:nvGrpSpPr>
          <p:grpSpPr>
            <a:xfrm>
              <a:off x="6946270" y="1332367"/>
              <a:ext cx="1030287" cy="274638"/>
              <a:chOff x="1895" y="3931"/>
              <a:chExt cx="649" cy="173"/>
            </a:xfrm>
          </p:grpSpPr>
          <p:sp>
            <p:nvSpPr>
              <p:cNvPr id="4935" name="Google Shape;4935;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36" name="Google Shape;4936;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937" name="Google Shape;4937;p81"/>
            <p:cNvGrpSpPr/>
            <p:nvPr/>
          </p:nvGrpSpPr>
          <p:grpSpPr>
            <a:xfrm>
              <a:off x="6954207" y="1595892"/>
              <a:ext cx="1030287" cy="274638"/>
              <a:chOff x="1895" y="3931"/>
              <a:chExt cx="649" cy="173"/>
            </a:xfrm>
          </p:grpSpPr>
          <p:sp>
            <p:nvSpPr>
              <p:cNvPr id="4938" name="Google Shape;4938;p81"/>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39" name="Google Shape;4939;p81"/>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4940" name="Google Shape;4940;p81"/>
            <p:cNvCxnSpPr/>
            <p:nvPr/>
          </p:nvCxnSpPr>
          <p:spPr>
            <a:xfrm>
              <a:off x="7944807" y="1195842"/>
              <a:ext cx="1827212" cy="238125"/>
            </a:xfrm>
            <a:prstGeom prst="straightConnector1">
              <a:avLst/>
            </a:prstGeom>
            <a:noFill/>
            <a:ln w="19050" cap="flat" cmpd="sng">
              <a:solidFill>
                <a:srgbClr val="000099"/>
              </a:solidFill>
              <a:prstDash val="solid"/>
              <a:round/>
              <a:headEnd type="none" w="med" len="med"/>
              <a:tailEnd type="triangle" w="med" len="med"/>
            </a:ln>
          </p:spPr>
        </p:cxnSp>
        <p:cxnSp>
          <p:nvCxnSpPr>
            <p:cNvPr id="4941" name="Google Shape;4941;p81"/>
            <p:cNvCxnSpPr/>
            <p:nvPr/>
          </p:nvCxnSpPr>
          <p:spPr>
            <a:xfrm>
              <a:off x="7974970" y="1481592"/>
              <a:ext cx="1808162" cy="228600"/>
            </a:xfrm>
            <a:prstGeom prst="straightConnector1">
              <a:avLst/>
            </a:prstGeom>
            <a:noFill/>
            <a:ln w="19050" cap="flat" cmpd="sng">
              <a:solidFill>
                <a:srgbClr val="000099"/>
              </a:solidFill>
              <a:prstDash val="solid"/>
              <a:round/>
              <a:headEnd type="none" w="med" len="med"/>
              <a:tailEnd type="triangle" w="med" len="med"/>
            </a:ln>
          </p:spPr>
        </p:cxnSp>
        <p:cxnSp>
          <p:nvCxnSpPr>
            <p:cNvPr id="4942" name="Google Shape;4942;p81"/>
            <p:cNvCxnSpPr/>
            <p:nvPr/>
          </p:nvCxnSpPr>
          <p:spPr>
            <a:xfrm>
              <a:off x="8005132" y="1767342"/>
              <a:ext cx="1784350" cy="209550"/>
            </a:xfrm>
            <a:prstGeom prst="straightConnector1">
              <a:avLst/>
            </a:prstGeom>
            <a:noFill/>
            <a:ln w="19050" cap="flat" cmpd="sng">
              <a:solidFill>
                <a:srgbClr val="000099"/>
              </a:solidFill>
              <a:prstDash val="solid"/>
              <a:round/>
              <a:headEnd type="none" w="med" len="med"/>
              <a:tailEnd type="triangle" w="med" len="med"/>
            </a:ln>
          </p:spPr>
        </p:cxnSp>
        <p:sp>
          <p:nvSpPr>
            <p:cNvPr id="4943" name="Google Shape;4943;p81"/>
            <p:cNvSpPr txBox="1"/>
            <p:nvPr/>
          </p:nvSpPr>
          <p:spPr>
            <a:xfrm>
              <a:off x="7990845" y="98152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44" name="Google Shape;4944;p81"/>
            <p:cNvSpPr txBox="1"/>
            <p:nvPr/>
          </p:nvSpPr>
          <p:spPr>
            <a:xfrm>
              <a:off x="8054345" y="126727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pkt1</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45" name="Google Shape;4945;p81"/>
            <p:cNvSpPr txBox="1"/>
            <p:nvPr/>
          </p:nvSpPr>
          <p:spPr>
            <a:xfrm>
              <a:off x="8051170" y="155302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46" name="Google Shape;4946;p81"/>
            <p:cNvSpPr/>
            <p:nvPr/>
          </p:nvSpPr>
          <p:spPr>
            <a:xfrm>
              <a:off x="7270120" y="2369004"/>
              <a:ext cx="401637" cy="188913"/>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47" name="Google Shape;4947;p81"/>
            <p:cNvSpPr txBox="1"/>
            <p:nvPr/>
          </p:nvSpPr>
          <p:spPr>
            <a:xfrm>
              <a:off x="6957382" y="2322967"/>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3 0</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948" name="Google Shape;4948;p81"/>
            <p:cNvCxnSpPr/>
            <p:nvPr/>
          </p:nvCxnSpPr>
          <p:spPr>
            <a:xfrm>
              <a:off x="7976557" y="2494417"/>
              <a:ext cx="1784350" cy="223838"/>
            </a:xfrm>
            <a:prstGeom prst="straightConnector1">
              <a:avLst/>
            </a:prstGeom>
            <a:noFill/>
            <a:ln w="19050" cap="flat" cmpd="sng">
              <a:solidFill>
                <a:srgbClr val="000099"/>
              </a:solidFill>
              <a:prstDash val="solid"/>
              <a:round/>
              <a:headEnd type="none" w="med" len="med"/>
              <a:tailEnd type="triangle" w="med" len="med"/>
            </a:ln>
          </p:spPr>
        </p:cxnSp>
        <p:sp>
          <p:nvSpPr>
            <p:cNvPr id="4949" name="Google Shape;4949;p81"/>
            <p:cNvSpPr txBox="1"/>
            <p:nvPr/>
          </p:nvSpPr>
          <p:spPr>
            <a:xfrm>
              <a:off x="8079745" y="2502354"/>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50" name="Google Shape;4950;p81"/>
            <p:cNvSpPr/>
            <p:nvPr/>
          </p:nvSpPr>
          <p:spPr>
            <a:xfrm>
              <a:off x="9976807" y="1359354"/>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51" name="Google Shape;4951;p81"/>
            <p:cNvSpPr txBox="1"/>
            <p:nvPr/>
          </p:nvSpPr>
          <p:spPr>
            <a:xfrm>
              <a:off x="9787895" y="1310142"/>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1 2 3</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52" name="Google Shape;4952;p81"/>
            <p:cNvSpPr/>
            <p:nvPr/>
          </p:nvSpPr>
          <p:spPr>
            <a:xfrm>
              <a:off x="10097457" y="1630817"/>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53" name="Google Shape;4953;p81"/>
            <p:cNvSpPr txBox="1"/>
            <p:nvPr/>
          </p:nvSpPr>
          <p:spPr>
            <a:xfrm>
              <a:off x="9784720" y="1584779"/>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2 3 0</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54" name="Google Shape;4954;p81"/>
            <p:cNvSpPr/>
            <p:nvPr/>
          </p:nvSpPr>
          <p:spPr>
            <a:xfrm>
              <a:off x="10227632" y="1894342"/>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55" name="Google Shape;4955;p81"/>
            <p:cNvSpPr txBox="1"/>
            <p:nvPr/>
          </p:nvSpPr>
          <p:spPr>
            <a:xfrm>
              <a:off x="9787895" y="1848304"/>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0 1 2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3 0 1</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956" name="Google Shape;4956;p81"/>
            <p:cNvCxnSpPr/>
            <p:nvPr/>
          </p:nvCxnSpPr>
          <p:spPr>
            <a:xfrm flipH="1">
              <a:off x="7933695" y="1441904"/>
              <a:ext cx="1784350" cy="735013"/>
            </a:xfrm>
            <a:prstGeom prst="straightConnector1">
              <a:avLst/>
            </a:prstGeom>
            <a:noFill/>
            <a:ln w="19050" cap="flat" cmpd="sng">
              <a:solidFill>
                <a:srgbClr val="008000"/>
              </a:solidFill>
              <a:prstDash val="solid"/>
              <a:round/>
              <a:headEnd type="none" w="med" len="med"/>
              <a:tailEnd type="triangle" w="med" len="med"/>
            </a:ln>
          </p:spPr>
        </p:cxnSp>
        <p:cxnSp>
          <p:nvCxnSpPr>
            <p:cNvPr id="4957" name="Google Shape;4957;p81"/>
            <p:cNvCxnSpPr/>
            <p:nvPr/>
          </p:nvCxnSpPr>
          <p:spPr>
            <a:xfrm flipH="1">
              <a:off x="7952745" y="1705429"/>
              <a:ext cx="1795462" cy="758825"/>
            </a:xfrm>
            <a:prstGeom prst="straightConnector1">
              <a:avLst/>
            </a:prstGeom>
            <a:noFill/>
            <a:ln w="19050" cap="flat" cmpd="sng">
              <a:solidFill>
                <a:srgbClr val="008000"/>
              </a:solidFill>
              <a:prstDash val="solid"/>
              <a:round/>
              <a:headEnd type="none" w="med" len="med"/>
              <a:tailEnd type="triangle" w="med" len="med"/>
            </a:ln>
          </p:spPr>
        </p:cxnSp>
        <p:sp>
          <p:nvSpPr>
            <p:cNvPr id="4958" name="Google Shape;4958;p81"/>
            <p:cNvSpPr txBox="1"/>
            <p:nvPr/>
          </p:nvSpPr>
          <p:spPr>
            <a:xfrm>
              <a:off x="8452807" y="2132467"/>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panose="020B0604030504040204"/>
                <a:buNone/>
              </a:pPr>
              <a:r>
                <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4959" name="Google Shape;4959;p81"/>
            <p:cNvSpPr txBox="1"/>
            <p:nvPr/>
          </p:nvSpPr>
          <p:spPr>
            <a:xfrm>
              <a:off x="9748207" y="2538867"/>
              <a:ext cx="1447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200"/>
                <a:buFont typeface="Tahoma" panose="020B0604030504040204"/>
                <a:buNone/>
              </a:pPr>
              <a:r>
                <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rPr>
                <a:t>will accept packet</a:t>
              </a:r>
              <a:endPar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CC0000"/>
                </a:buClr>
                <a:buSzPts val="1200"/>
                <a:buFont typeface="Tahoma" panose="020B0604030504040204"/>
                <a:buNone/>
              </a:pPr>
              <a:r>
                <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rPr>
                <a:t>with seq number 0</a:t>
              </a:r>
              <a:endPar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cxnSp>
          <p:nvCxnSpPr>
            <p:cNvPr id="4960" name="Google Shape;4960;p81"/>
            <p:cNvCxnSpPr/>
            <p:nvPr/>
          </p:nvCxnSpPr>
          <p:spPr>
            <a:xfrm rot="10800000">
              <a:off x="10441945" y="2145167"/>
              <a:ext cx="0" cy="446088"/>
            </a:xfrm>
            <a:prstGeom prst="straightConnector1">
              <a:avLst/>
            </a:prstGeom>
            <a:noFill/>
            <a:ln w="9525" cap="flat" cmpd="sng">
              <a:solidFill>
                <a:srgbClr val="CC0000"/>
              </a:solidFill>
              <a:prstDash val="solid"/>
              <a:round/>
              <a:headEnd type="none" w="med" len="med"/>
              <a:tailEnd type="triangle" w="med" len="med"/>
            </a:ln>
          </p:spPr>
        </p:cxnSp>
        <p:cxnSp>
          <p:nvCxnSpPr>
            <p:cNvPr id="4961" name="Google Shape;4961;p81"/>
            <p:cNvCxnSpPr/>
            <p:nvPr/>
          </p:nvCxnSpPr>
          <p:spPr>
            <a:xfrm>
              <a:off x="7968620" y="2203904"/>
              <a:ext cx="590550" cy="73025"/>
            </a:xfrm>
            <a:prstGeom prst="straightConnector1">
              <a:avLst/>
            </a:prstGeom>
            <a:noFill/>
            <a:ln w="19050" cap="flat" cmpd="sng">
              <a:solidFill>
                <a:srgbClr val="000099"/>
              </a:solidFill>
              <a:prstDash val="solid"/>
              <a:round/>
              <a:headEnd type="none" w="med" len="med"/>
              <a:tailEnd type="triangle" w="med" len="med"/>
            </a:ln>
          </p:spPr>
        </p:cxnSp>
        <p:grpSp>
          <p:nvGrpSpPr>
            <p:cNvPr id="4962" name="Google Shape;4962;p81"/>
            <p:cNvGrpSpPr/>
            <p:nvPr/>
          </p:nvGrpSpPr>
          <p:grpSpPr>
            <a:xfrm>
              <a:off x="6957382" y="2037217"/>
              <a:ext cx="1030287" cy="274638"/>
              <a:chOff x="2667" y="3750"/>
              <a:chExt cx="649" cy="173"/>
            </a:xfrm>
          </p:grpSpPr>
          <p:sp>
            <p:nvSpPr>
              <p:cNvPr id="4963" name="Google Shape;4963;p81"/>
              <p:cNvSpPr/>
              <p:nvPr/>
            </p:nvSpPr>
            <p:spPr>
              <a:xfrm>
                <a:off x="2786" y="3779"/>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64" name="Google Shape;4964;p81"/>
              <p:cNvSpPr txBox="1"/>
              <p:nvPr/>
            </p:nvSpPr>
            <p:spPr>
              <a:xfrm>
                <a:off x="2667" y="3750"/>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3 </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965" name="Google Shape;4965;p81"/>
            <p:cNvSpPr txBox="1"/>
            <p:nvPr/>
          </p:nvSpPr>
          <p:spPr>
            <a:xfrm>
              <a:off x="8082920" y="1988004"/>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pkt3</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4966" name="Google Shape;4966;p81"/>
          <p:cNvSpPr txBox="1"/>
          <p:nvPr/>
        </p:nvSpPr>
        <p:spPr>
          <a:xfrm>
            <a:off x="6800220" y="2834142"/>
            <a:ext cx="187936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Tahoma" panose="020B0604030504040204"/>
              <a:buNone/>
            </a:pPr>
            <a:r>
              <a:rPr lang="en-US" sz="2000" b="0" i="0" u="none" strike="noStrike" cap="none">
                <a:solidFill>
                  <a:srgbClr val="C00000"/>
                </a:solidFill>
                <a:latin typeface="Tahoma" panose="020B0604030504040204"/>
                <a:ea typeface="Tahoma" panose="020B0604030504040204"/>
                <a:cs typeface="Tahoma" panose="020B0604030504040204"/>
                <a:sym typeface="Tahoma" panose="020B0604030504040204"/>
              </a:rPr>
              <a:t>(a) no problem</a:t>
            </a:r>
            <a:endParaRPr lang="en-US" sz="20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sp>
        <p:nvSpPr>
          <p:cNvPr id="4967" name="Google Shape;4967;p81"/>
          <p:cNvSpPr txBox="1"/>
          <p:nvPr/>
        </p:nvSpPr>
        <p:spPr>
          <a:xfrm>
            <a:off x="794654" y="1899557"/>
            <a:ext cx="5517245" cy="1326243"/>
          </a:xfrm>
          <a:prstGeom prst="rect">
            <a:avLst/>
          </a:prstGeom>
          <a:noFill/>
          <a:ln>
            <a:noFill/>
          </a:ln>
        </p:spPr>
        <p:txBody>
          <a:bodyPr spcFirstLastPara="1" wrap="square" lIns="91425" tIns="45700" rIns="91425" bIns="45700" anchor="t" anchorCtr="0">
            <a:normAutofit/>
          </a:bodyPr>
          <a:lstStyle/>
          <a:p>
            <a:pPr marL="158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example: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seq #s: 0, 1, 2, 3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(base 4 counting)</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window size=3</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8" name="Google Shape;4968;p8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6"/>
                                        </p:tgtEl>
                                        <p:attrNameLst>
                                          <p:attrName>style.visibility</p:attrName>
                                        </p:attrNameLst>
                                      </p:cBhvr>
                                      <p:to>
                                        <p:strVal val="visible"/>
                                      </p:to>
                                    </p:set>
                                    <p:animEffect transition="in" filter="fade">
                                      <p:cBhvr>
                                        <p:cTn id="7" dur="500"/>
                                        <p:tgtEl>
                                          <p:spTgt spid="49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66"/>
                                        </p:tgtEl>
                                        <p:attrNameLst>
                                          <p:attrName>style.visibility</p:attrName>
                                        </p:attrNameLst>
                                      </p:cBhvr>
                                      <p:to>
                                        <p:strVal val="visible"/>
                                      </p:to>
                                    </p:set>
                                    <p:animEffect transition="in" filter="fade">
                                      <p:cBhvr>
                                        <p:cTn id="12" dur="500"/>
                                        <p:tgtEl>
                                          <p:spTgt spid="49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89"/>
                                        </p:tgtEl>
                                        <p:attrNameLst>
                                          <p:attrName>style.visibility</p:attrName>
                                        </p:attrNameLst>
                                      </p:cBhvr>
                                      <p:to>
                                        <p:strVal val="visible"/>
                                      </p:to>
                                    </p:set>
                                    <p:animEffect transition="in" filter="fade">
                                      <p:cBhvr>
                                        <p:cTn id="17" dur="500"/>
                                        <p:tgtEl>
                                          <p:spTgt spid="48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5"/>
                                        </p:tgtEl>
                                        <p:attrNameLst>
                                          <p:attrName>style.visibility</p:attrName>
                                        </p:attrNameLst>
                                      </p:cBhvr>
                                      <p:to>
                                        <p:strVal val="visible"/>
                                      </p:to>
                                    </p:set>
                                    <p:animEffect transition="in" filter="fade">
                                      <p:cBhvr>
                                        <p:cTn id="22" dur="500"/>
                                        <p:tgtEl>
                                          <p:spTgt spid="4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973"/>
        <p:cNvGrpSpPr/>
        <p:nvPr/>
      </p:nvGrpSpPr>
      <p:grpSpPr>
        <a:xfrm>
          <a:off x="0" y="0"/>
          <a:ext cx="0" cy="0"/>
          <a:chOff x="0" y="0"/>
          <a:chExt cx="0" cy="0"/>
        </a:xfrm>
      </p:grpSpPr>
      <p:sp>
        <p:nvSpPr>
          <p:cNvPr id="4974" name="Google Shape;4974;p82"/>
          <p:cNvSpPr txBox="1">
            <a:spLocks noGrp="1"/>
          </p:cNvSpPr>
          <p:nvPr>
            <p:ph type="title"/>
          </p:nvPr>
        </p:nvSpPr>
        <p:spPr>
          <a:xfrm>
            <a:off x="794655" y="408214"/>
            <a:ext cx="6222596" cy="133090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Selective repeat: </a:t>
            </a:r>
            <a:br>
              <a:rPr lang="en-US" sz="4800"/>
            </a:br>
            <a:r>
              <a:rPr lang="en-US" sz="4800"/>
              <a:t>a dilemma!</a:t>
            </a:r>
            <a:endParaRPr lang="en-US" sz="4800"/>
          </a:p>
        </p:txBody>
      </p:sp>
      <p:sp>
        <p:nvSpPr>
          <p:cNvPr id="4975" name="Google Shape;4975;p82"/>
          <p:cNvSpPr/>
          <p:nvPr/>
        </p:nvSpPr>
        <p:spPr>
          <a:xfrm>
            <a:off x="1004797" y="3949577"/>
            <a:ext cx="5038193" cy="23580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rgbClr val="000099"/>
              </a:buClr>
              <a:buSzPts val="156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80000"/>
              </a:lnSpc>
              <a:spcBef>
                <a:spcPts val="560"/>
              </a:spcBef>
              <a:spcAft>
                <a:spcPts val="0"/>
              </a:spcAft>
              <a:buClr>
                <a:srgbClr val="000099"/>
              </a:buClr>
              <a:buSzPts val="1820"/>
              <a:buFont typeface="Calibri" panose="020F0502020204030204"/>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Q:</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what relationship is needed between sequence # size and window size to avoid problem in scenario (b)?</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976" name="Google Shape;4976;p82"/>
          <p:cNvGrpSpPr/>
          <p:nvPr/>
        </p:nvGrpSpPr>
        <p:grpSpPr>
          <a:xfrm>
            <a:off x="6931293" y="4061030"/>
            <a:ext cx="4257675" cy="2225676"/>
            <a:chOff x="6909757" y="4181931"/>
            <a:chExt cx="4257675" cy="2225676"/>
          </a:xfrm>
        </p:grpSpPr>
        <p:grpSp>
          <p:nvGrpSpPr>
            <p:cNvPr id="4977" name="Google Shape;4977;p82"/>
            <p:cNvGrpSpPr/>
            <p:nvPr/>
          </p:nvGrpSpPr>
          <p:grpSpPr>
            <a:xfrm>
              <a:off x="6909757" y="4258131"/>
              <a:ext cx="1030288" cy="274638"/>
              <a:chOff x="1895" y="3931"/>
              <a:chExt cx="649" cy="173"/>
            </a:xfrm>
          </p:grpSpPr>
          <p:sp>
            <p:nvSpPr>
              <p:cNvPr id="4978" name="Google Shape;4978;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79" name="Google Shape;4979;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980" name="Google Shape;4980;p82"/>
            <p:cNvGrpSpPr/>
            <p:nvPr/>
          </p:nvGrpSpPr>
          <p:grpSpPr>
            <a:xfrm>
              <a:off x="6928807" y="4532769"/>
              <a:ext cx="1030288" cy="274638"/>
              <a:chOff x="1895" y="3931"/>
              <a:chExt cx="649" cy="173"/>
            </a:xfrm>
          </p:grpSpPr>
          <p:sp>
            <p:nvSpPr>
              <p:cNvPr id="4981" name="Google Shape;4981;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82" name="Google Shape;4982;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983" name="Google Shape;4983;p82"/>
            <p:cNvGrpSpPr/>
            <p:nvPr/>
          </p:nvGrpSpPr>
          <p:grpSpPr>
            <a:xfrm>
              <a:off x="6936745" y="4796294"/>
              <a:ext cx="1030288" cy="274638"/>
              <a:chOff x="1895" y="3931"/>
              <a:chExt cx="649" cy="173"/>
            </a:xfrm>
          </p:grpSpPr>
          <p:sp>
            <p:nvSpPr>
              <p:cNvPr id="4984" name="Google Shape;4984;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85" name="Google Shape;4985;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4986" name="Google Shape;4986;p82"/>
            <p:cNvCxnSpPr/>
            <p:nvPr/>
          </p:nvCxnSpPr>
          <p:spPr>
            <a:xfrm>
              <a:off x="7927345" y="4396244"/>
              <a:ext cx="1827213" cy="238125"/>
            </a:xfrm>
            <a:prstGeom prst="straightConnector1">
              <a:avLst/>
            </a:prstGeom>
            <a:noFill/>
            <a:ln w="19050" cap="flat" cmpd="sng">
              <a:solidFill>
                <a:srgbClr val="000099"/>
              </a:solidFill>
              <a:prstDash val="solid"/>
              <a:round/>
              <a:headEnd type="none" w="med" len="med"/>
              <a:tailEnd type="triangle" w="med" len="med"/>
            </a:ln>
          </p:spPr>
        </p:cxnSp>
        <p:cxnSp>
          <p:nvCxnSpPr>
            <p:cNvPr id="4987" name="Google Shape;4987;p82"/>
            <p:cNvCxnSpPr/>
            <p:nvPr/>
          </p:nvCxnSpPr>
          <p:spPr>
            <a:xfrm>
              <a:off x="7957507" y="4681994"/>
              <a:ext cx="1808163" cy="228600"/>
            </a:xfrm>
            <a:prstGeom prst="straightConnector1">
              <a:avLst/>
            </a:prstGeom>
            <a:noFill/>
            <a:ln w="19050" cap="flat" cmpd="sng">
              <a:solidFill>
                <a:srgbClr val="000099"/>
              </a:solidFill>
              <a:prstDash val="solid"/>
              <a:round/>
              <a:headEnd type="none" w="med" len="med"/>
              <a:tailEnd type="triangle" w="med" len="med"/>
            </a:ln>
          </p:spPr>
        </p:cxnSp>
        <p:cxnSp>
          <p:nvCxnSpPr>
            <p:cNvPr id="4988" name="Google Shape;4988;p82"/>
            <p:cNvCxnSpPr/>
            <p:nvPr/>
          </p:nvCxnSpPr>
          <p:spPr>
            <a:xfrm>
              <a:off x="7987670" y="4967744"/>
              <a:ext cx="1784350" cy="209550"/>
            </a:xfrm>
            <a:prstGeom prst="straightConnector1">
              <a:avLst/>
            </a:prstGeom>
            <a:noFill/>
            <a:ln w="19050" cap="flat" cmpd="sng">
              <a:solidFill>
                <a:srgbClr val="000099"/>
              </a:solidFill>
              <a:prstDash val="solid"/>
              <a:round/>
              <a:headEnd type="none" w="med" len="med"/>
              <a:tailEnd type="triangle" w="med" len="med"/>
            </a:ln>
          </p:spPr>
        </p:cxnSp>
        <p:sp>
          <p:nvSpPr>
            <p:cNvPr id="4989" name="Google Shape;4989;p82"/>
            <p:cNvSpPr txBox="1"/>
            <p:nvPr/>
          </p:nvSpPr>
          <p:spPr>
            <a:xfrm>
              <a:off x="8040057" y="418193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90" name="Google Shape;4990;p82"/>
            <p:cNvSpPr txBox="1"/>
            <p:nvPr/>
          </p:nvSpPr>
          <p:spPr>
            <a:xfrm>
              <a:off x="8036882" y="446768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pkt1</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91" name="Google Shape;4991;p82"/>
            <p:cNvSpPr txBox="1"/>
            <p:nvPr/>
          </p:nvSpPr>
          <p:spPr>
            <a:xfrm>
              <a:off x="8033707" y="4753431"/>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4992" name="Google Shape;4992;p82"/>
            <p:cNvGrpSpPr/>
            <p:nvPr/>
          </p:nvGrpSpPr>
          <p:grpSpPr>
            <a:xfrm>
              <a:off x="6939920" y="5828170"/>
              <a:ext cx="1030288" cy="274638"/>
              <a:chOff x="1895" y="3931"/>
              <a:chExt cx="649" cy="173"/>
            </a:xfrm>
          </p:grpSpPr>
          <p:sp>
            <p:nvSpPr>
              <p:cNvPr id="4993" name="Google Shape;4993;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94" name="Google Shape;4994;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4995" name="Google Shape;4995;p82"/>
            <p:cNvCxnSpPr/>
            <p:nvPr/>
          </p:nvCxnSpPr>
          <p:spPr>
            <a:xfrm>
              <a:off x="7990845" y="5961520"/>
              <a:ext cx="1784350" cy="223838"/>
            </a:xfrm>
            <a:prstGeom prst="straightConnector1">
              <a:avLst/>
            </a:prstGeom>
            <a:noFill/>
            <a:ln w="19050" cap="flat" cmpd="sng">
              <a:solidFill>
                <a:srgbClr val="000099"/>
              </a:solidFill>
              <a:prstDash val="solid"/>
              <a:round/>
              <a:headEnd type="none" w="med" len="med"/>
              <a:tailEnd type="triangle" w="med" len="med"/>
            </a:ln>
          </p:spPr>
        </p:cxnSp>
        <p:sp>
          <p:nvSpPr>
            <p:cNvPr id="4996" name="Google Shape;4996;p82"/>
            <p:cNvSpPr txBox="1"/>
            <p:nvPr/>
          </p:nvSpPr>
          <p:spPr>
            <a:xfrm>
              <a:off x="8074982" y="5747207"/>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97" name="Google Shape;4997;p82"/>
            <p:cNvSpPr txBox="1"/>
            <p:nvPr/>
          </p:nvSpPr>
          <p:spPr>
            <a:xfrm>
              <a:off x="6924045" y="5429707"/>
              <a:ext cx="1382713" cy="4762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timeout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retransmit 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98" name="Google Shape;4998;p82"/>
            <p:cNvSpPr/>
            <p:nvPr/>
          </p:nvSpPr>
          <p:spPr>
            <a:xfrm>
              <a:off x="9959345" y="4559756"/>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4999" name="Google Shape;4999;p82"/>
            <p:cNvSpPr txBox="1"/>
            <p:nvPr/>
          </p:nvSpPr>
          <p:spPr>
            <a:xfrm>
              <a:off x="9770432" y="4510544"/>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1 2 3</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00" name="Google Shape;5000;p82"/>
            <p:cNvSpPr/>
            <p:nvPr/>
          </p:nvSpPr>
          <p:spPr>
            <a:xfrm>
              <a:off x="10079995" y="4831219"/>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01" name="Google Shape;5001;p82"/>
            <p:cNvSpPr txBox="1"/>
            <p:nvPr/>
          </p:nvSpPr>
          <p:spPr>
            <a:xfrm>
              <a:off x="9767257" y="4785181"/>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2 3 0</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02" name="Google Shape;5002;p82"/>
            <p:cNvSpPr/>
            <p:nvPr/>
          </p:nvSpPr>
          <p:spPr>
            <a:xfrm>
              <a:off x="10210170" y="5094744"/>
              <a:ext cx="401638"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03" name="Google Shape;5003;p82"/>
            <p:cNvSpPr txBox="1"/>
            <p:nvPr/>
          </p:nvSpPr>
          <p:spPr>
            <a:xfrm>
              <a:off x="9770432" y="5048707"/>
              <a:ext cx="1030288"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0 1 2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3 0 1</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004" name="Google Shape;5004;p82"/>
            <p:cNvCxnSpPr/>
            <p:nvPr/>
          </p:nvCxnSpPr>
          <p:spPr>
            <a:xfrm flipH="1">
              <a:off x="9122732" y="4642306"/>
              <a:ext cx="577850" cy="257175"/>
            </a:xfrm>
            <a:prstGeom prst="straightConnector1">
              <a:avLst/>
            </a:prstGeom>
            <a:noFill/>
            <a:ln w="19050" cap="flat" cmpd="sng">
              <a:solidFill>
                <a:srgbClr val="008000"/>
              </a:solidFill>
              <a:prstDash val="solid"/>
              <a:round/>
              <a:headEnd type="none" w="med" len="med"/>
              <a:tailEnd type="triangle" w="med" len="med"/>
            </a:ln>
          </p:spPr>
        </p:cxnSp>
        <p:cxnSp>
          <p:nvCxnSpPr>
            <p:cNvPr id="5005" name="Google Shape;5005;p82"/>
            <p:cNvCxnSpPr/>
            <p:nvPr/>
          </p:nvCxnSpPr>
          <p:spPr>
            <a:xfrm flipH="1">
              <a:off x="9122732" y="4905831"/>
              <a:ext cx="608013" cy="225425"/>
            </a:xfrm>
            <a:prstGeom prst="straightConnector1">
              <a:avLst/>
            </a:prstGeom>
            <a:noFill/>
            <a:ln w="19050" cap="flat" cmpd="sng">
              <a:solidFill>
                <a:srgbClr val="008000"/>
              </a:solidFill>
              <a:prstDash val="solid"/>
              <a:round/>
              <a:headEnd type="none" w="med" len="med"/>
              <a:tailEnd type="triangle" w="med" len="med"/>
            </a:ln>
          </p:spPr>
        </p:cxnSp>
        <p:cxnSp>
          <p:nvCxnSpPr>
            <p:cNvPr id="5006" name="Google Shape;5006;p82"/>
            <p:cNvCxnSpPr/>
            <p:nvPr/>
          </p:nvCxnSpPr>
          <p:spPr>
            <a:xfrm flipH="1">
              <a:off x="9129082" y="5169357"/>
              <a:ext cx="631825" cy="212725"/>
            </a:xfrm>
            <a:prstGeom prst="straightConnector1">
              <a:avLst/>
            </a:prstGeom>
            <a:noFill/>
            <a:ln w="19050" cap="flat" cmpd="sng">
              <a:solidFill>
                <a:srgbClr val="008000"/>
              </a:solidFill>
              <a:prstDash val="solid"/>
              <a:round/>
              <a:headEnd type="none" w="med" len="med"/>
              <a:tailEnd type="triangle" w="med" len="med"/>
            </a:ln>
          </p:spPr>
        </p:cxnSp>
        <p:sp>
          <p:nvSpPr>
            <p:cNvPr id="5007" name="Google Shape;5007;p82"/>
            <p:cNvSpPr txBox="1"/>
            <p:nvPr/>
          </p:nvSpPr>
          <p:spPr>
            <a:xfrm>
              <a:off x="8913182" y="4759781"/>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panose="020B0604030504040204"/>
                <a:buNone/>
              </a:pPr>
              <a:r>
                <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5008" name="Google Shape;5008;p82"/>
            <p:cNvSpPr txBox="1"/>
            <p:nvPr/>
          </p:nvSpPr>
          <p:spPr>
            <a:xfrm>
              <a:off x="8921120" y="5002669"/>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panose="020B0604030504040204"/>
                <a:buNone/>
              </a:pPr>
              <a:r>
                <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5009" name="Google Shape;5009;p82"/>
            <p:cNvSpPr txBox="1"/>
            <p:nvPr/>
          </p:nvSpPr>
          <p:spPr>
            <a:xfrm>
              <a:off x="8927470" y="5240794"/>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panose="020B0604030504040204"/>
                <a:buNone/>
              </a:pPr>
              <a:r>
                <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5010" name="Google Shape;5010;p82"/>
            <p:cNvSpPr txBox="1"/>
            <p:nvPr/>
          </p:nvSpPr>
          <p:spPr>
            <a:xfrm>
              <a:off x="9719632" y="5950407"/>
              <a:ext cx="1447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200"/>
                <a:buFont typeface="Tahoma" panose="020B0604030504040204"/>
                <a:buNone/>
              </a:pPr>
              <a:r>
                <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rPr>
                <a:t>will accept packet</a:t>
              </a:r>
              <a:endPar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CC0000"/>
                </a:buClr>
                <a:buSzPts val="1200"/>
                <a:buFont typeface="Tahoma" panose="020B0604030504040204"/>
                <a:buNone/>
              </a:pPr>
              <a:r>
                <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rPr>
                <a:t>with seq number 0</a:t>
              </a:r>
              <a:endPar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cxnSp>
          <p:nvCxnSpPr>
            <p:cNvPr id="5011" name="Google Shape;5011;p82"/>
            <p:cNvCxnSpPr/>
            <p:nvPr/>
          </p:nvCxnSpPr>
          <p:spPr>
            <a:xfrm rot="10800000">
              <a:off x="10424482" y="5345569"/>
              <a:ext cx="0" cy="635000"/>
            </a:xfrm>
            <a:prstGeom prst="straightConnector1">
              <a:avLst/>
            </a:prstGeom>
            <a:noFill/>
            <a:ln w="9525" cap="flat" cmpd="sng">
              <a:solidFill>
                <a:srgbClr val="CC0000"/>
              </a:solidFill>
              <a:prstDash val="solid"/>
              <a:round/>
              <a:headEnd type="none" w="med" len="med"/>
              <a:tailEnd type="triangle" w="med" len="med"/>
            </a:ln>
          </p:spPr>
        </p:cxnSp>
      </p:grpSp>
      <p:sp>
        <p:nvSpPr>
          <p:cNvPr id="5012" name="Google Shape;5012;p82"/>
          <p:cNvSpPr txBox="1"/>
          <p:nvPr/>
        </p:nvSpPr>
        <p:spPr>
          <a:xfrm>
            <a:off x="6903407" y="6111434"/>
            <a:ext cx="1220788"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Tahoma" panose="020B0604030504040204"/>
              <a:buNone/>
            </a:pPr>
            <a:r>
              <a:rPr lang="en-US" sz="2000" b="0" i="0" u="none" strike="noStrike" cap="none">
                <a:solidFill>
                  <a:srgbClr val="C00000"/>
                </a:solidFill>
                <a:latin typeface="Tahoma" panose="020B0604030504040204"/>
                <a:ea typeface="Tahoma" panose="020B0604030504040204"/>
                <a:cs typeface="Tahoma" panose="020B0604030504040204"/>
                <a:sym typeface="Tahoma" panose="020B0604030504040204"/>
              </a:rPr>
              <a:t>(b) oops!</a:t>
            </a:r>
            <a:endParaRPr lang="en-US" sz="20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grpSp>
        <p:nvGrpSpPr>
          <p:cNvPr id="5013" name="Google Shape;5013;p82"/>
          <p:cNvGrpSpPr/>
          <p:nvPr/>
        </p:nvGrpSpPr>
        <p:grpSpPr>
          <a:xfrm>
            <a:off x="6785932" y="351292"/>
            <a:ext cx="4410075" cy="2644775"/>
            <a:chOff x="6785932" y="351292"/>
            <a:chExt cx="4410075" cy="2644775"/>
          </a:xfrm>
        </p:grpSpPr>
        <p:sp>
          <p:nvSpPr>
            <p:cNvPr id="5014" name="Google Shape;5014;p82"/>
            <p:cNvSpPr txBox="1"/>
            <p:nvPr/>
          </p:nvSpPr>
          <p:spPr>
            <a:xfrm>
              <a:off x="9546595" y="351292"/>
              <a:ext cx="1458912"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receiver window</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(after receipt)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15" name="Google Shape;5015;p82"/>
            <p:cNvSpPr txBox="1"/>
            <p:nvPr/>
          </p:nvSpPr>
          <p:spPr>
            <a:xfrm>
              <a:off x="6785932" y="354467"/>
              <a:ext cx="1365250"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sender window</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(after receipt)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016" name="Google Shape;5016;p82"/>
            <p:cNvCxnSpPr/>
            <p:nvPr/>
          </p:nvCxnSpPr>
          <p:spPr>
            <a:xfrm>
              <a:off x="6871657" y="845004"/>
              <a:ext cx="1109663" cy="0"/>
            </a:xfrm>
            <a:prstGeom prst="straightConnector1">
              <a:avLst/>
            </a:prstGeom>
            <a:noFill/>
            <a:ln w="19050" cap="flat" cmpd="sng">
              <a:solidFill>
                <a:srgbClr val="000099"/>
              </a:solidFill>
              <a:prstDash val="solid"/>
              <a:round/>
              <a:headEnd type="none" w="med" len="med"/>
              <a:tailEnd type="none" w="med" len="med"/>
            </a:ln>
          </p:spPr>
        </p:cxnSp>
        <p:cxnSp>
          <p:nvCxnSpPr>
            <p:cNvPr id="5017" name="Google Shape;5017;p82"/>
            <p:cNvCxnSpPr/>
            <p:nvPr/>
          </p:nvCxnSpPr>
          <p:spPr>
            <a:xfrm>
              <a:off x="9652957" y="845004"/>
              <a:ext cx="1109663" cy="0"/>
            </a:xfrm>
            <a:prstGeom prst="straightConnector1">
              <a:avLst/>
            </a:prstGeom>
            <a:noFill/>
            <a:ln w="19050" cap="flat" cmpd="sng">
              <a:solidFill>
                <a:srgbClr val="008000"/>
              </a:solidFill>
              <a:prstDash val="solid"/>
              <a:round/>
              <a:headEnd type="none" w="med" len="med"/>
              <a:tailEnd type="none" w="med" len="med"/>
            </a:ln>
          </p:spPr>
        </p:cxnSp>
        <p:grpSp>
          <p:nvGrpSpPr>
            <p:cNvPr id="5018" name="Google Shape;5018;p82"/>
            <p:cNvGrpSpPr/>
            <p:nvPr/>
          </p:nvGrpSpPr>
          <p:grpSpPr>
            <a:xfrm>
              <a:off x="6927220" y="1057729"/>
              <a:ext cx="1030287" cy="274638"/>
              <a:chOff x="1895" y="3931"/>
              <a:chExt cx="649" cy="173"/>
            </a:xfrm>
          </p:grpSpPr>
          <p:sp>
            <p:nvSpPr>
              <p:cNvPr id="5019" name="Google Shape;5019;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20" name="Google Shape;5020;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021" name="Google Shape;5021;p82"/>
            <p:cNvGrpSpPr/>
            <p:nvPr/>
          </p:nvGrpSpPr>
          <p:grpSpPr>
            <a:xfrm>
              <a:off x="6946270" y="1332367"/>
              <a:ext cx="1030287" cy="274638"/>
              <a:chOff x="1895" y="3931"/>
              <a:chExt cx="649" cy="173"/>
            </a:xfrm>
          </p:grpSpPr>
          <p:sp>
            <p:nvSpPr>
              <p:cNvPr id="5022" name="Google Shape;5022;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23" name="Google Shape;5023;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024" name="Google Shape;5024;p82"/>
            <p:cNvGrpSpPr/>
            <p:nvPr/>
          </p:nvGrpSpPr>
          <p:grpSpPr>
            <a:xfrm>
              <a:off x="6954207" y="1595892"/>
              <a:ext cx="1030287" cy="274638"/>
              <a:chOff x="1895" y="3931"/>
              <a:chExt cx="649" cy="173"/>
            </a:xfrm>
          </p:grpSpPr>
          <p:sp>
            <p:nvSpPr>
              <p:cNvPr id="5025" name="Google Shape;5025;p82"/>
              <p:cNvSpPr/>
              <p:nvPr/>
            </p:nvSpPr>
            <p:spPr>
              <a:xfrm>
                <a:off x="1936" y="3962"/>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26" name="Google Shape;5026;p82"/>
              <p:cNvSpPr txBox="1"/>
              <p:nvPr/>
            </p:nvSpPr>
            <p:spPr>
              <a:xfrm>
                <a:off x="1895" y="3931"/>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0 1 2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3 0 1 2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5027" name="Google Shape;5027;p82"/>
            <p:cNvCxnSpPr/>
            <p:nvPr/>
          </p:nvCxnSpPr>
          <p:spPr>
            <a:xfrm>
              <a:off x="7944807" y="1195842"/>
              <a:ext cx="1827212" cy="238125"/>
            </a:xfrm>
            <a:prstGeom prst="straightConnector1">
              <a:avLst/>
            </a:prstGeom>
            <a:noFill/>
            <a:ln w="19050" cap="flat" cmpd="sng">
              <a:solidFill>
                <a:srgbClr val="000099"/>
              </a:solidFill>
              <a:prstDash val="solid"/>
              <a:round/>
              <a:headEnd type="none" w="med" len="med"/>
              <a:tailEnd type="triangle" w="med" len="med"/>
            </a:ln>
          </p:spPr>
        </p:cxnSp>
        <p:cxnSp>
          <p:nvCxnSpPr>
            <p:cNvPr id="5028" name="Google Shape;5028;p82"/>
            <p:cNvCxnSpPr/>
            <p:nvPr/>
          </p:nvCxnSpPr>
          <p:spPr>
            <a:xfrm>
              <a:off x="7974970" y="1481592"/>
              <a:ext cx="1808162" cy="228600"/>
            </a:xfrm>
            <a:prstGeom prst="straightConnector1">
              <a:avLst/>
            </a:prstGeom>
            <a:noFill/>
            <a:ln w="19050" cap="flat" cmpd="sng">
              <a:solidFill>
                <a:srgbClr val="000099"/>
              </a:solidFill>
              <a:prstDash val="solid"/>
              <a:round/>
              <a:headEnd type="none" w="med" len="med"/>
              <a:tailEnd type="triangle" w="med" len="med"/>
            </a:ln>
          </p:spPr>
        </p:cxnSp>
        <p:cxnSp>
          <p:nvCxnSpPr>
            <p:cNvPr id="5029" name="Google Shape;5029;p82"/>
            <p:cNvCxnSpPr/>
            <p:nvPr/>
          </p:nvCxnSpPr>
          <p:spPr>
            <a:xfrm>
              <a:off x="8005132" y="1767342"/>
              <a:ext cx="1784350" cy="209550"/>
            </a:xfrm>
            <a:prstGeom prst="straightConnector1">
              <a:avLst/>
            </a:prstGeom>
            <a:noFill/>
            <a:ln w="19050" cap="flat" cmpd="sng">
              <a:solidFill>
                <a:srgbClr val="000099"/>
              </a:solidFill>
              <a:prstDash val="solid"/>
              <a:round/>
              <a:headEnd type="none" w="med" len="med"/>
              <a:tailEnd type="triangle" w="med" len="med"/>
            </a:ln>
          </p:spPr>
        </p:cxnSp>
        <p:sp>
          <p:nvSpPr>
            <p:cNvPr id="5030" name="Google Shape;5030;p82"/>
            <p:cNvSpPr txBox="1"/>
            <p:nvPr/>
          </p:nvSpPr>
          <p:spPr>
            <a:xfrm>
              <a:off x="7990845" y="98152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31" name="Google Shape;5031;p82"/>
            <p:cNvSpPr txBox="1"/>
            <p:nvPr/>
          </p:nvSpPr>
          <p:spPr>
            <a:xfrm>
              <a:off x="8054345" y="126727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pkt1</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32" name="Google Shape;5032;p82"/>
            <p:cNvSpPr txBox="1"/>
            <p:nvPr/>
          </p:nvSpPr>
          <p:spPr>
            <a:xfrm>
              <a:off x="8051170" y="1553029"/>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33" name="Google Shape;5033;p82"/>
            <p:cNvSpPr/>
            <p:nvPr/>
          </p:nvSpPr>
          <p:spPr>
            <a:xfrm>
              <a:off x="7270120" y="2369004"/>
              <a:ext cx="401637" cy="188913"/>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34" name="Google Shape;5034;p82"/>
            <p:cNvSpPr txBox="1"/>
            <p:nvPr/>
          </p:nvSpPr>
          <p:spPr>
            <a:xfrm>
              <a:off x="6957382" y="2322967"/>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3 0</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035" name="Google Shape;5035;p82"/>
            <p:cNvCxnSpPr/>
            <p:nvPr/>
          </p:nvCxnSpPr>
          <p:spPr>
            <a:xfrm>
              <a:off x="7976557" y="2494417"/>
              <a:ext cx="1784350" cy="223838"/>
            </a:xfrm>
            <a:prstGeom prst="straightConnector1">
              <a:avLst/>
            </a:prstGeom>
            <a:noFill/>
            <a:ln w="19050" cap="flat" cmpd="sng">
              <a:solidFill>
                <a:srgbClr val="000099"/>
              </a:solidFill>
              <a:prstDash val="solid"/>
              <a:round/>
              <a:headEnd type="none" w="med" len="med"/>
              <a:tailEnd type="triangle" w="med" len="med"/>
            </a:ln>
          </p:spPr>
        </p:cxnSp>
        <p:sp>
          <p:nvSpPr>
            <p:cNvPr id="5036" name="Google Shape;5036;p82"/>
            <p:cNvSpPr txBox="1"/>
            <p:nvPr/>
          </p:nvSpPr>
          <p:spPr>
            <a:xfrm>
              <a:off x="8079745" y="2502354"/>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37" name="Google Shape;5037;p82"/>
            <p:cNvSpPr/>
            <p:nvPr/>
          </p:nvSpPr>
          <p:spPr>
            <a:xfrm>
              <a:off x="9976807" y="1359354"/>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38" name="Google Shape;5038;p82"/>
            <p:cNvSpPr txBox="1"/>
            <p:nvPr/>
          </p:nvSpPr>
          <p:spPr>
            <a:xfrm>
              <a:off x="9787895" y="1310142"/>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1 2 3</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39" name="Google Shape;5039;p82"/>
            <p:cNvSpPr/>
            <p:nvPr/>
          </p:nvSpPr>
          <p:spPr>
            <a:xfrm>
              <a:off x="10097457" y="1630817"/>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40" name="Google Shape;5040;p82"/>
            <p:cNvSpPr txBox="1"/>
            <p:nvPr/>
          </p:nvSpPr>
          <p:spPr>
            <a:xfrm>
              <a:off x="9784720" y="1584779"/>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 2 3 0</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1" name="Google Shape;5041;p82"/>
            <p:cNvSpPr/>
            <p:nvPr/>
          </p:nvSpPr>
          <p:spPr>
            <a:xfrm>
              <a:off x="10227632" y="1894342"/>
              <a:ext cx="401637" cy="188913"/>
            </a:xfrm>
            <a:prstGeom prst="rect">
              <a:avLst/>
            </a:prstGeom>
            <a:solidFill>
              <a:srgbClr val="0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42" name="Google Shape;5042;p82"/>
            <p:cNvSpPr txBox="1"/>
            <p:nvPr/>
          </p:nvSpPr>
          <p:spPr>
            <a:xfrm>
              <a:off x="9787895" y="1848304"/>
              <a:ext cx="1030287"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0 1 2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3 0 1</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043" name="Google Shape;5043;p82"/>
            <p:cNvCxnSpPr/>
            <p:nvPr/>
          </p:nvCxnSpPr>
          <p:spPr>
            <a:xfrm flipH="1">
              <a:off x="7933695" y="1441904"/>
              <a:ext cx="1784350" cy="735013"/>
            </a:xfrm>
            <a:prstGeom prst="straightConnector1">
              <a:avLst/>
            </a:prstGeom>
            <a:noFill/>
            <a:ln w="19050" cap="flat" cmpd="sng">
              <a:solidFill>
                <a:srgbClr val="008000"/>
              </a:solidFill>
              <a:prstDash val="solid"/>
              <a:round/>
              <a:headEnd type="none" w="med" len="med"/>
              <a:tailEnd type="triangle" w="med" len="med"/>
            </a:ln>
          </p:spPr>
        </p:cxnSp>
        <p:cxnSp>
          <p:nvCxnSpPr>
            <p:cNvPr id="5044" name="Google Shape;5044;p82"/>
            <p:cNvCxnSpPr/>
            <p:nvPr/>
          </p:nvCxnSpPr>
          <p:spPr>
            <a:xfrm flipH="1">
              <a:off x="7952745" y="1705429"/>
              <a:ext cx="1795462" cy="758825"/>
            </a:xfrm>
            <a:prstGeom prst="straightConnector1">
              <a:avLst/>
            </a:prstGeom>
            <a:noFill/>
            <a:ln w="19050" cap="flat" cmpd="sng">
              <a:solidFill>
                <a:srgbClr val="008000"/>
              </a:solidFill>
              <a:prstDash val="solid"/>
              <a:round/>
              <a:headEnd type="none" w="med" len="med"/>
              <a:tailEnd type="triangle" w="med" len="med"/>
            </a:ln>
          </p:spPr>
        </p:cxnSp>
        <p:sp>
          <p:nvSpPr>
            <p:cNvPr id="5045" name="Google Shape;5045;p82"/>
            <p:cNvSpPr txBox="1"/>
            <p:nvPr/>
          </p:nvSpPr>
          <p:spPr>
            <a:xfrm>
              <a:off x="8452807" y="2132467"/>
              <a:ext cx="323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ahoma" panose="020B0604030504040204"/>
                <a:buNone/>
              </a:pPr>
              <a:r>
                <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16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sp>
          <p:nvSpPr>
            <p:cNvPr id="5046" name="Google Shape;5046;p82"/>
            <p:cNvSpPr txBox="1"/>
            <p:nvPr/>
          </p:nvSpPr>
          <p:spPr>
            <a:xfrm>
              <a:off x="9748207" y="2538867"/>
              <a:ext cx="14478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200"/>
                <a:buFont typeface="Tahoma" panose="020B0604030504040204"/>
                <a:buNone/>
              </a:pPr>
              <a:r>
                <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rPr>
                <a:t>will accept packet</a:t>
              </a:r>
              <a:endPar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CC0000"/>
                </a:buClr>
                <a:buSzPts val="1200"/>
                <a:buFont typeface="Tahoma" panose="020B0604030504040204"/>
                <a:buNone/>
              </a:pPr>
              <a:r>
                <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rPr>
                <a:t>with seq number 0</a:t>
              </a:r>
              <a:endParaRPr lang="en-US" sz="1200" b="0" i="1"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cxnSp>
          <p:nvCxnSpPr>
            <p:cNvPr id="5047" name="Google Shape;5047;p82"/>
            <p:cNvCxnSpPr/>
            <p:nvPr/>
          </p:nvCxnSpPr>
          <p:spPr>
            <a:xfrm rot="10800000">
              <a:off x="10441945" y="2145167"/>
              <a:ext cx="0" cy="446088"/>
            </a:xfrm>
            <a:prstGeom prst="straightConnector1">
              <a:avLst/>
            </a:prstGeom>
            <a:noFill/>
            <a:ln w="9525" cap="flat" cmpd="sng">
              <a:solidFill>
                <a:srgbClr val="CC0000"/>
              </a:solidFill>
              <a:prstDash val="solid"/>
              <a:round/>
              <a:headEnd type="none" w="med" len="med"/>
              <a:tailEnd type="triangle" w="med" len="med"/>
            </a:ln>
          </p:spPr>
        </p:cxnSp>
        <p:cxnSp>
          <p:nvCxnSpPr>
            <p:cNvPr id="5048" name="Google Shape;5048;p82"/>
            <p:cNvCxnSpPr/>
            <p:nvPr/>
          </p:nvCxnSpPr>
          <p:spPr>
            <a:xfrm>
              <a:off x="7968620" y="2203904"/>
              <a:ext cx="590550" cy="73025"/>
            </a:xfrm>
            <a:prstGeom prst="straightConnector1">
              <a:avLst/>
            </a:prstGeom>
            <a:noFill/>
            <a:ln w="19050" cap="flat" cmpd="sng">
              <a:solidFill>
                <a:srgbClr val="000099"/>
              </a:solidFill>
              <a:prstDash val="solid"/>
              <a:round/>
              <a:headEnd type="none" w="med" len="med"/>
              <a:tailEnd type="triangle" w="med" len="med"/>
            </a:ln>
          </p:spPr>
        </p:cxnSp>
        <p:grpSp>
          <p:nvGrpSpPr>
            <p:cNvPr id="5049" name="Google Shape;5049;p82"/>
            <p:cNvGrpSpPr/>
            <p:nvPr/>
          </p:nvGrpSpPr>
          <p:grpSpPr>
            <a:xfrm>
              <a:off x="6957382" y="2037217"/>
              <a:ext cx="1030287" cy="274638"/>
              <a:chOff x="2667" y="3750"/>
              <a:chExt cx="649" cy="173"/>
            </a:xfrm>
          </p:grpSpPr>
          <p:sp>
            <p:nvSpPr>
              <p:cNvPr id="5050" name="Google Shape;5050;p82"/>
              <p:cNvSpPr/>
              <p:nvPr/>
            </p:nvSpPr>
            <p:spPr>
              <a:xfrm>
                <a:off x="2786" y="3779"/>
                <a:ext cx="253" cy="119"/>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51" name="Google Shape;5051;p82"/>
              <p:cNvSpPr txBox="1"/>
              <p:nvPr/>
            </p:nvSpPr>
            <p:spPr>
              <a:xfrm>
                <a:off x="2667" y="3750"/>
                <a:ext cx="649" cy="1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1 2</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3 </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0 1 2</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052" name="Google Shape;5052;p82"/>
            <p:cNvSpPr txBox="1"/>
            <p:nvPr/>
          </p:nvSpPr>
          <p:spPr>
            <a:xfrm>
              <a:off x="8082920" y="1988004"/>
              <a:ext cx="52705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pkt3</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053" name="Google Shape;5053;p82"/>
          <p:cNvSpPr txBox="1"/>
          <p:nvPr/>
        </p:nvSpPr>
        <p:spPr>
          <a:xfrm>
            <a:off x="6800220" y="2834142"/>
            <a:ext cx="187936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Tahoma" panose="020B0604030504040204"/>
              <a:buNone/>
            </a:pPr>
            <a:r>
              <a:rPr lang="en-US" sz="2000" b="0" i="0" u="none" strike="noStrike" cap="none">
                <a:solidFill>
                  <a:srgbClr val="C00000"/>
                </a:solidFill>
                <a:latin typeface="Tahoma" panose="020B0604030504040204"/>
                <a:ea typeface="Tahoma" panose="020B0604030504040204"/>
                <a:cs typeface="Tahoma" panose="020B0604030504040204"/>
                <a:sym typeface="Tahoma" panose="020B0604030504040204"/>
              </a:rPr>
              <a:t>(a) no problem</a:t>
            </a:r>
            <a:endParaRPr lang="en-US" sz="2000" b="0" i="0" u="none" strike="noStrike" cap="none">
              <a:solidFill>
                <a:srgbClr val="C00000"/>
              </a:solidFill>
              <a:latin typeface="Tahoma" panose="020B0604030504040204"/>
              <a:ea typeface="Tahoma" panose="020B0604030504040204"/>
              <a:cs typeface="Tahoma" panose="020B0604030504040204"/>
              <a:sym typeface="Tahoma" panose="020B0604030504040204"/>
            </a:endParaRPr>
          </a:p>
        </p:txBody>
      </p:sp>
      <p:sp>
        <p:nvSpPr>
          <p:cNvPr id="5054" name="Google Shape;5054;p82"/>
          <p:cNvSpPr txBox="1"/>
          <p:nvPr/>
        </p:nvSpPr>
        <p:spPr>
          <a:xfrm>
            <a:off x="794654" y="1899557"/>
            <a:ext cx="5517245" cy="1326243"/>
          </a:xfrm>
          <a:prstGeom prst="rect">
            <a:avLst/>
          </a:prstGeom>
          <a:noFill/>
          <a:ln>
            <a:noFill/>
          </a:ln>
        </p:spPr>
        <p:txBody>
          <a:bodyPr spcFirstLastPara="1" wrap="square" lIns="91425" tIns="45700" rIns="91425" bIns="45700" anchor="t" anchorCtr="0">
            <a:normAutofit/>
          </a:bodyPr>
          <a:lstStyle/>
          <a:p>
            <a:pPr marL="15875"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example: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seq #s: 0, 1, 2, 3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(base 4 counting)</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8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window size=3</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055" name="Google Shape;5055;p82"/>
          <p:cNvGrpSpPr/>
          <p:nvPr/>
        </p:nvGrpSpPr>
        <p:grpSpPr>
          <a:xfrm>
            <a:off x="6612895" y="981529"/>
            <a:ext cx="2769497" cy="5564188"/>
            <a:chOff x="6612895" y="981529"/>
            <a:chExt cx="2769497" cy="5564188"/>
          </a:xfrm>
        </p:grpSpPr>
        <p:sp>
          <p:nvSpPr>
            <p:cNvPr id="5056" name="Google Shape;5056;p82"/>
            <p:cNvSpPr/>
            <p:nvPr/>
          </p:nvSpPr>
          <p:spPr>
            <a:xfrm>
              <a:off x="6612895" y="981529"/>
              <a:ext cx="2463800" cy="5564188"/>
            </a:xfrm>
            <a:prstGeom prst="rect">
              <a:avLst/>
            </a:prstGeom>
            <a:solidFill>
              <a:schemeClr val="lt1">
                <a:alpha val="9686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5057" name="Google Shape;5057;p82"/>
            <p:cNvGrpSpPr/>
            <p:nvPr/>
          </p:nvGrpSpPr>
          <p:grpSpPr>
            <a:xfrm>
              <a:off x="8864867" y="1005799"/>
              <a:ext cx="517525" cy="5278437"/>
              <a:chOff x="3821" y="550"/>
              <a:chExt cx="326" cy="3325"/>
            </a:xfrm>
          </p:grpSpPr>
          <p:pic>
            <p:nvPicPr>
              <p:cNvPr id="5058" name="Google Shape;5058;p82" descr="curtain"/>
              <p:cNvPicPr preferRelativeResize="0"/>
              <p:nvPr/>
            </p:nvPicPr>
            <p:blipFill rotWithShape="1">
              <a:blip r:embed="rId1"/>
              <a:srcRect/>
              <a:stretch>
                <a:fillRect/>
              </a:stretch>
            </p:blipFill>
            <p:spPr>
              <a:xfrm>
                <a:off x="3823" y="550"/>
                <a:ext cx="284" cy="1366"/>
              </a:xfrm>
              <a:prstGeom prst="rect">
                <a:avLst/>
              </a:prstGeom>
              <a:noFill/>
              <a:ln>
                <a:noFill/>
              </a:ln>
            </p:spPr>
          </p:pic>
          <p:pic>
            <p:nvPicPr>
              <p:cNvPr id="5059" name="Google Shape;5059;p82" descr="curtain"/>
              <p:cNvPicPr preferRelativeResize="0"/>
              <p:nvPr/>
            </p:nvPicPr>
            <p:blipFill rotWithShape="1">
              <a:blip r:embed="rId1"/>
              <a:srcRect/>
              <a:stretch>
                <a:fillRect/>
              </a:stretch>
            </p:blipFill>
            <p:spPr>
              <a:xfrm>
                <a:off x="3821" y="2564"/>
                <a:ext cx="326" cy="1311"/>
              </a:xfrm>
              <a:prstGeom prst="rect">
                <a:avLst/>
              </a:prstGeom>
              <a:noFill/>
              <a:ln>
                <a:noFill/>
              </a:ln>
            </p:spPr>
          </p:pic>
        </p:grpSp>
      </p:grpSp>
      <p:sp>
        <p:nvSpPr>
          <p:cNvPr id="5060" name="Google Shape;5060;p82"/>
          <p:cNvSpPr txBox="1"/>
          <p:nvPr/>
        </p:nvSpPr>
        <p:spPr>
          <a:xfrm>
            <a:off x="6811617" y="2358260"/>
            <a:ext cx="2107096" cy="2308324"/>
          </a:xfrm>
          <a:prstGeom prst="rect">
            <a:avLst/>
          </a:prstGeom>
          <a:solidFill>
            <a:schemeClr val="lt1"/>
          </a:solidFill>
          <a:ln>
            <a:noFill/>
          </a:ln>
        </p:spPr>
        <p:txBody>
          <a:bodyPr spcFirstLastPara="1" wrap="square" lIns="91425" tIns="45700" rIns="91425" bIns="45700" anchor="t" anchorCtr="0">
            <a:spAutoFit/>
          </a:bodyPr>
          <a:lstStyle/>
          <a:p>
            <a:pPr marL="171450" marR="0" lvl="0" indent="-171450" algn="l" rtl="0">
              <a:lnSpc>
                <a:spcPct val="90000"/>
              </a:lnSpc>
              <a:spcBef>
                <a:spcPts val="0"/>
              </a:spcBef>
              <a:spcAft>
                <a:spcPts val="0"/>
              </a:spcAft>
              <a:buClr>
                <a:srgbClr val="0013A3"/>
              </a:buClr>
              <a:buSzPts val="2000"/>
              <a:buFont typeface="Noto Sans Symbols"/>
              <a:buChar char="▪"/>
            </a:pPr>
            <a:r>
              <a:rPr lang="en-US" sz="2000" b="0" i="1" u="none" strike="noStrike" cap="none">
                <a:solidFill>
                  <a:srgbClr val="000000"/>
                </a:solidFill>
                <a:latin typeface="Calibri" panose="020F0502020204030204"/>
                <a:ea typeface="Calibri" panose="020F0502020204030204"/>
                <a:cs typeface="Calibri" panose="020F0502020204030204"/>
                <a:sym typeface="Calibri" panose="020F0502020204030204"/>
              </a:rPr>
              <a:t>receiver can’t see sender side</a:t>
            </a:r>
            <a:endParaRPr lang="en-US" sz="20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71450" marR="0" lvl="0" indent="-171450" algn="l" rtl="0">
              <a:lnSpc>
                <a:spcPct val="90000"/>
              </a:lnSpc>
              <a:spcBef>
                <a:spcPts val="0"/>
              </a:spcBef>
              <a:spcAft>
                <a:spcPts val="0"/>
              </a:spcAft>
              <a:buClr>
                <a:srgbClr val="0013A3"/>
              </a:buClr>
              <a:buSzPts val="2000"/>
              <a:buFont typeface="Noto Sans Symbols"/>
              <a:buChar char="▪"/>
            </a:pPr>
            <a:r>
              <a:rPr lang="en-US" sz="2000" b="0" i="1" u="none" strike="noStrike" cap="none">
                <a:solidFill>
                  <a:srgbClr val="000000"/>
                </a:solidFill>
                <a:latin typeface="Calibri" panose="020F0502020204030204"/>
                <a:ea typeface="Calibri" panose="020F0502020204030204"/>
                <a:cs typeface="Calibri" panose="020F0502020204030204"/>
                <a:sym typeface="Calibri" panose="020F0502020204030204"/>
              </a:rPr>
              <a:t>receiver behavior identical in both cases!</a:t>
            </a:r>
            <a:endParaRPr lang="en-US" sz="20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171450" marR="0" lvl="0" indent="-171450" algn="l" rtl="0">
              <a:lnSpc>
                <a:spcPct val="90000"/>
              </a:lnSpc>
              <a:spcBef>
                <a:spcPts val="0"/>
              </a:spcBef>
              <a:spcAft>
                <a:spcPts val="0"/>
              </a:spcAft>
              <a:buClr>
                <a:srgbClr val="0013A3"/>
              </a:buClr>
              <a:buSzPts val="2000"/>
              <a:buFont typeface="Noto Sans Symbols"/>
              <a:buChar char="▪"/>
            </a:pPr>
            <a:r>
              <a:rPr lang="en-US" sz="2000" b="0" i="1" u="none" strike="noStrike" cap="none">
                <a:solidFill>
                  <a:srgbClr val="CC0000"/>
                </a:solidFill>
                <a:latin typeface="Calibri" panose="020F0502020204030204"/>
                <a:ea typeface="Calibri" panose="020F0502020204030204"/>
                <a:cs typeface="Calibri" panose="020F0502020204030204"/>
                <a:sym typeface="Calibri" panose="020F0502020204030204"/>
              </a:rPr>
              <a:t>something’s (very) wrong!</a:t>
            </a:r>
            <a:endParaRPr sz="20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5061" name="Google Shape;5061;p8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60"/>
                                        </p:tgtEl>
                                        <p:attrNameLst>
                                          <p:attrName>style.visibility</p:attrName>
                                        </p:attrNameLst>
                                      </p:cBhvr>
                                      <p:to>
                                        <p:strVal val="visible"/>
                                      </p:to>
                                    </p:set>
                                    <p:animEffect transition="in" filter="fade">
                                      <p:cBhvr>
                                        <p:cTn id="7" dur="500"/>
                                        <p:tgtEl>
                                          <p:spTgt spid="5060"/>
                                        </p:tgtEl>
                                      </p:cBhvr>
                                    </p:animEffect>
                                  </p:childTnLst>
                                </p:cTn>
                              </p:par>
                              <p:par>
                                <p:cTn id="8" presetID="10" presetClass="entr" presetSubtype="0" fill="hold" nodeType="withEffect">
                                  <p:stCondLst>
                                    <p:cond delay="0"/>
                                  </p:stCondLst>
                                  <p:childTnLst>
                                    <p:set>
                                      <p:cBhvr>
                                        <p:cTn id="9" dur="1" fill="hold">
                                          <p:stCondLst>
                                            <p:cond delay="0"/>
                                          </p:stCondLst>
                                        </p:cTn>
                                        <p:tgtEl>
                                          <p:spTgt spid="5055"/>
                                        </p:tgtEl>
                                        <p:attrNameLst>
                                          <p:attrName>style.visibility</p:attrName>
                                        </p:attrNameLst>
                                      </p:cBhvr>
                                      <p:to>
                                        <p:strVal val="visible"/>
                                      </p:to>
                                    </p:set>
                                    <p:animEffect transition="in" filter="fade">
                                      <p:cBhvr>
                                        <p:cTn id="10" dur="500"/>
                                        <p:tgtEl>
                                          <p:spTgt spid="50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75"/>
                                        </p:tgtEl>
                                        <p:attrNameLst>
                                          <p:attrName>style.visibility</p:attrName>
                                        </p:attrNameLst>
                                      </p:cBhvr>
                                      <p:to>
                                        <p:strVal val="visible"/>
                                      </p:to>
                                    </p:set>
                                    <p:animEffect transition="in" filter="fade">
                                      <p:cBhvr>
                                        <p:cTn id="15" dur="500"/>
                                        <p:tgtEl>
                                          <p:spTgt spid="4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066"/>
        <p:cNvGrpSpPr/>
        <p:nvPr/>
      </p:nvGrpSpPr>
      <p:grpSpPr>
        <a:xfrm>
          <a:off x="0" y="0"/>
          <a:ext cx="0" cy="0"/>
          <a:chOff x="0" y="0"/>
          <a:chExt cx="0" cy="0"/>
        </a:xfrm>
      </p:grpSpPr>
      <p:sp>
        <p:nvSpPr>
          <p:cNvPr id="5067" name="Google Shape;5067;p83"/>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Chapter 3: roadmap</a:t>
            </a:r>
            <a:endParaRPr lang="en-US"/>
          </a:p>
        </p:txBody>
      </p:sp>
      <p:sp>
        <p:nvSpPr>
          <p:cNvPr id="5068" name="Google Shape;5068;p83"/>
          <p:cNvSpPr txBox="1">
            <a:spLocks noGrp="1"/>
          </p:cNvSpPr>
          <p:nvPr>
            <p:ph type="body" idx="2"/>
          </p:nvPr>
        </p:nvSpPr>
        <p:spPr>
          <a:xfrm>
            <a:off x="798690" y="1183946"/>
            <a:ext cx="6618109" cy="5624267"/>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lang="en-US" sz="3200">
              <a:solidFill>
                <a:srgbClr val="BFBFBF"/>
              </a:solidFill>
            </a:endParaRPr>
          </a:p>
          <a:p>
            <a:pPr marL="403225" lvl="0" indent="-285750" algn="l" rtl="0">
              <a:lnSpc>
                <a:spcPct val="90000"/>
              </a:lnSpc>
              <a:spcBef>
                <a:spcPts val="800"/>
              </a:spcBef>
              <a:spcAft>
                <a:spcPts val="0"/>
              </a:spcAft>
              <a:buSzPts val="3200"/>
              <a:buChar char="▪"/>
            </a:pPr>
            <a:r>
              <a:rPr lang="en-US" sz="3200"/>
              <a:t>Connection-oriented transport: TCP</a:t>
            </a:r>
            <a:endParaRPr lang="en-US" sz="3200"/>
          </a:p>
          <a:p>
            <a:pPr marL="746125" lvl="1" indent="-288925" algn="l" rtl="0">
              <a:lnSpc>
                <a:spcPct val="90000"/>
              </a:lnSpc>
              <a:spcBef>
                <a:spcPts val="500"/>
              </a:spcBef>
              <a:spcAft>
                <a:spcPts val="0"/>
              </a:spcAft>
              <a:buSzPts val="2400"/>
              <a:buFont typeface="Arial" panose="020B0604020202020204"/>
              <a:buChar char="•"/>
            </a:pPr>
            <a:r>
              <a:rPr lang="en-US"/>
              <a:t>segment structure</a:t>
            </a:r>
            <a:endParaRPr lang="en-US"/>
          </a:p>
          <a:p>
            <a:pPr marL="746125" lvl="1" indent="-288925" algn="l" rtl="0">
              <a:lnSpc>
                <a:spcPct val="90000"/>
              </a:lnSpc>
              <a:spcBef>
                <a:spcPts val="500"/>
              </a:spcBef>
              <a:spcAft>
                <a:spcPts val="0"/>
              </a:spcAft>
              <a:buSzPts val="2400"/>
              <a:buFont typeface="Arial" panose="020B0604020202020204"/>
              <a:buChar char="•"/>
            </a:pPr>
            <a:r>
              <a:rPr lang="en-US"/>
              <a:t>reliable data transfer</a:t>
            </a:r>
            <a:endParaRPr lang="en-US"/>
          </a:p>
          <a:p>
            <a:pPr marL="746125" lvl="1" indent="-288925" algn="l" rtl="0">
              <a:lnSpc>
                <a:spcPct val="90000"/>
              </a:lnSpc>
              <a:spcBef>
                <a:spcPts val="500"/>
              </a:spcBef>
              <a:spcAft>
                <a:spcPts val="0"/>
              </a:spcAft>
              <a:buSzPts val="2400"/>
              <a:buFont typeface="Arial" panose="020B0604020202020204"/>
              <a:buChar char="•"/>
            </a:pPr>
            <a:r>
              <a:rPr lang="en-US"/>
              <a:t>flow control</a:t>
            </a:r>
            <a:endParaRPr lang="en-US"/>
          </a:p>
          <a:p>
            <a:pPr marL="746125" lvl="1" indent="-288925" algn="l" rtl="0">
              <a:lnSpc>
                <a:spcPct val="90000"/>
              </a:lnSpc>
              <a:spcBef>
                <a:spcPts val="500"/>
              </a:spcBef>
              <a:spcAft>
                <a:spcPts val="0"/>
              </a:spcAft>
              <a:buSzPts val="2400"/>
              <a:buFont typeface="Arial" panose="020B0604020202020204"/>
              <a:buChar char="•"/>
            </a:pPr>
            <a:r>
              <a:rPr lang="en-US"/>
              <a:t>connection management</a:t>
            </a:r>
            <a:endParaRPr sz="3200"/>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lang="en-US" sz="3200">
              <a:solidFill>
                <a:srgbClr val="BFBFBF"/>
              </a:solidFill>
            </a:endParaRPr>
          </a:p>
          <a:p>
            <a:pPr marL="352425" lvl="0" indent="-222250" algn="l" rtl="0">
              <a:lnSpc>
                <a:spcPct val="90000"/>
              </a:lnSpc>
              <a:spcBef>
                <a:spcPts val="1000"/>
              </a:spcBef>
              <a:spcAft>
                <a:spcPts val="0"/>
              </a:spcAft>
              <a:buSzPts val="2400"/>
              <a:buFont typeface="Noto Sans Symbols"/>
              <a:buNone/>
            </a:pPr>
            <a:endParaRPr sz="2400"/>
          </a:p>
        </p:txBody>
      </p:sp>
      <p:sp>
        <p:nvSpPr>
          <p:cNvPr id="5069" name="Google Shape;5069;p8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5070" name="Google Shape;5070;p83"/>
          <p:cNvPicPr preferRelativeResize="0"/>
          <p:nvPr/>
        </p:nvPicPr>
        <p:blipFill rotWithShape="1">
          <a:blip r:embed="rId1"/>
          <a:srcRect/>
          <a:stretch>
            <a:fillRect/>
          </a:stretch>
        </p:blipFill>
        <p:spPr>
          <a:xfrm>
            <a:off x="7774329" y="1293471"/>
            <a:ext cx="3657600" cy="2743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075"/>
        <p:cNvGrpSpPr/>
        <p:nvPr/>
      </p:nvGrpSpPr>
      <p:grpSpPr>
        <a:xfrm>
          <a:off x="0" y="0"/>
          <a:ext cx="0" cy="0"/>
          <a:chOff x="0" y="0"/>
          <a:chExt cx="0" cy="0"/>
        </a:xfrm>
      </p:grpSpPr>
      <p:sp>
        <p:nvSpPr>
          <p:cNvPr id="5076" name="Google Shape;5076;p84"/>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overview  </a:t>
            </a:r>
            <a:r>
              <a:rPr lang="en-US" sz="3200" b="0"/>
              <a:t>RFCs: 793,1122, 2018, 5681, 7323</a:t>
            </a:r>
            <a:endParaRPr sz="4400" b="0"/>
          </a:p>
        </p:txBody>
      </p:sp>
      <p:sp>
        <p:nvSpPr>
          <p:cNvPr id="5077" name="Google Shape;5077;p84"/>
          <p:cNvSpPr txBox="1"/>
          <p:nvPr/>
        </p:nvSpPr>
        <p:spPr>
          <a:xfrm>
            <a:off x="5949863" y="1322613"/>
            <a:ext cx="6012953" cy="5535387"/>
          </a:xfrm>
          <a:prstGeom prst="rect">
            <a:avLst/>
          </a:prstGeom>
          <a:noFill/>
          <a:ln>
            <a:noFill/>
          </a:ln>
        </p:spPr>
        <p:txBody>
          <a:bodyPr spcFirstLastPara="1" wrap="square" lIns="91425" tIns="45700" rIns="91425" bIns="45700" anchor="t" anchorCtr="0">
            <a:normAutofit/>
          </a:bodyPr>
          <a:lstStyle/>
          <a:p>
            <a:pPr marL="471805" marR="0" lvl="0" indent="-29400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cumulative ACKs</a:t>
            </a:r>
            <a:endPar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71805" marR="0" lvl="0" indent="-29400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pipelining:</a:t>
            </a:r>
            <a:endPar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919480" marR="0" lvl="2" indent="-294005" algn="l" rtl="0">
              <a:lnSpc>
                <a:spcPct val="90000"/>
              </a:lnSpc>
              <a:spcBef>
                <a:spcPts val="500"/>
              </a:spcBef>
              <a:spcAft>
                <a:spcPts val="0"/>
              </a:spcAft>
              <a:buClr>
                <a:srgbClr val="000000"/>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congestion and flow control set window size</a:t>
            </a:r>
            <a:endParaRPr sz="2800" b="0" i="1"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71805" marR="0" lvl="0" indent="-341630"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connection-oriented: </a:t>
            </a:r>
            <a:endPar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handshaking (exchange of control messages) initializes sender, receiver state before data exchange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71805" marR="0" lvl="0" indent="-341630"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flow controlled:</a:t>
            </a:r>
            <a:endPar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4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will not overwhelm receiver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78" name="Google Shape;5078;p84"/>
          <p:cNvSpPr txBox="1"/>
          <p:nvPr/>
        </p:nvSpPr>
        <p:spPr>
          <a:xfrm>
            <a:off x="687960" y="1322613"/>
            <a:ext cx="5382987" cy="4648200"/>
          </a:xfrm>
          <a:prstGeom prst="rect">
            <a:avLst/>
          </a:prstGeom>
          <a:noFill/>
          <a:ln>
            <a:noFill/>
          </a:ln>
        </p:spPr>
        <p:txBody>
          <a:bodyPr spcFirstLastPara="1" wrap="square" lIns="91425" tIns="45700" rIns="91425" bIns="45700" anchor="t" anchorCtr="0">
            <a:normAutofit/>
          </a:bodyPr>
          <a:lstStyle/>
          <a:p>
            <a:pPr marL="471805" marR="0" lvl="0" indent="-294005"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point-to-point</a:t>
            </a:r>
            <a:r>
              <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rPr>
              <a:t>:</a:t>
            </a:r>
            <a:endParaRPr lang="en-US" sz="32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919480" marR="0" lvl="2" indent="-294005" algn="l" rtl="0">
              <a:lnSpc>
                <a:spcPct val="90000"/>
              </a:lnSpc>
              <a:spcBef>
                <a:spcPts val="500"/>
              </a:spcBef>
              <a:spcAft>
                <a:spcPts val="0"/>
              </a:spcAft>
              <a:buClr>
                <a:srgbClr val="000000"/>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one sender, one receiver</a:t>
            </a:r>
            <a:r>
              <a:rPr lang="en-US" sz="2800" b="0" i="0" u="none" strike="noStrike" cap="none">
                <a:solidFill>
                  <a:srgbClr val="FF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FF0000"/>
              </a:solidFill>
              <a:latin typeface="Calibri" panose="020F0502020204030204"/>
              <a:ea typeface="Calibri" panose="020F0502020204030204"/>
              <a:cs typeface="Calibri" panose="020F0502020204030204"/>
              <a:sym typeface="Calibri" panose="020F0502020204030204"/>
            </a:endParaRPr>
          </a:p>
          <a:p>
            <a:pPr marL="471805" marR="0" lvl="0" indent="-294005"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reliable, in-order </a:t>
            </a:r>
            <a:r>
              <a:rPr lang="en-US" sz="3200" b="0" i="1" u="none" strike="noStrike" cap="none">
                <a:solidFill>
                  <a:srgbClr val="C00000"/>
                </a:solidFill>
                <a:latin typeface="Calibri" panose="020F0502020204030204"/>
                <a:ea typeface="Calibri" panose="020F0502020204030204"/>
                <a:cs typeface="Calibri" panose="020F0502020204030204"/>
                <a:sym typeface="Calibri" panose="020F0502020204030204"/>
              </a:rPr>
              <a:t>byte steam:</a:t>
            </a:r>
            <a:endParaRPr lang="en-US" sz="3200" b="0" i="1"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919480" marR="0" lvl="2" indent="-294005" algn="l" rtl="0">
              <a:lnSpc>
                <a:spcPct val="90000"/>
              </a:lnSpc>
              <a:spcBef>
                <a:spcPts val="500"/>
              </a:spcBef>
              <a:spcAft>
                <a:spcPts val="0"/>
              </a:spcAft>
              <a:buClr>
                <a:srgbClr val="000000"/>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 “message boundaries"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71805" marR="0" lvl="0" indent="-341630"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full duplex data:</a:t>
            </a:r>
            <a:endPar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4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bi-directional data flow in same connection</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4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MSS: maximum segment size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79" name="Google Shape;5079;p8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77"/>
                                        </p:tgtEl>
                                        <p:attrNameLst>
                                          <p:attrName>style.visibility</p:attrName>
                                        </p:attrNameLst>
                                      </p:cBhvr>
                                      <p:to>
                                        <p:strVal val="visible"/>
                                      </p:to>
                                    </p:set>
                                    <p:animEffect transition="in" filter="fade">
                                      <p:cBhvr>
                                        <p:cTn id="7" dur="500"/>
                                        <p:tgtEl>
                                          <p:spTgt spid="5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09" name="Google Shape;709;p13"/>
          <p:cNvGrpSpPr/>
          <p:nvPr/>
        </p:nvGrpSpPr>
        <p:grpSpPr>
          <a:xfrm>
            <a:off x="2578811" y="4965666"/>
            <a:ext cx="6866725" cy="1028731"/>
            <a:chOff x="2578811" y="4965666"/>
            <a:chExt cx="6866725" cy="1028731"/>
          </a:xfrm>
        </p:grpSpPr>
        <p:cxnSp>
          <p:nvCxnSpPr>
            <p:cNvPr id="710" name="Google Shape;710;p13"/>
            <p:cNvCxnSpPr/>
            <p:nvPr/>
          </p:nvCxnSpPr>
          <p:spPr>
            <a:xfrm>
              <a:off x="2578811" y="5062556"/>
              <a:ext cx="1582832" cy="302617"/>
            </a:xfrm>
            <a:prstGeom prst="straightConnector1">
              <a:avLst/>
            </a:prstGeom>
            <a:noFill/>
            <a:ln w="19050" cap="flat" cmpd="sng">
              <a:solidFill>
                <a:schemeClr val="dk1"/>
              </a:solidFill>
              <a:prstDash val="solid"/>
              <a:miter lim="800000"/>
              <a:headEnd type="none" w="sm" len="sm"/>
              <a:tailEnd type="none" w="sm" len="sm"/>
            </a:ln>
          </p:spPr>
        </p:cxnSp>
        <p:grpSp>
          <p:nvGrpSpPr>
            <p:cNvPr id="711" name="Google Shape;711;p13"/>
            <p:cNvGrpSpPr/>
            <p:nvPr/>
          </p:nvGrpSpPr>
          <p:grpSpPr>
            <a:xfrm>
              <a:off x="4062521" y="4965666"/>
              <a:ext cx="5383015" cy="1028731"/>
              <a:chOff x="4062521" y="4965666"/>
              <a:chExt cx="5383015" cy="1028731"/>
            </a:xfrm>
          </p:grpSpPr>
          <p:cxnSp>
            <p:nvCxnSpPr>
              <p:cNvPr id="712" name="Google Shape;712;p13"/>
              <p:cNvCxnSpPr/>
              <p:nvPr/>
            </p:nvCxnSpPr>
            <p:spPr>
              <a:xfrm flipH="1">
                <a:off x="7972023" y="4973372"/>
                <a:ext cx="1473513" cy="474391"/>
              </a:xfrm>
              <a:prstGeom prst="straightConnector1">
                <a:avLst/>
              </a:prstGeom>
              <a:noFill/>
              <a:ln w="19050" cap="flat" cmpd="sng">
                <a:solidFill>
                  <a:schemeClr val="dk1"/>
                </a:solidFill>
                <a:prstDash val="solid"/>
                <a:miter lim="800000"/>
                <a:headEnd type="none" w="sm" len="sm"/>
                <a:tailEnd type="none" w="sm" len="sm"/>
              </a:ln>
            </p:spPr>
          </p:cxnSp>
          <p:sp>
            <p:nvSpPr>
              <p:cNvPr id="713" name="Google Shape;713;p13"/>
              <p:cNvSpPr/>
              <p:nvPr/>
            </p:nvSpPr>
            <p:spPr>
              <a:xfrm>
                <a:off x="4062521" y="4965666"/>
                <a:ext cx="4036903" cy="1028731"/>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714" name="Google Shape;714;p13"/>
          <p:cNvSpPr/>
          <p:nvPr/>
        </p:nvSpPr>
        <p:spPr>
          <a:xfrm>
            <a:off x="10295012" y="2167472"/>
            <a:ext cx="890436" cy="291255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5" name="Google Shape;715;p13"/>
          <p:cNvSpPr/>
          <p:nvPr/>
        </p:nvSpPr>
        <p:spPr>
          <a:xfrm>
            <a:off x="854349" y="2256655"/>
            <a:ext cx="846644" cy="2922199"/>
          </a:xfrm>
          <a:custGeom>
            <a:avLst/>
            <a:gdLst/>
            <a:ahLst/>
            <a:cxnLst/>
            <a:rect l="l" t="t" r="r" b="b"/>
            <a:pathLst>
              <a:path w="348" h="1312" extrusionOk="0">
                <a:moveTo>
                  <a:pt x="0" y="1306"/>
                </a:moveTo>
                <a:lnTo>
                  <a:pt x="348" y="0"/>
                </a:lnTo>
                <a:lnTo>
                  <a:pt x="342" y="1258"/>
                </a:lnTo>
                <a:lnTo>
                  <a:pt x="180" y="1312"/>
                </a:lnTo>
                <a:lnTo>
                  <a:pt x="0" y="1306"/>
                </a:lnTo>
                <a:close/>
              </a:path>
            </a:pathLst>
          </a:custGeom>
          <a:gradFill>
            <a:gsLst>
              <a:gs pos="0">
                <a:srgbClr val="FFFFFF"/>
              </a:gs>
              <a:gs pos="100000">
                <a:srgbClr val="B2B2B2"/>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16" name="Google Shape;716;p13"/>
          <p:cNvGrpSpPr/>
          <p:nvPr/>
        </p:nvGrpSpPr>
        <p:grpSpPr>
          <a:xfrm>
            <a:off x="10955688" y="4246759"/>
            <a:ext cx="549832" cy="1070215"/>
            <a:chOff x="4140" y="429"/>
            <a:chExt cx="1425" cy="2396"/>
          </a:xfrm>
        </p:grpSpPr>
        <p:sp>
          <p:nvSpPr>
            <p:cNvPr id="717" name="Google Shape;717;p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8" name="Google Shape;718;p13"/>
            <p:cNvSpPr/>
            <p:nvPr/>
          </p:nvSpPr>
          <p:spPr>
            <a:xfrm>
              <a:off x="4203" y="429"/>
              <a:ext cx="1053"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19" name="Google Shape;719;p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0" name="Google Shape;720;p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1" name="Google Shape;721;p13"/>
            <p:cNvSpPr/>
            <p:nvPr/>
          </p:nvSpPr>
          <p:spPr>
            <a:xfrm>
              <a:off x="4209" y="693"/>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22" name="Google Shape;722;p13"/>
            <p:cNvGrpSpPr/>
            <p:nvPr/>
          </p:nvGrpSpPr>
          <p:grpSpPr>
            <a:xfrm>
              <a:off x="4751" y="667"/>
              <a:ext cx="580" cy="146"/>
              <a:chOff x="617" y="2567"/>
              <a:chExt cx="724" cy="140"/>
            </a:xfrm>
          </p:grpSpPr>
          <p:sp>
            <p:nvSpPr>
              <p:cNvPr id="723" name="Google Shape;723;p13"/>
              <p:cNvSpPr/>
              <p:nvPr/>
            </p:nvSpPr>
            <p:spPr>
              <a:xfrm>
                <a:off x="617" y="2567"/>
                <a:ext cx="724"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4" name="Google Shape;724;p13"/>
              <p:cNvSpPr/>
              <p:nvPr/>
            </p:nvSpPr>
            <p:spPr>
              <a:xfrm>
                <a:off x="633" y="2582"/>
                <a:ext cx="692"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25" name="Google Shape;725;p13"/>
            <p:cNvSpPr/>
            <p:nvPr/>
          </p:nvSpPr>
          <p:spPr>
            <a:xfrm>
              <a:off x="4222" y="101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26" name="Google Shape;726;p13"/>
            <p:cNvGrpSpPr/>
            <p:nvPr/>
          </p:nvGrpSpPr>
          <p:grpSpPr>
            <a:xfrm>
              <a:off x="4745" y="996"/>
              <a:ext cx="580" cy="156"/>
              <a:chOff x="612" y="2570"/>
              <a:chExt cx="724" cy="162"/>
            </a:xfrm>
          </p:grpSpPr>
          <p:sp>
            <p:nvSpPr>
              <p:cNvPr id="727" name="Google Shape;727;p13"/>
              <p:cNvSpPr/>
              <p:nvPr/>
            </p:nvSpPr>
            <p:spPr>
              <a:xfrm>
                <a:off x="612" y="2570"/>
                <a:ext cx="724" cy="16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28" name="Google Shape;728;p13"/>
              <p:cNvSpPr/>
              <p:nvPr/>
            </p:nvSpPr>
            <p:spPr>
              <a:xfrm>
                <a:off x="628" y="2586"/>
                <a:ext cx="692"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29" name="Google Shape;729;p13"/>
            <p:cNvSpPr/>
            <p:nvPr/>
          </p:nvSpPr>
          <p:spPr>
            <a:xfrm>
              <a:off x="4216" y="1357"/>
              <a:ext cx="599"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0" name="Google Shape;730;p13"/>
            <p:cNvSpPr/>
            <p:nvPr/>
          </p:nvSpPr>
          <p:spPr>
            <a:xfrm>
              <a:off x="4228" y="1654"/>
              <a:ext cx="593"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1" name="Google Shape;731;p13"/>
            <p:cNvGrpSpPr/>
            <p:nvPr/>
          </p:nvGrpSpPr>
          <p:grpSpPr>
            <a:xfrm>
              <a:off x="4733" y="1627"/>
              <a:ext cx="586" cy="151"/>
              <a:chOff x="611" y="2568"/>
              <a:chExt cx="730" cy="139"/>
            </a:xfrm>
          </p:grpSpPr>
          <p:sp>
            <p:nvSpPr>
              <p:cNvPr id="732" name="Google Shape;732;p13"/>
              <p:cNvSpPr/>
              <p:nvPr/>
            </p:nvSpPr>
            <p:spPr>
              <a:xfrm>
                <a:off x="611" y="2568"/>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3" name="Google Shape;733;p13"/>
              <p:cNvSpPr/>
              <p:nvPr/>
            </p:nvSpPr>
            <p:spPr>
              <a:xfrm>
                <a:off x="627" y="2583"/>
                <a:ext cx="699"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4" name="Google Shape;734;p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35" name="Google Shape;735;p13"/>
            <p:cNvGrpSpPr/>
            <p:nvPr/>
          </p:nvGrpSpPr>
          <p:grpSpPr>
            <a:xfrm>
              <a:off x="4739" y="1325"/>
              <a:ext cx="580" cy="140"/>
              <a:chOff x="614" y="2566"/>
              <a:chExt cx="723" cy="140"/>
            </a:xfrm>
          </p:grpSpPr>
          <p:sp>
            <p:nvSpPr>
              <p:cNvPr id="736" name="Google Shape;736;p13"/>
              <p:cNvSpPr/>
              <p:nvPr/>
            </p:nvSpPr>
            <p:spPr>
              <a:xfrm>
                <a:off x="614" y="2566"/>
                <a:ext cx="723"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7" name="Google Shape;737;p13"/>
              <p:cNvSpPr/>
              <p:nvPr/>
            </p:nvSpPr>
            <p:spPr>
              <a:xfrm>
                <a:off x="630" y="2582"/>
                <a:ext cx="691"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38" name="Google Shape;738;p13"/>
            <p:cNvSpPr/>
            <p:nvPr/>
          </p:nvSpPr>
          <p:spPr>
            <a:xfrm>
              <a:off x="5250" y="429"/>
              <a:ext cx="69" cy="2288"/>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39" name="Google Shape;739;p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0" name="Google Shape;740;p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1" name="Google Shape;741;p13"/>
            <p:cNvSpPr/>
            <p:nvPr/>
          </p:nvSpPr>
          <p:spPr>
            <a:xfrm>
              <a:off x="5515" y="2609"/>
              <a:ext cx="50"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2" name="Google Shape;742;p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3" name="Google Shape;743;p13"/>
            <p:cNvSpPr/>
            <p:nvPr/>
          </p:nvSpPr>
          <p:spPr>
            <a:xfrm>
              <a:off x="4140" y="2679"/>
              <a:ext cx="1198"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4" name="Google Shape;744;p13"/>
            <p:cNvSpPr/>
            <p:nvPr/>
          </p:nvSpPr>
          <p:spPr>
            <a:xfrm>
              <a:off x="4203" y="2712"/>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5" name="Google Shape;745;p13"/>
            <p:cNvSpPr/>
            <p:nvPr/>
          </p:nvSpPr>
          <p:spPr>
            <a:xfrm>
              <a:off x="4310"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6" name="Google Shape;746;p13"/>
            <p:cNvSpPr/>
            <p:nvPr/>
          </p:nvSpPr>
          <p:spPr>
            <a:xfrm>
              <a:off x="4487"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747" name="Google Shape;747;p13"/>
            <p:cNvSpPr/>
            <p:nvPr/>
          </p:nvSpPr>
          <p:spPr>
            <a:xfrm>
              <a:off x="4663"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48" name="Google Shape;748;p13"/>
            <p:cNvSpPr/>
            <p:nvPr/>
          </p:nvSpPr>
          <p:spPr>
            <a:xfrm>
              <a:off x="5061" y="1837"/>
              <a:ext cx="88" cy="761"/>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49" name="Google Shape;749;p13"/>
          <p:cNvGrpSpPr/>
          <p:nvPr/>
        </p:nvGrpSpPr>
        <p:grpSpPr>
          <a:xfrm>
            <a:off x="8510352" y="2078288"/>
            <a:ext cx="1946338" cy="2912558"/>
            <a:chOff x="8091785" y="2078288"/>
            <a:chExt cx="2364905" cy="2912558"/>
          </a:xfrm>
        </p:grpSpPr>
        <p:sp>
          <p:nvSpPr>
            <p:cNvPr id="750" name="Google Shape;750;p13"/>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51" name="Google Shape;751;p13"/>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752" name="Google Shape;752;p13"/>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cxnSp>
          <p:nvCxnSpPr>
            <p:cNvPr id="753" name="Google Shape;753;p13"/>
            <p:cNvCxnSpPr/>
            <p:nvPr/>
          </p:nvCxnSpPr>
          <p:spPr>
            <a:xfrm>
              <a:off x="8108201" y="3602458"/>
              <a:ext cx="2233387" cy="0"/>
            </a:xfrm>
            <a:prstGeom prst="straightConnector1">
              <a:avLst/>
            </a:prstGeom>
            <a:noFill/>
            <a:ln w="28575" cap="flat" cmpd="sng">
              <a:solidFill>
                <a:srgbClr val="000000"/>
              </a:solidFill>
              <a:prstDash val="solid"/>
              <a:round/>
              <a:headEnd type="none" w="med" len="med"/>
              <a:tailEnd type="none" w="med" len="med"/>
            </a:ln>
          </p:spPr>
        </p:cxnSp>
        <p:sp>
          <p:nvSpPr>
            <p:cNvPr id="754" name="Google Shape;754;p13"/>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55" name="Google Shape;755;p13"/>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56" name="Google Shape;756;p13"/>
            <p:cNvSpPr txBox="1"/>
            <p:nvPr/>
          </p:nvSpPr>
          <p:spPr>
            <a:xfrm>
              <a:off x="8218436" y="3646079"/>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57" name="Google Shape;757;p13"/>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758" name="Google Shape;758;p13"/>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759" name="Google Shape;759;p13"/>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60" name="Google Shape;760;p13"/>
          <p:cNvGrpSpPr/>
          <p:nvPr/>
        </p:nvGrpSpPr>
        <p:grpSpPr>
          <a:xfrm>
            <a:off x="1687770" y="2167472"/>
            <a:ext cx="2131701" cy="2912558"/>
            <a:chOff x="8091785" y="2078288"/>
            <a:chExt cx="2364905" cy="2912558"/>
          </a:xfrm>
        </p:grpSpPr>
        <p:sp>
          <p:nvSpPr>
            <p:cNvPr id="761" name="Google Shape;761;p13"/>
            <p:cNvSpPr/>
            <p:nvPr/>
          </p:nvSpPr>
          <p:spPr>
            <a:xfrm>
              <a:off x="8179440" y="2078288"/>
              <a:ext cx="2277250" cy="2799267"/>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62" name="Google Shape;762;p13"/>
            <p:cNvSpPr/>
            <p:nvPr/>
          </p:nvSpPr>
          <p:spPr>
            <a:xfrm>
              <a:off x="8091785" y="2167472"/>
              <a:ext cx="2254867" cy="2823374"/>
            </a:xfrm>
            <a:prstGeom prst="rect">
              <a:avLst/>
            </a:prstGeom>
            <a:solidFill>
              <a:srgbClr val="FFFFFF"/>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Tahoma" panose="020B0604030504040204"/>
                <a:buNone/>
              </a:pPr>
              <a:endParaRPr sz="3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763" name="Google Shape;763;p13"/>
            <p:cNvCxnSpPr/>
            <p:nvPr/>
          </p:nvCxnSpPr>
          <p:spPr>
            <a:xfrm>
              <a:off x="8108956" y="2749010"/>
              <a:ext cx="2238254" cy="4821"/>
            </a:xfrm>
            <a:prstGeom prst="straightConnector1">
              <a:avLst/>
            </a:prstGeom>
            <a:noFill/>
            <a:ln w="28575" cap="flat" cmpd="sng">
              <a:solidFill>
                <a:srgbClr val="000000"/>
              </a:solidFill>
              <a:prstDash val="solid"/>
              <a:round/>
              <a:headEnd type="none" w="med" len="med"/>
              <a:tailEnd type="none" w="med" len="med"/>
            </a:ln>
          </p:spPr>
        </p:cxnSp>
        <p:cxnSp>
          <p:nvCxnSpPr>
            <p:cNvPr id="764" name="Google Shape;764;p13"/>
            <p:cNvCxnSpPr/>
            <p:nvPr/>
          </p:nvCxnSpPr>
          <p:spPr>
            <a:xfrm>
              <a:off x="8121121" y="3602458"/>
              <a:ext cx="2233388" cy="0"/>
            </a:xfrm>
            <a:prstGeom prst="straightConnector1">
              <a:avLst/>
            </a:prstGeom>
            <a:noFill/>
            <a:ln w="28575" cap="flat" cmpd="sng">
              <a:solidFill>
                <a:srgbClr val="000000"/>
              </a:solidFill>
              <a:prstDash val="solid"/>
              <a:round/>
              <a:headEnd type="none" w="med" len="med"/>
              <a:tailEnd type="none" w="med" len="med"/>
            </a:ln>
          </p:spPr>
        </p:cxnSp>
        <p:sp>
          <p:nvSpPr>
            <p:cNvPr id="765" name="Google Shape;765;p13"/>
            <p:cNvSpPr txBox="1"/>
            <p:nvPr/>
          </p:nvSpPr>
          <p:spPr>
            <a:xfrm>
              <a:off x="8218436" y="4533100"/>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physical</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6" name="Google Shape;766;p13"/>
            <p:cNvSpPr txBox="1"/>
            <p:nvPr/>
          </p:nvSpPr>
          <p:spPr>
            <a:xfrm>
              <a:off x="8218436" y="4088345"/>
              <a:ext cx="2019294" cy="44027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link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67" name="Google Shape;767;p13"/>
            <p:cNvSpPr txBox="1"/>
            <p:nvPr/>
          </p:nvSpPr>
          <p:spPr>
            <a:xfrm>
              <a:off x="8218436" y="3646079"/>
              <a:ext cx="2019294" cy="737446"/>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 (IP)</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768" name="Google Shape;768;p13"/>
            <p:cNvCxnSpPr/>
            <p:nvPr/>
          </p:nvCxnSpPr>
          <p:spPr>
            <a:xfrm>
              <a:off x="8116255" y="4074895"/>
              <a:ext cx="2233388" cy="0"/>
            </a:xfrm>
            <a:prstGeom prst="straightConnector1">
              <a:avLst/>
            </a:prstGeom>
            <a:noFill/>
            <a:ln w="28575" cap="flat" cmpd="sng">
              <a:solidFill>
                <a:srgbClr val="000000"/>
              </a:solidFill>
              <a:prstDash val="solid"/>
              <a:round/>
              <a:headEnd type="none" w="med" len="med"/>
              <a:tailEnd type="none" w="med" len="med"/>
            </a:ln>
          </p:spPr>
        </p:cxnSp>
        <p:cxnSp>
          <p:nvCxnSpPr>
            <p:cNvPr id="769" name="Google Shape;769;p13"/>
            <p:cNvCxnSpPr/>
            <p:nvPr/>
          </p:nvCxnSpPr>
          <p:spPr>
            <a:xfrm>
              <a:off x="8111389" y="4528049"/>
              <a:ext cx="2233388" cy="0"/>
            </a:xfrm>
            <a:prstGeom prst="straightConnector1">
              <a:avLst/>
            </a:prstGeom>
            <a:noFill/>
            <a:ln w="28575" cap="flat" cmpd="sng">
              <a:solidFill>
                <a:srgbClr val="000000"/>
              </a:solidFill>
              <a:prstDash val="solid"/>
              <a:round/>
              <a:headEnd type="none" w="med" len="med"/>
              <a:tailEnd type="none" w="med" len="med"/>
            </a:ln>
          </p:spPr>
        </p:cxnSp>
        <p:sp>
          <p:nvSpPr>
            <p:cNvPr id="770" name="Google Shape;770;p13"/>
            <p:cNvSpPr txBox="1"/>
            <p:nvPr/>
          </p:nvSpPr>
          <p:spPr>
            <a:xfrm>
              <a:off x="8179440" y="2284368"/>
              <a:ext cx="2019294"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71" name="Google Shape;771;p13"/>
          <p:cNvSpPr txBox="1"/>
          <p:nvPr/>
        </p:nvSpPr>
        <p:spPr>
          <a:xfrm>
            <a:off x="8732527" y="2993828"/>
            <a:ext cx="1401811"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772" name="Google Shape;772;p13"/>
          <p:cNvGrpSpPr/>
          <p:nvPr/>
        </p:nvGrpSpPr>
        <p:grpSpPr>
          <a:xfrm>
            <a:off x="500734" y="4943580"/>
            <a:ext cx="1026523" cy="597153"/>
            <a:chOff x="7493876" y="2774731"/>
            <a:chExt cx="1481958" cy="894622"/>
          </a:xfrm>
        </p:grpSpPr>
        <p:sp>
          <p:nvSpPr>
            <p:cNvPr id="773" name="Google Shape;773;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4" name="Google Shape;774;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75" name="Google Shape;775;p13"/>
            <p:cNvGrpSpPr/>
            <p:nvPr/>
          </p:nvGrpSpPr>
          <p:grpSpPr>
            <a:xfrm>
              <a:off x="7713663" y="2848339"/>
              <a:ext cx="1042107" cy="425543"/>
              <a:chOff x="7786941" y="2884917"/>
              <a:chExt cx="897649" cy="353919"/>
            </a:xfrm>
          </p:grpSpPr>
          <p:sp>
            <p:nvSpPr>
              <p:cNvPr id="776" name="Google Shape;776;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7" name="Google Shape;777;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8" name="Google Shape;778;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9" name="Google Shape;779;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sp>
        <p:nvSpPr>
          <p:cNvPr id="780" name="Google Shape;780;p13"/>
          <p:cNvSpPr txBox="1">
            <a:spLocks noGrp="1"/>
          </p:cNvSpPr>
          <p:nvPr>
            <p:ph type="title"/>
          </p:nvPr>
        </p:nvSpPr>
        <p:spPr>
          <a:xfrm>
            <a:off x="798690" y="289325"/>
            <a:ext cx="11100625"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sz="4400"/>
              <a:t>Transport Layer Actions</a:t>
            </a:r>
            <a:endParaRPr lang="en-US" sz="4400"/>
          </a:p>
        </p:txBody>
      </p:sp>
      <p:grpSp>
        <p:nvGrpSpPr>
          <p:cNvPr id="781" name="Google Shape;781;p13"/>
          <p:cNvGrpSpPr/>
          <p:nvPr/>
        </p:nvGrpSpPr>
        <p:grpSpPr>
          <a:xfrm>
            <a:off x="2462207" y="2756023"/>
            <a:ext cx="412750" cy="158750"/>
            <a:chOff x="1287" y="2524"/>
            <a:chExt cx="260" cy="100"/>
          </a:xfrm>
        </p:grpSpPr>
        <p:sp>
          <p:nvSpPr>
            <p:cNvPr id="782" name="Google Shape;782;p1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83" name="Google Shape;783;p1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84" name="Google Shape;784;p1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85" name="Google Shape;785;p1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786" name="Google Shape;786;p13"/>
          <p:cNvGrpSpPr/>
          <p:nvPr/>
        </p:nvGrpSpPr>
        <p:grpSpPr>
          <a:xfrm>
            <a:off x="9681144" y="2673610"/>
            <a:ext cx="412750" cy="158750"/>
            <a:chOff x="1287" y="2524"/>
            <a:chExt cx="260" cy="100"/>
          </a:xfrm>
        </p:grpSpPr>
        <p:sp>
          <p:nvSpPr>
            <p:cNvPr id="787" name="Google Shape;787;p1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88" name="Google Shape;788;p1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89" name="Google Shape;789;p1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0" name="Google Shape;790;p1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91" name="Google Shape;791;p13"/>
          <p:cNvSpPr/>
          <p:nvPr/>
        </p:nvSpPr>
        <p:spPr>
          <a:xfrm>
            <a:off x="8043548" y="2078287"/>
            <a:ext cx="2443011" cy="3369475"/>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2" name="Google Shape;792;p13"/>
          <p:cNvSpPr txBox="1"/>
          <p:nvPr/>
        </p:nvSpPr>
        <p:spPr>
          <a:xfrm>
            <a:off x="1944359" y="3086580"/>
            <a:ext cx="1535315" cy="398892"/>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transport</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3" name="Google Shape;793;p13"/>
          <p:cNvSpPr/>
          <p:nvPr/>
        </p:nvSpPr>
        <p:spPr>
          <a:xfrm>
            <a:off x="425009" y="1191386"/>
            <a:ext cx="3666301" cy="4459905"/>
          </a:xfrm>
          <a:prstGeom prst="rect">
            <a:avLst/>
          </a:prstGeom>
          <a:solidFill>
            <a:schemeClr val="lt1">
              <a:alpha val="8196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94" name="Google Shape;794;p13"/>
          <p:cNvGrpSpPr/>
          <p:nvPr/>
        </p:nvGrpSpPr>
        <p:grpSpPr>
          <a:xfrm>
            <a:off x="2462207" y="2756023"/>
            <a:ext cx="412750" cy="158750"/>
            <a:chOff x="1287" y="2524"/>
            <a:chExt cx="260" cy="100"/>
          </a:xfrm>
        </p:grpSpPr>
        <p:sp>
          <p:nvSpPr>
            <p:cNvPr id="795" name="Google Shape;795;p13"/>
            <p:cNvSpPr/>
            <p:nvPr/>
          </p:nvSpPr>
          <p:spPr>
            <a:xfrm>
              <a:off x="1287" y="2524"/>
              <a:ext cx="260" cy="10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6" name="Google Shape;796;p13"/>
            <p:cNvSpPr/>
            <p:nvPr/>
          </p:nvSpPr>
          <p:spPr>
            <a:xfrm>
              <a:off x="1338" y="2537"/>
              <a:ext cx="155" cy="76"/>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7" name="Google Shape;797;p13"/>
            <p:cNvSpPr/>
            <p:nvPr/>
          </p:nvSpPr>
          <p:spPr>
            <a:xfrm>
              <a:off x="1503" y="2582"/>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798" name="Google Shape;798;p13"/>
            <p:cNvSpPr/>
            <p:nvPr/>
          </p:nvSpPr>
          <p:spPr>
            <a:xfrm>
              <a:off x="1298" y="2583"/>
              <a:ext cx="27" cy="27"/>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799" name="Google Shape;799;p13"/>
          <p:cNvSpPr txBox="1"/>
          <p:nvPr/>
        </p:nvSpPr>
        <p:spPr>
          <a:xfrm>
            <a:off x="4212477" y="1830701"/>
            <a:ext cx="389834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panose="020F0502020204030204"/>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92075" algn="l" rtl="0">
              <a:lnSpc>
                <a:spcPct val="100000"/>
              </a:lnSpc>
              <a:spcBef>
                <a:spcPts val="0"/>
              </a:spcBef>
              <a:spcAft>
                <a:spcPts val="0"/>
              </a:spcAft>
              <a:buClr>
                <a:srgbClr val="0200A3"/>
              </a:buClr>
              <a:buSzPts val="2000"/>
              <a:buFont typeface="Noto Sans Symbols"/>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13"/>
          <p:cNvGrpSpPr/>
          <p:nvPr/>
        </p:nvGrpSpPr>
        <p:grpSpPr>
          <a:xfrm>
            <a:off x="2355694" y="3088859"/>
            <a:ext cx="1259074" cy="369332"/>
            <a:chOff x="8934916" y="2775692"/>
            <a:chExt cx="1259074" cy="369332"/>
          </a:xfrm>
        </p:grpSpPr>
        <p:sp>
          <p:nvSpPr>
            <p:cNvPr id="801" name="Google Shape;801;p13"/>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2" name="Google Shape;802;p13"/>
            <p:cNvSpPr txBox="1"/>
            <p:nvPr/>
          </p:nvSpPr>
          <p:spPr>
            <a:xfrm>
              <a:off x="8934916" y="2775692"/>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03" name="Google Shape;803;p13"/>
          <p:cNvSpPr txBox="1"/>
          <p:nvPr/>
        </p:nvSpPr>
        <p:spPr>
          <a:xfrm>
            <a:off x="4391041" y="3125909"/>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extracts application-layer message</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4" name="Google Shape;804;p13"/>
          <p:cNvSpPr txBox="1"/>
          <p:nvPr/>
        </p:nvSpPr>
        <p:spPr>
          <a:xfrm>
            <a:off x="4389103" y="2734423"/>
            <a:ext cx="3825456" cy="409023"/>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checks header values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5" name="Google Shape;805;p13"/>
          <p:cNvSpPr txBox="1"/>
          <p:nvPr/>
        </p:nvSpPr>
        <p:spPr>
          <a:xfrm>
            <a:off x="4388103" y="2278130"/>
            <a:ext cx="3825456" cy="461665"/>
          </a:xfrm>
          <a:prstGeom prst="rect">
            <a:avLst/>
          </a:prstGeom>
          <a:noFill/>
          <a:ln>
            <a:noFill/>
          </a:ln>
        </p:spPr>
        <p:txBody>
          <a:bodyPr spcFirstLastPara="1" wrap="square" lIns="91425" tIns="45700" rIns="91425" bIns="45700" anchor="t" anchorCtr="0">
            <a:spAutoFit/>
          </a:bodyPr>
          <a:lstStyle/>
          <a:p>
            <a:pPr marL="285750" marR="0" lvl="0" indent="-219075" algn="l" rtl="0">
              <a:lnSpc>
                <a:spcPct val="100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receives segment from IP</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06" name="Google Shape;806;p13"/>
          <p:cNvGrpSpPr/>
          <p:nvPr/>
        </p:nvGrpSpPr>
        <p:grpSpPr>
          <a:xfrm>
            <a:off x="1745737" y="4814948"/>
            <a:ext cx="1818022" cy="369332"/>
            <a:chOff x="7863122" y="5632673"/>
            <a:chExt cx="1818022" cy="369332"/>
          </a:xfrm>
        </p:grpSpPr>
        <p:grpSp>
          <p:nvGrpSpPr>
            <p:cNvPr id="807" name="Google Shape;807;p13"/>
            <p:cNvGrpSpPr/>
            <p:nvPr/>
          </p:nvGrpSpPr>
          <p:grpSpPr>
            <a:xfrm>
              <a:off x="7863122" y="5638955"/>
              <a:ext cx="1259074" cy="338554"/>
              <a:chOff x="8964789" y="2648929"/>
              <a:chExt cx="1259074" cy="338554"/>
            </a:xfrm>
          </p:grpSpPr>
          <p:sp>
            <p:nvSpPr>
              <p:cNvPr id="808" name="Google Shape;808;p13"/>
              <p:cNvSpPr/>
              <p:nvPr/>
            </p:nvSpPr>
            <p:spPr>
              <a:xfrm>
                <a:off x="9032744" y="2707400"/>
                <a:ext cx="543189"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9" name="Google Shape;809;p13"/>
              <p:cNvSpPr txBox="1"/>
              <p:nvPr/>
            </p:nvSpPr>
            <p:spPr>
              <a:xfrm>
                <a:off x="8964789" y="2648929"/>
                <a:ext cx="12590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a:t>
                </a:r>
                <a:r>
                  <a:rPr lang="en-US"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rPr>
                  <a:t>h</a:t>
                </a:r>
                <a:endParaRPr lang="en-US" sz="1600" b="0" i="0" u="none" strike="noStrike" cap="none" baseline="-250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0" name="Google Shape;810;p13"/>
            <p:cNvGrpSpPr/>
            <p:nvPr/>
          </p:nvGrpSpPr>
          <p:grpSpPr>
            <a:xfrm>
              <a:off x="8422070" y="5632673"/>
              <a:ext cx="1259074" cy="369332"/>
              <a:chOff x="8934916" y="2778923"/>
              <a:chExt cx="1259074" cy="369332"/>
            </a:xfrm>
          </p:grpSpPr>
          <p:sp>
            <p:nvSpPr>
              <p:cNvPr id="811" name="Google Shape;811;p13"/>
              <p:cNvSpPr/>
              <p:nvPr/>
            </p:nvSpPr>
            <p:spPr>
              <a:xfrm>
                <a:off x="8964931" y="2842303"/>
                <a:ext cx="1140727" cy="246705"/>
              </a:xfrm>
              <a:prstGeom prst="rect">
                <a:avLst/>
              </a:prstGeom>
              <a:solidFill>
                <a:schemeClr val="lt1"/>
              </a:solid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2" name="Google Shape;812;p13"/>
              <p:cNvSpPr txBox="1"/>
              <p:nvPr/>
            </p:nvSpPr>
            <p:spPr>
              <a:xfrm>
                <a:off x="8934916" y="2778923"/>
                <a:ext cx="12590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 msg</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813" name="Google Shape;813;p13"/>
          <p:cNvSpPr txBox="1"/>
          <p:nvPr/>
        </p:nvSpPr>
        <p:spPr>
          <a:xfrm>
            <a:off x="4395862" y="3809729"/>
            <a:ext cx="3825456" cy="722955"/>
          </a:xfrm>
          <a:prstGeom prst="rect">
            <a:avLst/>
          </a:prstGeom>
          <a:noFill/>
          <a:ln>
            <a:noFill/>
          </a:ln>
        </p:spPr>
        <p:txBody>
          <a:bodyPr spcFirstLastPara="1" wrap="square" lIns="91425" tIns="45700" rIns="91425" bIns="45700" anchor="t" anchorCtr="0">
            <a:spAutoFit/>
          </a:bodyPr>
          <a:lstStyle/>
          <a:p>
            <a:pPr marL="285750" marR="0" lvl="0" indent="-219075" algn="l" rtl="0">
              <a:lnSpc>
                <a:spcPct val="85000"/>
              </a:lnSpc>
              <a:spcBef>
                <a:spcPts val="0"/>
              </a:spcBef>
              <a:spcAft>
                <a:spcPts val="0"/>
              </a:spcAft>
              <a:buClr>
                <a:srgbClr val="02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demultiplexes message up to application via socket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4" name="Google Shape;814;p13"/>
          <p:cNvSpPr/>
          <p:nvPr/>
        </p:nvSpPr>
        <p:spPr>
          <a:xfrm>
            <a:off x="1741367" y="2989161"/>
            <a:ext cx="763166" cy="541031"/>
          </a:xfrm>
          <a:prstGeom prst="ellipse">
            <a:avLst/>
          </a:prstGeom>
          <a:noFill/>
          <a:ln w="25400" cap="flat" cmpd="sng">
            <a:solidFill>
              <a:srgbClr val="CD000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15" name="Google Shape;815;p1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5"/>
                                        </p:tgtEl>
                                        <p:attrNameLst>
                                          <p:attrName>style.visibility</p:attrName>
                                        </p:attrNameLst>
                                      </p:cBhvr>
                                      <p:to>
                                        <p:strVal val="visible"/>
                                      </p:to>
                                    </p:set>
                                    <p:animEffect transition="in" filter="fade">
                                      <p:cBhvr>
                                        <p:cTn id="7" dur="500"/>
                                        <p:tgtEl>
                                          <p:spTgt spid="8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500"/>
                                        <p:tgtEl>
                                          <p:spTgt spid="814"/>
                                        </p:tgtEl>
                                      </p:cBhvr>
                                    </p:animEffect>
                                  </p:childTnLst>
                                </p:cTn>
                              </p:par>
                              <p:par>
                                <p:cTn id="13" presetID="10" presetClass="entr" presetSubtype="0" fill="hold" nodeType="withEffect">
                                  <p:stCondLst>
                                    <p:cond delay="0"/>
                                  </p:stCondLst>
                                  <p:childTnLst>
                                    <p:set>
                                      <p:cBhvr>
                                        <p:cTn id="14" dur="1" fill="hold">
                                          <p:stCondLst>
                                            <p:cond delay="0"/>
                                          </p:stCondLst>
                                        </p:cTn>
                                        <p:tgtEl>
                                          <p:spTgt spid="804"/>
                                        </p:tgtEl>
                                        <p:attrNameLst>
                                          <p:attrName>style.visibility</p:attrName>
                                        </p:attrNameLst>
                                      </p:cBhvr>
                                      <p:to>
                                        <p:strVal val="visible"/>
                                      </p:to>
                                    </p:set>
                                    <p:animEffect transition="in" filter="fade">
                                      <p:cBhvr>
                                        <p:cTn id="15" dur="500"/>
                                        <p:tgtEl>
                                          <p:spTgt spid="8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06"/>
                                        </p:tgtEl>
                                      </p:cBhvr>
                                    </p:animEffect>
                                    <p:set>
                                      <p:cBhvr>
                                        <p:cTn id="20" dur="1" fill="hold">
                                          <p:stCondLst>
                                            <p:cond delay="500"/>
                                          </p:stCondLst>
                                        </p:cTn>
                                        <p:tgtEl>
                                          <p:spTgt spid="806"/>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814"/>
                                        </p:tgtEl>
                                      </p:cBhvr>
                                    </p:animEffect>
                                    <p:set>
                                      <p:cBhvr>
                                        <p:cTn id="23" dur="1" fill="hold">
                                          <p:stCondLst>
                                            <p:cond delay="500"/>
                                          </p:stCondLst>
                                        </p:cTn>
                                        <p:tgtEl>
                                          <p:spTgt spid="81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800"/>
                                        </p:tgtEl>
                                        <p:attrNameLst>
                                          <p:attrName>style.visibility</p:attrName>
                                        </p:attrNameLst>
                                      </p:cBhvr>
                                      <p:to>
                                        <p:strVal val="visible"/>
                                      </p:to>
                                    </p:set>
                                    <p:animEffect transition="in" filter="fade">
                                      <p:cBhvr>
                                        <p:cTn id="26" dur="500"/>
                                        <p:tgtEl>
                                          <p:spTgt spid="800"/>
                                        </p:tgtEl>
                                      </p:cBhvr>
                                    </p:animEffect>
                                  </p:childTnLst>
                                </p:cTn>
                              </p:par>
                              <p:par>
                                <p:cTn id="27" presetID="10" presetClass="entr" presetSubtype="0" fill="hold" nodeType="withEffect">
                                  <p:stCondLst>
                                    <p:cond delay="0"/>
                                  </p:stCondLst>
                                  <p:childTnLst>
                                    <p:set>
                                      <p:cBhvr>
                                        <p:cTn id="28" dur="1" fill="hold">
                                          <p:stCondLst>
                                            <p:cond delay="0"/>
                                          </p:stCondLst>
                                        </p:cTn>
                                        <p:tgtEl>
                                          <p:spTgt spid="803"/>
                                        </p:tgtEl>
                                        <p:attrNameLst>
                                          <p:attrName>style.visibility</p:attrName>
                                        </p:attrNameLst>
                                      </p:cBhvr>
                                      <p:to>
                                        <p:strVal val="visible"/>
                                      </p:to>
                                    </p:set>
                                    <p:animEffect transition="in" filter="fade">
                                      <p:cBhvr>
                                        <p:cTn id="29" dur="500"/>
                                        <p:tgtEl>
                                          <p:spTgt spid="80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13"/>
                                        </p:tgtEl>
                                        <p:attrNameLst>
                                          <p:attrName>style.visibility</p:attrName>
                                        </p:attrNameLst>
                                      </p:cBhvr>
                                      <p:to>
                                        <p:strVal val="visible"/>
                                      </p:to>
                                    </p:set>
                                    <p:animEffect transition="in" filter="fade">
                                      <p:cBhvr>
                                        <p:cTn id="34" dur="500"/>
                                        <p:tgtEl>
                                          <p:spTgt spid="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84"/>
        <p:cNvGrpSpPr/>
        <p:nvPr/>
      </p:nvGrpSpPr>
      <p:grpSpPr>
        <a:xfrm>
          <a:off x="0" y="0"/>
          <a:ext cx="0" cy="0"/>
          <a:chOff x="0" y="0"/>
          <a:chExt cx="0" cy="0"/>
        </a:xfrm>
      </p:grpSpPr>
      <p:sp>
        <p:nvSpPr>
          <p:cNvPr id="5085" name="Google Shape;5085;p85"/>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segment structure</a:t>
            </a:r>
            <a:endParaRPr sz="4400" b="0"/>
          </a:p>
        </p:txBody>
      </p:sp>
      <p:sp>
        <p:nvSpPr>
          <p:cNvPr id="5086" name="Google Shape;5086;p85"/>
          <p:cNvSpPr/>
          <p:nvPr/>
        </p:nvSpPr>
        <p:spPr>
          <a:xfrm>
            <a:off x="4432073" y="1560062"/>
            <a:ext cx="3951287" cy="4824412"/>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087" name="Google Shape;5087;p85"/>
          <p:cNvSpPr/>
          <p:nvPr/>
        </p:nvSpPr>
        <p:spPr>
          <a:xfrm>
            <a:off x="4346348" y="1675949"/>
            <a:ext cx="3951287" cy="4805363"/>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088" name="Google Shape;5088;p85"/>
          <p:cNvGrpSpPr/>
          <p:nvPr/>
        </p:nvGrpSpPr>
        <p:grpSpPr>
          <a:xfrm>
            <a:off x="4495573" y="1661303"/>
            <a:ext cx="3450544" cy="401997"/>
            <a:chOff x="4495573" y="1661303"/>
            <a:chExt cx="3450544" cy="401997"/>
          </a:xfrm>
        </p:grpSpPr>
        <p:sp>
          <p:nvSpPr>
            <p:cNvPr id="5089" name="Google Shape;5089;p85"/>
            <p:cNvSpPr txBox="1"/>
            <p:nvPr/>
          </p:nvSpPr>
          <p:spPr>
            <a:xfrm>
              <a:off x="4495573" y="1661303"/>
              <a:ext cx="16637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source port #</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90" name="Google Shape;5090;p85"/>
            <p:cNvSpPr txBox="1"/>
            <p:nvPr/>
          </p:nvSpPr>
          <p:spPr>
            <a:xfrm>
              <a:off x="6564992" y="1666425"/>
              <a:ext cx="13811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dest port #</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5091" name="Google Shape;5091;p85"/>
          <p:cNvCxnSpPr/>
          <p:nvPr/>
        </p:nvCxnSpPr>
        <p:spPr>
          <a:xfrm>
            <a:off x="4349523" y="2050599"/>
            <a:ext cx="3946525" cy="4763"/>
          </a:xfrm>
          <a:prstGeom prst="straightConnector1">
            <a:avLst/>
          </a:prstGeom>
          <a:noFill/>
          <a:ln w="19050" cap="flat" cmpd="sng">
            <a:solidFill>
              <a:srgbClr val="000000"/>
            </a:solidFill>
            <a:prstDash val="solid"/>
            <a:round/>
            <a:headEnd type="none" w="med" len="med"/>
            <a:tailEnd type="none" w="med" len="med"/>
          </a:ln>
        </p:spPr>
      </p:cxnSp>
      <p:cxnSp>
        <p:nvCxnSpPr>
          <p:cNvPr id="5092" name="Google Shape;5092;p85"/>
          <p:cNvCxnSpPr/>
          <p:nvPr/>
        </p:nvCxnSpPr>
        <p:spPr>
          <a:xfrm>
            <a:off x="4343173" y="2430012"/>
            <a:ext cx="3951287" cy="0"/>
          </a:xfrm>
          <a:prstGeom prst="straightConnector1">
            <a:avLst/>
          </a:prstGeom>
          <a:noFill/>
          <a:ln w="19050" cap="flat" cmpd="sng">
            <a:solidFill>
              <a:srgbClr val="000000"/>
            </a:solidFill>
            <a:prstDash val="solid"/>
            <a:round/>
            <a:headEnd type="none" w="med" len="med"/>
            <a:tailEnd type="none" w="med" len="med"/>
          </a:ln>
        </p:spPr>
      </p:cxnSp>
      <p:grpSp>
        <p:nvGrpSpPr>
          <p:cNvPr id="5093" name="Google Shape;5093;p85"/>
          <p:cNvGrpSpPr/>
          <p:nvPr/>
        </p:nvGrpSpPr>
        <p:grpSpPr>
          <a:xfrm>
            <a:off x="4324123" y="1145724"/>
            <a:ext cx="3935412" cy="366713"/>
            <a:chOff x="4324123" y="1145724"/>
            <a:chExt cx="3935412" cy="366713"/>
          </a:xfrm>
        </p:grpSpPr>
        <p:sp>
          <p:nvSpPr>
            <p:cNvPr id="5094" name="Google Shape;5094;p85"/>
            <p:cNvSpPr txBox="1"/>
            <p:nvPr/>
          </p:nvSpPr>
          <p:spPr>
            <a:xfrm>
              <a:off x="5832248" y="1145724"/>
              <a:ext cx="8572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32 bits</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095" name="Google Shape;5095;p85"/>
            <p:cNvCxnSpPr/>
            <p:nvPr/>
          </p:nvCxnSpPr>
          <p:spPr>
            <a:xfrm>
              <a:off x="6832373" y="1391787"/>
              <a:ext cx="1427162" cy="4762"/>
            </a:xfrm>
            <a:prstGeom prst="straightConnector1">
              <a:avLst/>
            </a:prstGeom>
            <a:noFill/>
            <a:ln w="19050" cap="flat" cmpd="sng">
              <a:solidFill>
                <a:srgbClr val="000000"/>
              </a:solidFill>
              <a:prstDash val="solid"/>
              <a:round/>
              <a:headEnd type="none" w="med" len="med"/>
              <a:tailEnd type="triangle" w="med" len="med"/>
            </a:ln>
          </p:spPr>
        </p:cxnSp>
        <p:cxnSp>
          <p:nvCxnSpPr>
            <p:cNvPr id="5096" name="Google Shape;5096;p85"/>
            <p:cNvCxnSpPr/>
            <p:nvPr/>
          </p:nvCxnSpPr>
          <p:spPr>
            <a:xfrm rot="10800000">
              <a:off x="4324123" y="1402899"/>
              <a:ext cx="1341437" cy="0"/>
            </a:xfrm>
            <a:prstGeom prst="straightConnector1">
              <a:avLst/>
            </a:prstGeom>
            <a:noFill/>
            <a:ln w="19050" cap="flat" cmpd="sng">
              <a:solidFill>
                <a:srgbClr val="000000"/>
              </a:solidFill>
              <a:prstDash val="solid"/>
              <a:round/>
              <a:headEnd type="none" w="med" len="med"/>
              <a:tailEnd type="triangle" w="med" len="med"/>
            </a:ln>
          </p:spPr>
        </p:cxnSp>
      </p:grpSp>
      <p:cxnSp>
        <p:nvCxnSpPr>
          <p:cNvPr id="5097" name="Google Shape;5097;p85"/>
          <p:cNvCxnSpPr/>
          <p:nvPr/>
        </p:nvCxnSpPr>
        <p:spPr>
          <a:xfrm>
            <a:off x="4352698" y="2811012"/>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098" name="Google Shape;5098;p85"/>
          <p:cNvCxnSpPr/>
          <p:nvPr/>
        </p:nvCxnSpPr>
        <p:spPr>
          <a:xfrm>
            <a:off x="4347935" y="3206299"/>
            <a:ext cx="3951288" cy="0"/>
          </a:xfrm>
          <a:prstGeom prst="straightConnector1">
            <a:avLst/>
          </a:prstGeom>
          <a:noFill/>
          <a:ln w="19050" cap="flat" cmpd="sng">
            <a:solidFill>
              <a:srgbClr val="000000"/>
            </a:solidFill>
            <a:prstDash val="solid"/>
            <a:round/>
            <a:headEnd type="none" w="med" len="med"/>
            <a:tailEnd type="none" w="med" len="med"/>
          </a:ln>
        </p:spPr>
      </p:cxnSp>
      <p:cxnSp>
        <p:nvCxnSpPr>
          <p:cNvPr id="5099" name="Google Shape;5099;p85"/>
          <p:cNvCxnSpPr/>
          <p:nvPr/>
        </p:nvCxnSpPr>
        <p:spPr>
          <a:xfrm>
            <a:off x="4343173" y="3596824"/>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100" name="Google Shape;5100;p85"/>
          <p:cNvCxnSpPr/>
          <p:nvPr/>
        </p:nvCxnSpPr>
        <p:spPr>
          <a:xfrm>
            <a:off x="4343173" y="4158799"/>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101" name="Google Shape;5101;p85"/>
          <p:cNvCxnSpPr/>
          <p:nvPr/>
        </p:nvCxnSpPr>
        <p:spPr>
          <a:xfrm rot="10800000">
            <a:off x="6303735" y="2814187"/>
            <a:ext cx="4763" cy="777875"/>
          </a:xfrm>
          <a:prstGeom prst="straightConnector1">
            <a:avLst/>
          </a:prstGeom>
          <a:noFill/>
          <a:ln w="19050" cap="flat" cmpd="sng">
            <a:solidFill>
              <a:srgbClr val="000000"/>
            </a:solidFill>
            <a:prstDash val="solid"/>
            <a:round/>
            <a:headEnd type="none" w="med" len="med"/>
            <a:tailEnd type="none" w="med" len="med"/>
          </a:ln>
        </p:spPr>
      </p:cxnSp>
      <p:cxnSp>
        <p:nvCxnSpPr>
          <p:cNvPr id="5102" name="Google Shape;5102;p85"/>
          <p:cNvCxnSpPr/>
          <p:nvPr/>
        </p:nvCxnSpPr>
        <p:spPr>
          <a:xfrm rot="10800000">
            <a:off x="5668735" y="2814187"/>
            <a:ext cx="0" cy="392112"/>
          </a:xfrm>
          <a:prstGeom prst="straightConnector1">
            <a:avLst/>
          </a:prstGeom>
          <a:noFill/>
          <a:ln w="12700" cap="flat" cmpd="sng">
            <a:solidFill>
              <a:srgbClr val="000000"/>
            </a:solidFill>
            <a:prstDash val="solid"/>
            <a:round/>
            <a:headEnd type="none" w="med" len="med"/>
            <a:tailEnd type="none" w="med" len="med"/>
          </a:ln>
        </p:spPr>
      </p:cxnSp>
      <p:cxnSp>
        <p:nvCxnSpPr>
          <p:cNvPr id="5103" name="Google Shape;5103;p85"/>
          <p:cNvCxnSpPr/>
          <p:nvPr/>
        </p:nvCxnSpPr>
        <p:spPr>
          <a:xfrm rot="10800000">
            <a:off x="5514748" y="2809424"/>
            <a:ext cx="0" cy="392113"/>
          </a:xfrm>
          <a:prstGeom prst="straightConnector1">
            <a:avLst/>
          </a:prstGeom>
          <a:noFill/>
          <a:ln w="12700" cap="flat" cmpd="sng">
            <a:solidFill>
              <a:srgbClr val="000000"/>
            </a:solidFill>
            <a:prstDash val="solid"/>
            <a:round/>
            <a:headEnd type="none" w="med" len="med"/>
            <a:tailEnd type="none" w="med" len="med"/>
          </a:ln>
        </p:spPr>
      </p:cxnSp>
      <p:cxnSp>
        <p:nvCxnSpPr>
          <p:cNvPr id="5104" name="Google Shape;5104;p85"/>
          <p:cNvCxnSpPr/>
          <p:nvPr/>
        </p:nvCxnSpPr>
        <p:spPr>
          <a:xfrm rot="10800000">
            <a:off x="5355998" y="2818949"/>
            <a:ext cx="0" cy="392113"/>
          </a:xfrm>
          <a:prstGeom prst="straightConnector1">
            <a:avLst/>
          </a:prstGeom>
          <a:noFill/>
          <a:ln w="12700" cap="flat" cmpd="sng">
            <a:solidFill>
              <a:srgbClr val="000000"/>
            </a:solidFill>
            <a:prstDash val="solid"/>
            <a:round/>
            <a:headEnd type="none" w="med" len="med"/>
            <a:tailEnd type="none" w="med" len="med"/>
          </a:ln>
        </p:spPr>
      </p:cxnSp>
      <p:sp>
        <p:nvSpPr>
          <p:cNvPr id="5105" name="Google Shape;5105;p85"/>
          <p:cNvSpPr txBox="1"/>
          <p:nvPr/>
        </p:nvSpPr>
        <p:spPr>
          <a:xfrm>
            <a:off x="4636966" y="2822952"/>
            <a:ext cx="482824" cy="407676"/>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not</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5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used</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106" name="Google Shape;5106;p85"/>
          <p:cNvCxnSpPr/>
          <p:nvPr/>
        </p:nvCxnSpPr>
        <p:spPr>
          <a:xfrm rot="10800000">
            <a:off x="4713766" y="2809424"/>
            <a:ext cx="0" cy="392113"/>
          </a:xfrm>
          <a:prstGeom prst="straightConnector1">
            <a:avLst/>
          </a:prstGeom>
          <a:noFill/>
          <a:ln w="12700" cap="flat" cmpd="sng">
            <a:solidFill>
              <a:srgbClr val="000000"/>
            </a:solidFill>
            <a:prstDash val="solid"/>
            <a:round/>
            <a:headEnd type="none" w="med" len="med"/>
            <a:tailEnd type="none" w="med" len="med"/>
          </a:ln>
        </p:spPr>
      </p:cxnSp>
      <p:grpSp>
        <p:nvGrpSpPr>
          <p:cNvPr id="5107" name="Google Shape;5107;p85"/>
          <p:cNvGrpSpPr/>
          <p:nvPr/>
        </p:nvGrpSpPr>
        <p:grpSpPr>
          <a:xfrm>
            <a:off x="6405335" y="2817362"/>
            <a:ext cx="5252586" cy="731484"/>
            <a:chOff x="6405335" y="2817362"/>
            <a:chExt cx="5252586" cy="731484"/>
          </a:xfrm>
        </p:grpSpPr>
        <p:sp>
          <p:nvSpPr>
            <p:cNvPr id="5108" name="Google Shape;5108;p85"/>
            <p:cNvSpPr txBox="1"/>
            <p:nvPr/>
          </p:nvSpPr>
          <p:spPr>
            <a:xfrm>
              <a:off x="6405335" y="2817362"/>
              <a:ext cx="1746250" cy="3667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receive window</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09" name="Google Shape;5109;p85"/>
            <p:cNvSpPr txBox="1"/>
            <p:nvPr/>
          </p:nvSpPr>
          <p:spPr>
            <a:xfrm>
              <a:off x="8724900" y="2847115"/>
              <a:ext cx="2933021" cy="7017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flow control: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bytes receiver willing to accept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110" name="Google Shape;5110;p85"/>
            <p:cNvCxnSpPr/>
            <p:nvPr/>
          </p:nvCxnSpPr>
          <p:spPr>
            <a:xfrm rot="10800000">
              <a:off x="8142852" y="3044701"/>
              <a:ext cx="582048" cy="0"/>
            </a:xfrm>
            <a:prstGeom prst="straightConnector1">
              <a:avLst/>
            </a:prstGeom>
            <a:noFill/>
            <a:ln w="19050" cap="flat" cmpd="sng">
              <a:solidFill>
                <a:srgbClr val="C00000"/>
              </a:solidFill>
              <a:prstDash val="solid"/>
              <a:round/>
              <a:headEnd type="none" w="med" len="med"/>
              <a:tailEnd type="none" w="med" len="med"/>
            </a:ln>
          </p:spPr>
        </p:cxnSp>
      </p:grpSp>
      <p:grpSp>
        <p:nvGrpSpPr>
          <p:cNvPr id="5111" name="Google Shape;5111;p85"/>
          <p:cNvGrpSpPr/>
          <p:nvPr/>
        </p:nvGrpSpPr>
        <p:grpSpPr>
          <a:xfrm>
            <a:off x="4979760" y="1674436"/>
            <a:ext cx="7040433" cy="1034129"/>
            <a:chOff x="4979760" y="1674436"/>
            <a:chExt cx="7040433" cy="1034129"/>
          </a:xfrm>
        </p:grpSpPr>
        <p:sp>
          <p:nvSpPr>
            <p:cNvPr id="5112" name="Google Shape;5112;p85"/>
            <p:cNvSpPr txBox="1"/>
            <p:nvPr/>
          </p:nvSpPr>
          <p:spPr>
            <a:xfrm>
              <a:off x="4979760" y="2029962"/>
              <a:ext cx="24860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sequence number</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13" name="Google Shape;5113;p85"/>
            <p:cNvSpPr txBox="1"/>
            <p:nvPr/>
          </p:nvSpPr>
          <p:spPr>
            <a:xfrm>
              <a:off x="8724900" y="1674436"/>
              <a:ext cx="3295293" cy="103412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segment seq  #: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counting bytes of data</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into bytestream</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(not segments!)</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114" name="Google Shape;5114;p85"/>
            <p:cNvCxnSpPr/>
            <p:nvPr/>
          </p:nvCxnSpPr>
          <p:spPr>
            <a:xfrm rot="10800000">
              <a:off x="7924797" y="2244436"/>
              <a:ext cx="800102" cy="0"/>
            </a:xfrm>
            <a:prstGeom prst="straightConnector1">
              <a:avLst/>
            </a:prstGeom>
            <a:noFill/>
            <a:ln w="19050" cap="flat" cmpd="sng">
              <a:solidFill>
                <a:srgbClr val="C00000"/>
              </a:solidFill>
              <a:prstDash val="solid"/>
              <a:round/>
              <a:headEnd type="none" w="med" len="med"/>
              <a:tailEnd type="none" w="med" len="med"/>
            </a:ln>
          </p:spPr>
        </p:cxnSp>
      </p:grpSp>
      <p:grpSp>
        <p:nvGrpSpPr>
          <p:cNvPr id="5115" name="Google Shape;5115;p85"/>
          <p:cNvGrpSpPr/>
          <p:nvPr/>
        </p:nvGrpSpPr>
        <p:grpSpPr>
          <a:xfrm>
            <a:off x="5398860" y="4614412"/>
            <a:ext cx="5770816" cy="1113459"/>
            <a:chOff x="5398860" y="4614412"/>
            <a:chExt cx="5770816" cy="1113459"/>
          </a:xfrm>
        </p:grpSpPr>
        <p:sp>
          <p:nvSpPr>
            <p:cNvPr id="5116" name="Google Shape;5116;p85"/>
            <p:cNvSpPr txBox="1"/>
            <p:nvPr/>
          </p:nvSpPr>
          <p:spPr>
            <a:xfrm>
              <a:off x="5398860" y="4614412"/>
              <a:ext cx="2005013" cy="10064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application</a:t>
              </a:r>
              <a:endPar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data </a:t>
              </a:r>
              <a:endPar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(variable length)</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17" name="Google Shape;5117;p85"/>
            <p:cNvSpPr txBox="1"/>
            <p:nvPr/>
          </p:nvSpPr>
          <p:spPr>
            <a:xfrm>
              <a:off x="8980285" y="4638342"/>
              <a:ext cx="2189391" cy="108952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data sent by application into TCP socket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118" name="Google Shape;5118;p85"/>
            <p:cNvCxnSpPr/>
            <p:nvPr/>
          </p:nvCxnSpPr>
          <p:spPr>
            <a:xfrm>
              <a:off x="6727821" y="5150307"/>
              <a:ext cx="2149479" cy="0"/>
            </a:xfrm>
            <a:prstGeom prst="straightConnector1">
              <a:avLst/>
            </a:prstGeom>
            <a:noFill/>
            <a:ln w="25400" cap="flat" cmpd="sng">
              <a:solidFill>
                <a:srgbClr val="C00000"/>
              </a:solidFill>
              <a:prstDash val="solid"/>
              <a:miter lim="800000"/>
              <a:headEnd type="none" w="sm" len="sm"/>
              <a:tailEnd type="none" w="sm" len="sm"/>
            </a:ln>
          </p:spPr>
        </p:cxnSp>
      </p:grpSp>
      <p:grpSp>
        <p:nvGrpSpPr>
          <p:cNvPr id="5119" name="Google Shape;5119;p85"/>
          <p:cNvGrpSpPr/>
          <p:nvPr/>
        </p:nvGrpSpPr>
        <p:grpSpPr>
          <a:xfrm>
            <a:off x="230393" y="1952743"/>
            <a:ext cx="7771793" cy="1241280"/>
            <a:chOff x="230393" y="1952743"/>
            <a:chExt cx="7771793" cy="1241280"/>
          </a:xfrm>
        </p:grpSpPr>
        <p:sp>
          <p:nvSpPr>
            <p:cNvPr id="5120" name="Google Shape;5120;p85"/>
            <p:cNvSpPr txBox="1"/>
            <p:nvPr/>
          </p:nvSpPr>
          <p:spPr>
            <a:xfrm>
              <a:off x="5447297" y="2855469"/>
              <a:ext cx="30328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A</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121" name="Google Shape;5121;p85"/>
            <p:cNvGrpSpPr/>
            <p:nvPr/>
          </p:nvGrpSpPr>
          <p:grpSpPr>
            <a:xfrm>
              <a:off x="230393" y="1952743"/>
              <a:ext cx="7771793" cy="971860"/>
              <a:chOff x="217867" y="1965269"/>
              <a:chExt cx="7771793" cy="971860"/>
            </a:xfrm>
          </p:grpSpPr>
          <p:sp>
            <p:nvSpPr>
              <p:cNvPr id="5122" name="Google Shape;5122;p85"/>
              <p:cNvSpPr txBox="1"/>
              <p:nvPr/>
            </p:nvSpPr>
            <p:spPr>
              <a:xfrm>
                <a:off x="4579710" y="2430012"/>
                <a:ext cx="340995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acknowledgement number</a:t>
                </a:r>
                <a:endPar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23" name="Google Shape;5123;p85"/>
              <p:cNvSpPr txBox="1"/>
              <p:nvPr/>
            </p:nvSpPr>
            <p:spPr>
              <a:xfrm>
                <a:off x="217867" y="1965269"/>
                <a:ext cx="3287333" cy="7017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ACK: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seq # of next expected byte; A bit: this is an ACK</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24" name="Google Shape;5124;p85"/>
              <p:cNvSpPr/>
              <p:nvPr/>
            </p:nvSpPr>
            <p:spPr>
              <a:xfrm>
                <a:off x="3505200" y="2417523"/>
                <a:ext cx="2076276" cy="519606"/>
              </a:xfrm>
              <a:custGeom>
                <a:avLst/>
                <a:gdLst/>
                <a:ahLst/>
                <a:cxnLst/>
                <a:rect l="l" t="t" r="r" b="b"/>
                <a:pathLst>
                  <a:path w="2076276" h="519606" extrusionOk="0">
                    <a:moveTo>
                      <a:pt x="0" y="0"/>
                    </a:moveTo>
                    <a:cubicBezTo>
                      <a:pt x="694209" y="186960"/>
                      <a:pt x="1382067" y="332646"/>
                      <a:pt x="2076276" y="519606"/>
                    </a:cubicBez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125" name="Google Shape;5125;p85"/>
              <p:cNvCxnSpPr/>
              <p:nvPr/>
            </p:nvCxnSpPr>
            <p:spPr>
              <a:xfrm>
                <a:off x="3505200" y="2404996"/>
                <a:ext cx="1263476" cy="215853"/>
              </a:xfrm>
              <a:prstGeom prst="straightConnector1">
                <a:avLst/>
              </a:prstGeom>
              <a:noFill/>
              <a:ln w="19050" cap="flat" cmpd="sng">
                <a:solidFill>
                  <a:srgbClr val="C00000"/>
                </a:solidFill>
                <a:prstDash val="solid"/>
                <a:round/>
                <a:headEnd type="none" w="med" len="med"/>
                <a:tailEnd type="none" w="med" len="med"/>
              </a:ln>
            </p:spPr>
          </p:cxnSp>
        </p:grpSp>
      </p:grpSp>
      <p:grpSp>
        <p:nvGrpSpPr>
          <p:cNvPr id="5126" name="Google Shape;5126;p85"/>
          <p:cNvGrpSpPr/>
          <p:nvPr/>
        </p:nvGrpSpPr>
        <p:grpSpPr>
          <a:xfrm>
            <a:off x="1895418" y="3659802"/>
            <a:ext cx="5828956" cy="1090980"/>
            <a:chOff x="1895418" y="3659802"/>
            <a:chExt cx="5828956" cy="1090980"/>
          </a:xfrm>
        </p:grpSpPr>
        <p:sp>
          <p:nvSpPr>
            <p:cNvPr id="5127" name="Google Shape;5127;p85"/>
            <p:cNvSpPr txBox="1"/>
            <p:nvPr/>
          </p:nvSpPr>
          <p:spPr>
            <a:xfrm>
              <a:off x="4830361" y="3659802"/>
              <a:ext cx="28940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00000"/>
                  </a:solidFill>
                  <a:latin typeface="Arial" panose="020B0604020202020204"/>
                  <a:ea typeface="Arial" panose="020B0604020202020204"/>
                  <a:cs typeface="Arial" panose="020B0604020202020204"/>
                  <a:sym typeface="Arial" panose="020B0604020202020204"/>
                </a:rPr>
                <a:t>options (variable length)</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28" name="Google Shape;5128;p85"/>
            <p:cNvSpPr txBox="1"/>
            <p:nvPr/>
          </p:nvSpPr>
          <p:spPr>
            <a:xfrm>
              <a:off x="1895418" y="4326050"/>
              <a:ext cx="1688926"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options</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129" name="Google Shape;5129;p85"/>
            <p:cNvCxnSpPr>
              <a:stCxn id="5128" idx="3"/>
              <a:endCxn id="5127" idx="1"/>
            </p:cNvCxnSpPr>
            <p:nvPr/>
          </p:nvCxnSpPr>
          <p:spPr>
            <a:xfrm rot="10800000" flipH="1">
              <a:off x="3584344" y="3859816"/>
              <a:ext cx="1245900" cy="678600"/>
            </a:xfrm>
            <a:prstGeom prst="straightConnector1">
              <a:avLst/>
            </a:prstGeom>
            <a:noFill/>
            <a:ln w="19050" cap="flat" cmpd="sng">
              <a:solidFill>
                <a:srgbClr val="C00000"/>
              </a:solidFill>
              <a:prstDash val="solid"/>
              <a:miter lim="800000"/>
              <a:headEnd type="none" w="sm" len="sm"/>
              <a:tailEnd type="none" w="sm" len="sm"/>
            </a:ln>
          </p:spPr>
        </p:cxnSp>
      </p:grpSp>
      <p:grpSp>
        <p:nvGrpSpPr>
          <p:cNvPr id="5130" name="Google Shape;5130;p85"/>
          <p:cNvGrpSpPr/>
          <p:nvPr/>
        </p:nvGrpSpPr>
        <p:grpSpPr>
          <a:xfrm>
            <a:off x="318075" y="2819126"/>
            <a:ext cx="4456458" cy="424732"/>
            <a:chOff x="318075" y="2819126"/>
            <a:chExt cx="4456458" cy="424732"/>
          </a:xfrm>
        </p:grpSpPr>
        <p:sp>
          <p:nvSpPr>
            <p:cNvPr id="5131" name="Google Shape;5131;p85"/>
            <p:cNvSpPr txBox="1"/>
            <p:nvPr/>
          </p:nvSpPr>
          <p:spPr>
            <a:xfrm>
              <a:off x="4278884" y="2826980"/>
              <a:ext cx="495649" cy="407676"/>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head</a:t>
              </a:r>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85000"/>
                </a:lnSpc>
                <a:spcBef>
                  <a:spcPts val="0"/>
                </a:spcBef>
                <a:spcAft>
                  <a:spcPts val="0"/>
                </a:spcAft>
                <a:buClr>
                  <a:srgbClr val="000000"/>
                </a:buClr>
                <a:buSzPts val="1200"/>
                <a:buFont typeface="Calibri" panose="020F0502020204030204"/>
                <a:buNone/>
              </a:pPr>
              <a:r>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len</a:t>
              </a:r>
              <a:endParaRPr sz="1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32" name="Google Shape;5132;p85"/>
            <p:cNvSpPr txBox="1"/>
            <p:nvPr/>
          </p:nvSpPr>
          <p:spPr>
            <a:xfrm>
              <a:off x="318075" y="2819126"/>
              <a:ext cx="3287333"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length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(of TCP header)</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133" name="Google Shape;5133;p85"/>
            <p:cNvCxnSpPr/>
            <p:nvPr/>
          </p:nvCxnSpPr>
          <p:spPr>
            <a:xfrm>
              <a:off x="3544867" y="3031480"/>
              <a:ext cx="783888" cy="0"/>
            </a:xfrm>
            <a:prstGeom prst="straightConnector1">
              <a:avLst/>
            </a:prstGeom>
            <a:noFill/>
            <a:ln w="19050" cap="flat" cmpd="sng">
              <a:solidFill>
                <a:srgbClr val="C00000"/>
              </a:solidFill>
              <a:prstDash val="solid"/>
              <a:miter lim="800000"/>
              <a:headEnd type="none" w="sm" len="sm"/>
              <a:tailEnd type="none" w="sm" len="sm"/>
            </a:ln>
          </p:spPr>
        </p:cxnSp>
      </p:grpSp>
      <p:grpSp>
        <p:nvGrpSpPr>
          <p:cNvPr id="5134" name="Google Shape;5134;p85"/>
          <p:cNvGrpSpPr/>
          <p:nvPr/>
        </p:nvGrpSpPr>
        <p:grpSpPr>
          <a:xfrm>
            <a:off x="-24878" y="3174115"/>
            <a:ext cx="6031751" cy="424732"/>
            <a:chOff x="-24878" y="3174115"/>
            <a:chExt cx="6031751" cy="424732"/>
          </a:xfrm>
        </p:grpSpPr>
        <p:sp>
          <p:nvSpPr>
            <p:cNvPr id="5135" name="Google Shape;5135;p85"/>
            <p:cNvSpPr txBox="1"/>
            <p:nvPr/>
          </p:nvSpPr>
          <p:spPr>
            <a:xfrm>
              <a:off x="4794023" y="3203124"/>
              <a:ext cx="12128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checksum</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36" name="Google Shape;5136;p85"/>
            <p:cNvSpPr txBox="1"/>
            <p:nvPr/>
          </p:nvSpPr>
          <p:spPr>
            <a:xfrm>
              <a:off x="-24878" y="3174115"/>
              <a:ext cx="3595495"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Internet</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checksum</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137" name="Google Shape;5137;p85"/>
            <p:cNvCxnSpPr>
              <a:stCxn id="5136" idx="3"/>
              <a:endCxn id="5135" idx="1"/>
            </p:cNvCxnSpPr>
            <p:nvPr/>
          </p:nvCxnSpPr>
          <p:spPr>
            <a:xfrm>
              <a:off x="3570617" y="3386481"/>
              <a:ext cx="1223400" cy="0"/>
            </a:xfrm>
            <a:prstGeom prst="straightConnector1">
              <a:avLst/>
            </a:prstGeom>
            <a:noFill/>
            <a:ln w="19050" cap="flat" cmpd="sng">
              <a:solidFill>
                <a:srgbClr val="C00000"/>
              </a:solidFill>
              <a:prstDash val="solid"/>
              <a:miter lim="800000"/>
              <a:headEnd type="none" w="sm" len="sm"/>
              <a:tailEnd type="none" w="sm" len="sm"/>
            </a:ln>
          </p:spPr>
        </p:cxnSp>
      </p:grpSp>
      <p:cxnSp>
        <p:nvCxnSpPr>
          <p:cNvPr id="5138" name="Google Shape;5138;p85"/>
          <p:cNvCxnSpPr/>
          <p:nvPr/>
        </p:nvCxnSpPr>
        <p:spPr>
          <a:xfrm rot="10800000">
            <a:off x="6289447" y="1679374"/>
            <a:ext cx="1761" cy="365184"/>
          </a:xfrm>
          <a:prstGeom prst="straightConnector1">
            <a:avLst/>
          </a:prstGeom>
          <a:noFill/>
          <a:ln w="19050" cap="flat" cmpd="sng">
            <a:solidFill>
              <a:srgbClr val="000000"/>
            </a:solidFill>
            <a:prstDash val="solid"/>
            <a:round/>
            <a:headEnd type="none" w="med" len="med"/>
            <a:tailEnd type="none" w="med" len="med"/>
          </a:ln>
        </p:spPr>
      </p:cxnSp>
      <p:cxnSp>
        <p:nvCxnSpPr>
          <p:cNvPr id="5139" name="Google Shape;5139;p85"/>
          <p:cNvCxnSpPr/>
          <p:nvPr/>
        </p:nvCxnSpPr>
        <p:spPr>
          <a:xfrm rot="10800000">
            <a:off x="6150711" y="2804662"/>
            <a:ext cx="0" cy="392112"/>
          </a:xfrm>
          <a:prstGeom prst="straightConnector1">
            <a:avLst/>
          </a:prstGeom>
          <a:noFill/>
          <a:ln w="12700" cap="flat" cmpd="sng">
            <a:solidFill>
              <a:srgbClr val="000000"/>
            </a:solidFill>
            <a:prstDash val="solid"/>
            <a:round/>
            <a:headEnd type="none" w="med" len="med"/>
            <a:tailEnd type="none" w="med" len="med"/>
          </a:ln>
        </p:spPr>
      </p:cxnSp>
      <p:cxnSp>
        <p:nvCxnSpPr>
          <p:cNvPr id="5140" name="Google Shape;5140;p85"/>
          <p:cNvCxnSpPr/>
          <p:nvPr/>
        </p:nvCxnSpPr>
        <p:spPr>
          <a:xfrm rot="10800000">
            <a:off x="5992924" y="2809424"/>
            <a:ext cx="0" cy="392113"/>
          </a:xfrm>
          <a:prstGeom prst="straightConnector1">
            <a:avLst/>
          </a:prstGeom>
          <a:noFill/>
          <a:ln w="12700" cap="flat" cmpd="sng">
            <a:solidFill>
              <a:srgbClr val="000000"/>
            </a:solidFill>
            <a:prstDash val="solid"/>
            <a:round/>
            <a:headEnd type="none" w="med" len="med"/>
            <a:tailEnd type="none" w="med" len="med"/>
          </a:ln>
        </p:spPr>
      </p:cxnSp>
      <p:cxnSp>
        <p:nvCxnSpPr>
          <p:cNvPr id="5141" name="Google Shape;5141;p85"/>
          <p:cNvCxnSpPr/>
          <p:nvPr/>
        </p:nvCxnSpPr>
        <p:spPr>
          <a:xfrm rot="10800000">
            <a:off x="5830374" y="2809424"/>
            <a:ext cx="0" cy="392113"/>
          </a:xfrm>
          <a:prstGeom prst="straightConnector1">
            <a:avLst/>
          </a:prstGeom>
          <a:noFill/>
          <a:ln w="12700" cap="flat" cmpd="sng">
            <a:solidFill>
              <a:srgbClr val="000000"/>
            </a:solidFill>
            <a:prstDash val="solid"/>
            <a:round/>
            <a:headEnd type="none" w="med" len="med"/>
            <a:tailEnd type="none" w="med" len="med"/>
          </a:ln>
        </p:spPr>
      </p:cxnSp>
      <p:grpSp>
        <p:nvGrpSpPr>
          <p:cNvPr id="5142" name="Google Shape;5142;p85"/>
          <p:cNvGrpSpPr/>
          <p:nvPr/>
        </p:nvGrpSpPr>
        <p:grpSpPr>
          <a:xfrm>
            <a:off x="172543" y="2863949"/>
            <a:ext cx="6190466" cy="2660551"/>
            <a:chOff x="172543" y="2863949"/>
            <a:chExt cx="6190466" cy="2660551"/>
          </a:xfrm>
        </p:grpSpPr>
        <p:sp>
          <p:nvSpPr>
            <p:cNvPr id="5143" name="Google Shape;5143;p85"/>
            <p:cNvSpPr txBox="1"/>
            <p:nvPr/>
          </p:nvSpPr>
          <p:spPr>
            <a:xfrm>
              <a:off x="172543" y="4822769"/>
              <a:ext cx="3419248" cy="7017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RST, SYN, FIN: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connection management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4" name="Google Shape;5144;p85"/>
            <p:cNvSpPr/>
            <p:nvPr/>
          </p:nvSpPr>
          <p:spPr>
            <a:xfrm>
              <a:off x="3558336" y="3152325"/>
              <a:ext cx="2678659" cy="2026938"/>
            </a:xfrm>
            <a:custGeom>
              <a:avLst/>
              <a:gdLst/>
              <a:ahLst/>
              <a:cxnLst/>
              <a:rect l="l" t="t" r="r" b="b"/>
              <a:pathLst>
                <a:path w="11573" h="28757" extrusionOk="0">
                  <a:moveTo>
                    <a:pt x="0" y="28757"/>
                  </a:moveTo>
                  <a:lnTo>
                    <a:pt x="10147" y="0"/>
                  </a:lnTo>
                  <a:lnTo>
                    <a:pt x="11573" y="0"/>
                  </a:ln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145" name="Google Shape;5145;p85"/>
            <p:cNvGrpSpPr/>
            <p:nvPr/>
          </p:nvGrpSpPr>
          <p:grpSpPr>
            <a:xfrm>
              <a:off x="5775299" y="2863949"/>
              <a:ext cx="587710" cy="339181"/>
              <a:chOff x="5775299" y="2863949"/>
              <a:chExt cx="587710" cy="339181"/>
            </a:xfrm>
          </p:grpSpPr>
          <p:sp>
            <p:nvSpPr>
              <p:cNvPr id="5146" name="Google Shape;5146;p85"/>
              <p:cNvSpPr txBox="1"/>
              <p:nvPr/>
            </p:nvSpPr>
            <p:spPr>
              <a:xfrm>
                <a:off x="6083766" y="2864576"/>
                <a:ext cx="27924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F</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7" name="Google Shape;5147;p85"/>
              <p:cNvSpPr txBox="1"/>
              <p:nvPr/>
            </p:nvSpPr>
            <p:spPr>
              <a:xfrm>
                <a:off x="5939184" y="2863949"/>
                <a:ext cx="27924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S</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8" name="Google Shape;5148;p85"/>
              <p:cNvSpPr txBox="1"/>
              <p:nvPr/>
            </p:nvSpPr>
            <p:spPr>
              <a:xfrm>
                <a:off x="5775299" y="2863950"/>
                <a:ext cx="29687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R</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5149" name="Google Shape;5149;p85"/>
          <p:cNvGrpSpPr/>
          <p:nvPr/>
        </p:nvGrpSpPr>
        <p:grpSpPr>
          <a:xfrm>
            <a:off x="5277007" y="2859957"/>
            <a:ext cx="2976178" cy="719405"/>
            <a:chOff x="5277007" y="2859957"/>
            <a:chExt cx="2976178" cy="719405"/>
          </a:xfrm>
        </p:grpSpPr>
        <p:sp>
          <p:nvSpPr>
            <p:cNvPr id="5150" name="Google Shape;5150;p85"/>
            <p:cNvSpPr txBox="1"/>
            <p:nvPr/>
          </p:nvSpPr>
          <p:spPr>
            <a:xfrm>
              <a:off x="6430735" y="3212649"/>
              <a:ext cx="1822450"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BFBFBF"/>
                </a:buClr>
                <a:buSzPts val="1800"/>
                <a:buFont typeface="Arial" panose="020B0604020202020204"/>
                <a:buNone/>
              </a:pPr>
              <a:r>
                <a:rPr lang="en-US" sz="1800" b="0" i="0" u="none" strike="noStrike" cap="none">
                  <a:solidFill>
                    <a:srgbClr val="BFBFBF"/>
                  </a:solidFill>
                  <a:latin typeface="Arial" panose="020B0604020202020204"/>
                  <a:ea typeface="Arial" panose="020B0604020202020204"/>
                  <a:cs typeface="Arial" panose="020B0604020202020204"/>
                  <a:sym typeface="Arial" panose="020B0604020202020204"/>
                </a:rPr>
                <a:t>Urg data pointer</a:t>
              </a:r>
              <a:endParaRPr lang="en-US" sz="1800" b="0" i="0" u="none" strike="noStrike" cap="none">
                <a:solidFill>
                  <a:srgbClr val="BFBFBF"/>
                </a:solidFill>
                <a:latin typeface="Arial" panose="020B0604020202020204"/>
                <a:ea typeface="Arial" panose="020B0604020202020204"/>
                <a:cs typeface="Arial" panose="020B0604020202020204"/>
                <a:sym typeface="Arial" panose="020B0604020202020204"/>
              </a:endParaRPr>
            </a:p>
          </p:txBody>
        </p:sp>
        <p:grpSp>
          <p:nvGrpSpPr>
            <p:cNvPr id="5151" name="Google Shape;5151;p85"/>
            <p:cNvGrpSpPr/>
            <p:nvPr/>
          </p:nvGrpSpPr>
          <p:grpSpPr>
            <a:xfrm>
              <a:off x="5277007" y="2859957"/>
              <a:ext cx="627836" cy="345695"/>
              <a:chOff x="5527528" y="3067992"/>
              <a:chExt cx="627836" cy="345695"/>
            </a:xfrm>
          </p:grpSpPr>
          <p:sp>
            <p:nvSpPr>
              <p:cNvPr id="5152" name="Google Shape;5152;p85"/>
              <p:cNvSpPr txBox="1"/>
              <p:nvPr/>
            </p:nvSpPr>
            <p:spPr>
              <a:xfrm>
                <a:off x="5864900" y="3067992"/>
                <a:ext cx="29046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5A5A5"/>
                  </a:buClr>
                  <a:buSzPts val="1600"/>
                  <a:buFont typeface="Calibri" panose="020F0502020204030204"/>
                  <a:buNone/>
                </a:pPr>
                <a:r>
                  <a:rPr lang="en-US" sz="1600" b="0" i="0" u="none" strike="noStrike" cap="none">
                    <a:solidFill>
                      <a:srgbClr val="A5A5A5"/>
                    </a:solidFill>
                    <a:latin typeface="Calibri" panose="020F0502020204030204"/>
                    <a:ea typeface="Calibri" panose="020F0502020204030204"/>
                    <a:cs typeface="Calibri" panose="020F0502020204030204"/>
                    <a:sym typeface="Calibri" panose="020F0502020204030204"/>
                  </a:rPr>
                  <a:t>P</a:t>
                </a:r>
                <a:endParaRPr sz="2400" b="0" i="0" u="none" strike="noStrike" cap="none">
                  <a:solidFill>
                    <a:srgbClr val="A5A5A5"/>
                  </a:solidFill>
                  <a:latin typeface="Calibri" panose="020F0502020204030204"/>
                  <a:ea typeface="Calibri" panose="020F0502020204030204"/>
                  <a:cs typeface="Calibri" panose="020F0502020204030204"/>
                  <a:sym typeface="Calibri" panose="020F0502020204030204"/>
                </a:endParaRPr>
              </a:p>
            </p:txBody>
          </p:sp>
          <p:sp>
            <p:nvSpPr>
              <p:cNvPr id="5153" name="Google Shape;5153;p85"/>
              <p:cNvSpPr txBox="1"/>
              <p:nvPr/>
            </p:nvSpPr>
            <p:spPr>
              <a:xfrm>
                <a:off x="5527528" y="3075133"/>
                <a:ext cx="31611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5A5A5"/>
                  </a:buClr>
                  <a:buSzPts val="1600"/>
                  <a:buFont typeface="Calibri" panose="020F0502020204030204"/>
                  <a:buNone/>
                </a:pPr>
                <a:r>
                  <a:rPr lang="en-US" sz="1600" b="0" i="0" u="none" strike="noStrike" cap="none">
                    <a:solidFill>
                      <a:srgbClr val="A5A5A5"/>
                    </a:solidFill>
                    <a:latin typeface="Calibri" panose="020F0502020204030204"/>
                    <a:ea typeface="Calibri" panose="020F0502020204030204"/>
                    <a:cs typeface="Calibri" panose="020F0502020204030204"/>
                    <a:sym typeface="Calibri" panose="020F0502020204030204"/>
                  </a:rPr>
                  <a:t>U</a:t>
                </a:r>
                <a:endParaRPr sz="2400" b="0" i="0" u="none" strike="noStrike" cap="none">
                  <a:solidFill>
                    <a:srgbClr val="A5A5A5"/>
                  </a:solidFill>
                  <a:latin typeface="Calibri" panose="020F0502020204030204"/>
                  <a:ea typeface="Calibri" panose="020F0502020204030204"/>
                  <a:cs typeface="Calibri" panose="020F0502020204030204"/>
                  <a:sym typeface="Calibri" panose="020F0502020204030204"/>
                </a:endParaRPr>
              </a:p>
            </p:txBody>
          </p:sp>
        </p:grpSp>
      </p:grpSp>
      <p:cxnSp>
        <p:nvCxnSpPr>
          <p:cNvPr id="5154" name="Google Shape;5154;p85"/>
          <p:cNvCxnSpPr/>
          <p:nvPr/>
        </p:nvCxnSpPr>
        <p:spPr>
          <a:xfrm rot="10800000">
            <a:off x="5038305" y="2821148"/>
            <a:ext cx="0" cy="392113"/>
          </a:xfrm>
          <a:prstGeom prst="straightConnector1">
            <a:avLst/>
          </a:prstGeom>
          <a:noFill/>
          <a:ln w="12700" cap="flat" cmpd="sng">
            <a:solidFill>
              <a:srgbClr val="000000"/>
            </a:solidFill>
            <a:prstDash val="solid"/>
            <a:round/>
            <a:headEnd type="none" w="med" len="med"/>
            <a:tailEnd type="none" w="med" len="med"/>
          </a:ln>
        </p:spPr>
      </p:cxnSp>
      <p:cxnSp>
        <p:nvCxnSpPr>
          <p:cNvPr id="5155" name="Google Shape;5155;p85"/>
          <p:cNvCxnSpPr/>
          <p:nvPr/>
        </p:nvCxnSpPr>
        <p:spPr>
          <a:xfrm rot="10800000">
            <a:off x="5198693" y="2812182"/>
            <a:ext cx="0" cy="392113"/>
          </a:xfrm>
          <a:prstGeom prst="straightConnector1">
            <a:avLst/>
          </a:prstGeom>
          <a:noFill/>
          <a:ln w="12700" cap="flat" cmpd="sng">
            <a:solidFill>
              <a:srgbClr val="000000"/>
            </a:solidFill>
            <a:prstDash val="solid"/>
            <a:round/>
            <a:headEnd type="none" w="med" len="med"/>
            <a:tailEnd type="none" w="med" len="med"/>
          </a:ln>
        </p:spPr>
      </p:cxnSp>
      <p:grpSp>
        <p:nvGrpSpPr>
          <p:cNvPr id="5156" name="Google Shape;5156;p85"/>
          <p:cNvGrpSpPr/>
          <p:nvPr/>
        </p:nvGrpSpPr>
        <p:grpSpPr>
          <a:xfrm>
            <a:off x="182880" y="2863950"/>
            <a:ext cx="5235245" cy="1390074"/>
            <a:chOff x="182880" y="2863950"/>
            <a:chExt cx="5235245" cy="1390074"/>
          </a:xfrm>
        </p:grpSpPr>
        <p:grpSp>
          <p:nvGrpSpPr>
            <p:cNvPr id="5157" name="Google Shape;5157;p85"/>
            <p:cNvGrpSpPr/>
            <p:nvPr/>
          </p:nvGrpSpPr>
          <p:grpSpPr>
            <a:xfrm>
              <a:off x="4962499" y="2863950"/>
              <a:ext cx="455626" cy="338554"/>
              <a:chOff x="4962499" y="2863950"/>
              <a:chExt cx="455626" cy="338554"/>
            </a:xfrm>
          </p:grpSpPr>
          <p:sp>
            <p:nvSpPr>
              <p:cNvPr id="5158" name="Google Shape;5158;p85"/>
              <p:cNvSpPr txBox="1"/>
              <p:nvPr/>
            </p:nvSpPr>
            <p:spPr>
              <a:xfrm>
                <a:off x="4962499" y="2863950"/>
                <a:ext cx="29687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59" name="Google Shape;5159;p85"/>
              <p:cNvSpPr txBox="1"/>
              <p:nvPr/>
            </p:nvSpPr>
            <p:spPr>
              <a:xfrm>
                <a:off x="5121249" y="2863950"/>
                <a:ext cx="29687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panose="020F0502020204030204"/>
                  <a:buNone/>
                </a:pP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160" name="Google Shape;5160;p85"/>
            <p:cNvSpPr txBox="1"/>
            <p:nvPr/>
          </p:nvSpPr>
          <p:spPr>
            <a:xfrm>
              <a:off x="182880" y="3829292"/>
              <a:ext cx="3384479"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 E: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congestion notification</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61" name="Google Shape;5161;p85"/>
            <p:cNvSpPr/>
            <p:nvPr/>
          </p:nvSpPr>
          <p:spPr>
            <a:xfrm>
              <a:off x="3573195" y="3136684"/>
              <a:ext cx="1749482" cy="914811"/>
            </a:xfrm>
            <a:custGeom>
              <a:avLst/>
              <a:gdLst/>
              <a:ahLst/>
              <a:cxnLst/>
              <a:rect l="l" t="t" r="r" b="b"/>
              <a:pathLst>
                <a:path w="10062" h="10017" extrusionOk="0">
                  <a:moveTo>
                    <a:pt x="0" y="10017"/>
                  </a:moveTo>
                  <a:lnTo>
                    <a:pt x="8853" y="17"/>
                  </a:lnTo>
                  <a:lnTo>
                    <a:pt x="10062" y="0"/>
                  </a:lnTo>
                </a:path>
              </a:pathLst>
            </a:custGeom>
            <a:noFill/>
            <a:ln w="190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162" name="Google Shape;5162;p8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8"/>
                                        </p:tgtEl>
                                        <p:attrNameLst>
                                          <p:attrName>style.visibility</p:attrName>
                                        </p:attrNameLst>
                                      </p:cBhvr>
                                      <p:to>
                                        <p:strVal val="visible"/>
                                      </p:to>
                                    </p:set>
                                    <p:animEffect transition="in" filter="fade">
                                      <p:cBhvr>
                                        <p:cTn id="7" dur="500"/>
                                        <p:tgtEl>
                                          <p:spTgt spid="50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11"/>
                                        </p:tgtEl>
                                        <p:attrNameLst>
                                          <p:attrName>style.visibility</p:attrName>
                                        </p:attrNameLst>
                                      </p:cBhvr>
                                      <p:to>
                                        <p:strVal val="visible"/>
                                      </p:to>
                                    </p:set>
                                    <p:animEffect transition="in" filter="fade">
                                      <p:cBhvr>
                                        <p:cTn id="12" dur="500"/>
                                        <p:tgtEl>
                                          <p:spTgt spid="51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19"/>
                                        </p:tgtEl>
                                        <p:attrNameLst>
                                          <p:attrName>style.visibility</p:attrName>
                                        </p:attrNameLst>
                                      </p:cBhvr>
                                      <p:to>
                                        <p:strVal val="visible"/>
                                      </p:to>
                                    </p:set>
                                    <p:animEffect transition="in" filter="fade">
                                      <p:cBhvr>
                                        <p:cTn id="17" dur="500"/>
                                        <p:tgtEl>
                                          <p:spTgt spid="51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15"/>
                                        </p:tgtEl>
                                        <p:attrNameLst>
                                          <p:attrName>style.visibility</p:attrName>
                                        </p:attrNameLst>
                                      </p:cBhvr>
                                      <p:to>
                                        <p:strVal val="visible"/>
                                      </p:to>
                                    </p:set>
                                    <p:animEffect transition="in" filter="fade">
                                      <p:cBhvr>
                                        <p:cTn id="22" dur="500"/>
                                        <p:tgtEl>
                                          <p:spTgt spid="51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34"/>
                                        </p:tgtEl>
                                        <p:attrNameLst>
                                          <p:attrName>style.visibility</p:attrName>
                                        </p:attrNameLst>
                                      </p:cBhvr>
                                      <p:to>
                                        <p:strVal val="visible"/>
                                      </p:to>
                                    </p:set>
                                    <p:animEffect transition="in" filter="fade">
                                      <p:cBhvr>
                                        <p:cTn id="27" dur="500"/>
                                        <p:tgtEl>
                                          <p:spTgt spid="51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6"/>
                                        </p:tgtEl>
                                        <p:attrNameLst>
                                          <p:attrName>style.visibility</p:attrName>
                                        </p:attrNameLst>
                                      </p:cBhvr>
                                      <p:to>
                                        <p:strVal val="visible"/>
                                      </p:to>
                                    </p:set>
                                    <p:animEffect transition="in" filter="fade">
                                      <p:cBhvr>
                                        <p:cTn id="32" dur="500"/>
                                        <p:tgtEl>
                                          <p:spTgt spid="51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30"/>
                                        </p:tgtEl>
                                        <p:attrNameLst>
                                          <p:attrName>style.visibility</p:attrName>
                                        </p:attrNameLst>
                                      </p:cBhvr>
                                      <p:to>
                                        <p:strVal val="visible"/>
                                      </p:to>
                                    </p:set>
                                    <p:animEffect transition="in" filter="fade">
                                      <p:cBhvr>
                                        <p:cTn id="37" dur="500"/>
                                        <p:tgtEl>
                                          <p:spTgt spid="51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42"/>
                                        </p:tgtEl>
                                        <p:attrNameLst>
                                          <p:attrName>style.visibility</p:attrName>
                                        </p:attrNameLst>
                                      </p:cBhvr>
                                      <p:to>
                                        <p:strVal val="visible"/>
                                      </p:to>
                                    </p:set>
                                    <p:animEffect transition="in" filter="fade">
                                      <p:cBhvr>
                                        <p:cTn id="42" dur="500"/>
                                        <p:tgtEl>
                                          <p:spTgt spid="51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07"/>
                                        </p:tgtEl>
                                        <p:attrNameLst>
                                          <p:attrName>style.visibility</p:attrName>
                                        </p:attrNameLst>
                                      </p:cBhvr>
                                      <p:to>
                                        <p:strVal val="visible"/>
                                      </p:to>
                                    </p:set>
                                    <p:animEffect transition="in" filter="fade">
                                      <p:cBhvr>
                                        <p:cTn id="47" dur="500"/>
                                        <p:tgtEl>
                                          <p:spTgt spid="510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56"/>
                                        </p:tgtEl>
                                        <p:attrNameLst>
                                          <p:attrName>style.visibility</p:attrName>
                                        </p:attrNameLst>
                                      </p:cBhvr>
                                      <p:to>
                                        <p:strVal val="visible"/>
                                      </p:to>
                                    </p:set>
                                    <p:animEffect transition="in" filter="fade">
                                      <p:cBhvr>
                                        <p:cTn id="52" dur="500"/>
                                        <p:tgtEl>
                                          <p:spTgt spid="51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149"/>
                                        </p:tgtEl>
                                        <p:attrNameLst>
                                          <p:attrName>style.visibility</p:attrName>
                                        </p:attrNameLst>
                                      </p:cBhvr>
                                      <p:to>
                                        <p:strVal val="visible"/>
                                      </p:to>
                                    </p:set>
                                    <p:animEffect transition="in" filter="fade">
                                      <p:cBhvr>
                                        <p:cTn id="57" dur="500"/>
                                        <p:tgtEl>
                                          <p:spTgt spid="5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167"/>
        <p:cNvGrpSpPr/>
        <p:nvPr/>
      </p:nvGrpSpPr>
      <p:grpSpPr>
        <a:xfrm>
          <a:off x="0" y="0"/>
          <a:ext cx="0" cy="0"/>
          <a:chOff x="0" y="0"/>
          <a:chExt cx="0" cy="0"/>
        </a:xfrm>
      </p:grpSpPr>
      <p:sp>
        <p:nvSpPr>
          <p:cNvPr id="5168" name="Google Shape;5168;p86"/>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sequence numbers, ACKs</a:t>
            </a:r>
            <a:endParaRPr sz="4400" b="0"/>
          </a:p>
        </p:txBody>
      </p:sp>
      <p:sp>
        <p:nvSpPr>
          <p:cNvPr id="5169" name="Google Shape;5169;p86"/>
          <p:cNvSpPr txBox="1"/>
          <p:nvPr/>
        </p:nvSpPr>
        <p:spPr>
          <a:xfrm>
            <a:off x="715171" y="1355712"/>
            <a:ext cx="5096669" cy="1311288"/>
          </a:xfrm>
          <a:prstGeom prst="rect">
            <a:avLst/>
          </a:prstGeom>
          <a:noFill/>
          <a:ln>
            <a:noFill/>
          </a:ln>
        </p:spPr>
        <p:txBody>
          <a:bodyPr spcFirstLastPara="1" wrap="square" lIns="91425" tIns="45700" rIns="91425" bIns="45700" anchor="t" anchorCtr="0">
            <a:noAutofit/>
          </a:bodyPr>
          <a:lstStyle/>
          <a:p>
            <a:pPr marL="234950" marR="0" lvl="0" indent="-123825" algn="l" rtl="0">
              <a:lnSpc>
                <a:spcPct val="85000"/>
              </a:lnSpc>
              <a:spcBef>
                <a:spcPts val="0"/>
              </a:spcBef>
              <a:spcAft>
                <a:spcPts val="0"/>
              </a:spcAft>
              <a:buClr>
                <a:srgbClr val="000099"/>
              </a:buClr>
              <a:buSzPts val="2800"/>
              <a:buFont typeface="Noto Sans Symbols"/>
              <a:buNone/>
            </a:pP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Sequence numbers:</a:t>
            </a:r>
            <a:endPar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635000" marR="0" lvl="1" indent="-278130"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byte stream “number” of first byte in segment’s data</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170" name="Google Shape;5170;p86"/>
          <p:cNvGrpSpPr/>
          <p:nvPr/>
        </p:nvGrpSpPr>
        <p:grpSpPr>
          <a:xfrm>
            <a:off x="7783528" y="3989281"/>
            <a:ext cx="3086106" cy="2541588"/>
            <a:chOff x="3520" y="2404"/>
            <a:chExt cx="1944" cy="1601"/>
          </a:xfrm>
        </p:grpSpPr>
        <p:sp>
          <p:nvSpPr>
            <p:cNvPr id="5171" name="Google Shape;5171;p86"/>
            <p:cNvSpPr/>
            <p:nvPr/>
          </p:nvSpPr>
          <p:spPr>
            <a:xfrm>
              <a:off x="3755" y="3589"/>
              <a:ext cx="1202" cy="13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172" name="Google Shape;5172;p86"/>
            <p:cNvGrpSpPr/>
            <p:nvPr/>
          </p:nvGrpSpPr>
          <p:grpSpPr>
            <a:xfrm>
              <a:off x="3731" y="3291"/>
              <a:ext cx="1252" cy="714"/>
              <a:chOff x="1974" y="2984"/>
              <a:chExt cx="1252" cy="714"/>
            </a:xfrm>
          </p:grpSpPr>
          <p:sp>
            <p:nvSpPr>
              <p:cNvPr id="5173" name="Google Shape;5173;p86"/>
              <p:cNvSpPr/>
              <p:nvPr/>
            </p:nvSpPr>
            <p:spPr>
              <a:xfrm>
                <a:off x="1994" y="2995"/>
                <a:ext cx="1210" cy="703"/>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174" name="Google Shape;5174;p86"/>
              <p:cNvSpPr txBox="1"/>
              <p:nvPr/>
            </p:nvSpPr>
            <p:spPr>
              <a:xfrm>
                <a:off x="2001" y="2984"/>
                <a:ext cx="58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source port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75" name="Google Shape;5175;p86"/>
              <p:cNvSpPr txBox="1"/>
              <p:nvPr/>
            </p:nvSpPr>
            <p:spPr>
              <a:xfrm>
                <a:off x="2648" y="2987"/>
                <a:ext cx="491"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dest port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76" name="Google Shape;5176;p86"/>
              <p:cNvSpPr txBox="1"/>
              <p:nvPr/>
            </p:nvSpPr>
            <p:spPr>
              <a:xfrm>
                <a:off x="2154" y="3117"/>
                <a:ext cx="912"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sequence number</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77" name="Google Shape;5177;p86"/>
              <p:cNvSpPr txBox="1"/>
              <p:nvPr/>
            </p:nvSpPr>
            <p:spPr>
              <a:xfrm>
                <a:off x="1974" y="3257"/>
                <a:ext cx="1252"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acknowledgement number</a:t>
                </a:r>
                <a:endPar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178" name="Google Shape;5178;p86"/>
              <p:cNvSpPr txBox="1"/>
              <p:nvPr/>
            </p:nvSpPr>
            <p:spPr>
              <a:xfrm>
                <a:off x="2053" y="3544"/>
                <a:ext cx="475"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checksum</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179" name="Google Shape;5179;p86"/>
              <p:cNvCxnSpPr/>
              <p:nvPr/>
            </p:nvCxnSpPr>
            <p:spPr>
              <a:xfrm>
                <a:off x="1994" y="3138"/>
                <a:ext cx="1212" cy="0"/>
              </a:xfrm>
              <a:prstGeom prst="straightConnector1">
                <a:avLst/>
              </a:prstGeom>
              <a:noFill/>
              <a:ln w="9525" cap="flat" cmpd="sng">
                <a:solidFill>
                  <a:srgbClr val="000000"/>
                </a:solidFill>
                <a:prstDash val="solid"/>
                <a:round/>
                <a:headEnd type="none" w="med" len="med"/>
                <a:tailEnd type="none" w="med" len="med"/>
              </a:ln>
            </p:spPr>
          </p:cxnSp>
          <p:cxnSp>
            <p:nvCxnSpPr>
              <p:cNvPr id="5180" name="Google Shape;5180;p86"/>
              <p:cNvCxnSpPr/>
              <p:nvPr/>
            </p:nvCxnSpPr>
            <p:spPr>
              <a:xfrm>
                <a:off x="1994" y="3274"/>
                <a:ext cx="1212" cy="0"/>
              </a:xfrm>
              <a:prstGeom prst="straightConnector1">
                <a:avLst/>
              </a:prstGeom>
              <a:noFill/>
              <a:ln w="9525" cap="flat" cmpd="sng">
                <a:solidFill>
                  <a:srgbClr val="000000"/>
                </a:solidFill>
                <a:prstDash val="solid"/>
                <a:round/>
                <a:headEnd type="none" w="med" len="med"/>
                <a:tailEnd type="none" w="med" len="med"/>
              </a:ln>
            </p:spPr>
          </p:cxnSp>
          <p:cxnSp>
            <p:nvCxnSpPr>
              <p:cNvPr id="5181" name="Google Shape;5181;p86"/>
              <p:cNvCxnSpPr/>
              <p:nvPr/>
            </p:nvCxnSpPr>
            <p:spPr>
              <a:xfrm>
                <a:off x="1992" y="3414"/>
                <a:ext cx="1212" cy="0"/>
              </a:xfrm>
              <a:prstGeom prst="straightConnector1">
                <a:avLst/>
              </a:prstGeom>
              <a:noFill/>
              <a:ln w="9525" cap="flat" cmpd="sng">
                <a:solidFill>
                  <a:srgbClr val="000000"/>
                </a:solidFill>
                <a:prstDash val="solid"/>
                <a:round/>
                <a:headEnd type="none" w="med" len="med"/>
                <a:tailEnd type="none" w="med" len="med"/>
              </a:ln>
            </p:spPr>
          </p:cxnSp>
          <p:cxnSp>
            <p:nvCxnSpPr>
              <p:cNvPr id="5182" name="Google Shape;5182;p86"/>
              <p:cNvCxnSpPr/>
              <p:nvPr/>
            </p:nvCxnSpPr>
            <p:spPr>
              <a:xfrm>
                <a:off x="2588" y="2994"/>
                <a:ext cx="0" cy="142"/>
              </a:xfrm>
              <a:prstGeom prst="straightConnector1">
                <a:avLst/>
              </a:prstGeom>
              <a:noFill/>
              <a:ln w="9525" cap="flat" cmpd="sng">
                <a:solidFill>
                  <a:srgbClr val="000000"/>
                </a:solidFill>
                <a:prstDash val="solid"/>
                <a:round/>
                <a:headEnd type="none" w="med" len="med"/>
                <a:tailEnd type="none" w="med" len="med"/>
              </a:ln>
            </p:spPr>
          </p:cxnSp>
          <p:cxnSp>
            <p:nvCxnSpPr>
              <p:cNvPr id="5183" name="Google Shape;5183;p86"/>
              <p:cNvCxnSpPr/>
              <p:nvPr/>
            </p:nvCxnSpPr>
            <p:spPr>
              <a:xfrm>
                <a:off x="2588" y="3416"/>
                <a:ext cx="0" cy="280"/>
              </a:xfrm>
              <a:prstGeom prst="straightConnector1">
                <a:avLst/>
              </a:prstGeom>
              <a:noFill/>
              <a:ln w="9525" cap="flat" cmpd="sng">
                <a:solidFill>
                  <a:srgbClr val="000000"/>
                </a:solidFill>
                <a:prstDash val="solid"/>
                <a:round/>
                <a:headEnd type="none" w="med" len="med"/>
                <a:tailEnd type="none" w="med" len="med"/>
              </a:ln>
            </p:spPr>
          </p:cxnSp>
          <p:cxnSp>
            <p:nvCxnSpPr>
              <p:cNvPr id="5184" name="Google Shape;5184;p86"/>
              <p:cNvCxnSpPr/>
              <p:nvPr/>
            </p:nvCxnSpPr>
            <p:spPr>
              <a:xfrm>
                <a:off x="1994" y="3548"/>
                <a:ext cx="1212" cy="0"/>
              </a:xfrm>
              <a:prstGeom prst="straightConnector1">
                <a:avLst/>
              </a:prstGeom>
              <a:noFill/>
              <a:ln w="9525" cap="flat" cmpd="sng">
                <a:solidFill>
                  <a:srgbClr val="000000"/>
                </a:solidFill>
                <a:prstDash val="solid"/>
                <a:round/>
                <a:headEnd type="none" w="med" len="med"/>
                <a:tailEnd type="none" w="med" len="med"/>
              </a:ln>
            </p:spPr>
          </p:cxnSp>
          <p:sp>
            <p:nvSpPr>
              <p:cNvPr id="5185" name="Google Shape;5185;p86"/>
              <p:cNvSpPr txBox="1"/>
              <p:nvPr/>
            </p:nvSpPr>
            <p:spPr>
              <a:xfrm>
                <a:off x="2708" y="3390"/>
                <a:ext cx="323"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rwnd</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86" name="Google Shape;5186;p86"/>
              <p:cNvSpPr txBox="1"/>
              <p:nvPr/>
            </p:nvSpPr>
            <p:spPr>
              <a:xfrm>
                <a:off x="2651" y="3544"/>
                <a:ext cx="496"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urg pointer</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187" name="Google Shape;5187;p86"/>
              <p:cNvCxnSpPr/>
              <p:nvPr/>
            </p:nvCxnSpPr>
            <p:spPr>
              <a:xfrm>
                <a:off x="2398" y="3413"/>
                <a:ext cx="0" cy="134"/>
              </a:xfrm>
              <a:prstGeom prst="straightConnector1">
                <a:avLst/>
              </a:prstGeom>
              <a:noFill/>
              <a:ln w="9525" cap="flat" cmpd="sng">
                <a:solidFill>
                  <a:srgbClr val="000000"/>
                </a:solidFill>
                <a:prstDash val="solid"/>
                <a:round/>
                <a:headEnd type="none" w="med" len="med"/>
                <a:tailEnd type="none" w="med" len="med"/>
              </a:ln>
            </p:spPr>
          </p:cxnSp>
          <p:cxnSp>
            <p:nvCxnSpPr>
              <p:cNvPr id="5188" name="Google Shape;5188;p86"/>
              <p:cNvCxnSpPr/>
              <p:nvPr/>
            </p:nvCxnSpPr>
            <p:spPr>
              <a:xfrm>
                <a:off x="2143" y="3412"/>
                <a:ext cx="0" cy="134"/>
              </a:xfrm>
              <a:prstGeom prst="straightConnector1">
                <a:avLst/>
              </a:prstGeom>
              <a:noFill/>
              <a:ln w="9525" cap="flat" cmpd="sng">
                <a:solidFill>
                  <a:srgbClr val="000000"/>
                </a:solidFill>
                <a:prstDash val="solid"/>
                <a:round/>
                <a:headEnd type="none" w="med" len="med"/>
                <a:tailEnd type="none" w="med" len="med"/>
              </a:ln>
            </p:spPr>
          </p:cxnSp>
        </p:grpSp>
        <p:sp>
          <p:nvSpPr>
            <p:cNvPr id="5189" name="Google Shape;5189;p86"/>
            <p:cNvSpPr txBox="1"/>
            <p:nvPr/>
          </p:nvSpPr>
          <p:spPr>
            <a:xfrm>
              <a:off x="3520" y="3092"/>
              <a:ext cx="1944" cy="2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outgoing segment from receiver</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190" name="Google Shape;5190;p86"/>
            <p:cNvSpPr/>
            <p:nvPr/>
          </p:nvSpPr>
          <p:spPr>
            <a:xfrm rot="10800000">
              <a:off x="3599" y="2404"/>
              <a:ext cx="107" cy="1194"/>
            </a:xfrm>
            <a:custGeom>
              <a:avLst/>
              <a:gdLst/>
              <a:ahLst/>
              <a:cxnLst/>
              <a:rect l="l" t="t" r="r" b="b"/>
              <a:pathLst>
                <a:path w="107" h="910" extrusionOk="0">
                  <a:moveTo>
                    <a:pt x="0" y="0"/>
                  </a:moveTo>
                  <a:lnTo>
                    <a:pt x="107" y="0"/>
                  </a:lnTo>
                  <a:lnTo>
                    <a:pt x="107" y="910"/>
                  </a:lnTo>
                </a:path>
              </a:pathLst>
            </a:custGeom>
            <a:noFill/>
            <a:ln w="952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191" name="Google Shape;5191;p86"/>
          <p:cNvGrpSpPr/>
          <p:nvPr/>
        </p:nvGrpSpPr>
        <p:grpSpPr>
          <a:xfrm>
            <a:off x="8685214" y="6022869"/>
            <a:ext cx="358775" cy="304800"/>
            <a:chOff x="5144" y="3677"/>
            <a:chExt cx="226" cy="192"/>
          </a:xfrm>
        </p:grpSpPr>
        <p:sp>
          <p:nvSpPr>
            <p:cNvPr id="5192" name="Google Shape;5192;p86"/>
            <p:cNvSpPr/>
            <p:nvPr/>
          </p:nvSpPr>
          <p:spPr>
            <a:xfrm>
              <a:off x="5212" y="3716"/>
              <a:ext cx="88" cy="13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193" name="Google Shape;5193;p86"/>
            <p:cNvSpPr txBox="1"/>
            <p:nvPr/>
          </p:nvSpPr>
          <p:spPr>
            <a:xfrm>
              <a:off x="5144" y="3677"/>
              <a:ext cx="226"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400"/>
                <a:buFont typeface="Arial Narrow" panose="020B0606020202030204"/>
                <a:buNone/>
              </a:pPr>
              <a:r>
                <a:rPr lang="en-US" sz="1400" b="0" i="0" u="none" strike="noStrike" cap="none">
                  <a:solidFill>
                    <a:srgbClr val="FFFFFF"/>
                  </a:solidFill>
                  <a:latin typeface="Arial Narrow" panose="020B0606020202030204"/>
                  <a:ea typeface="Arial Narrow" panose="020B0606020202030204"/>
                  <a:cs typeface="Arial Narrow" panose="020B0606020202030204"/>
                  <a:sym typeface="Arial Narrow" panose="020B0606020202030204"/>
                </a:rPr>
                <a:t>A</a:t>
              </a:r>
              <a:endParaRPr lang="en-US" sz="1400" b="0" i="0" u="none" strike="noStrike" cap="none">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grpSp>
      <p:sp>
        <p:nvSpPr>
          <p:cNvPr id="5194" name="Google Shape;5194;p86"/>
          <p:cNvSpPr/>
          <p:nvPr/>
        </p:nvSpPr>
        <p:spPr>
          <a:xfrm>
            <a:off x="6835777" y="3123626"/>
            <a:ext cx="65087" cy="622300"/>
          </a:xfrm>
          <a:prstGeom prst="rect">
            <a:avLst/>
          </a:prstGeom>
          <a:gradFill>
            <a:gsLst>
              <a:gs pos="0">
                <a:srgbClr val="FFFFFF"/>
              </a:gs>
              <a:gs pos="100000">
                <a:srgbClr val="33CC33"/>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195" name="Google Shape;5195;p86"/>
          <p:cNvSpPr/>
          <p:nvPr/>
        </p:nvSpPr>
        <p:spPr>
          <a:xfrm>
            <a:off x="6932614" y="3125214"/>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196" name="Google Shape;5196;p86"/>
          <p:cNvSpPr/>
          <p:nvPr/>
        </p:nvSpPr>
        <p:spPr>
          <a:xfrm>
            <a:off x="7031039"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197" name="Google Shape;5197;p86"/>
          <p:cNvSpPr/>
          <p:nvPr/>
        </p:nvSpPr>
        <p:spPr>
          <a:xfrm>
            <a:off x="7127877" y="3123626"/>
            <a:ext cx="65087"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198" name="Google Shape;5198;p86"/>
          <p:cNvSpPr/>
          <p:nvPr/>
        </p:nvSpPr>
        <p:spPr>
          <a:xfrm>
            <a:off x="7223127" y="3123626"/>
            <a:ext cx="65087"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199" name="Google Shape;5199;p86"/>
          <p:cNvSpPr/>
          <p:nvPr/>
        </p:nvSpPr>
        <p:spPr>
          <a:xfrm>
            <a:off x="7319964"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0" name="Google Shape;5200;p86"/>
          <p:cNvSpPr/>
          <p:nvPr/>
        </p:nvSpPr>
        <p:spPr>
          <a:xfrm>
            <a:off x="7412039"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1" name="Google Shape;5201;p86"/>
          <p:cNvSpPr/>
          <p:nvPr/>
        </p:nvSpPr>
        <p:spPr>
          <a:xfrm>
            <a:off x="7507289"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2" name="Google Shape;5202;p86"/>
          <p:cNvSpPr/>
          <p:nvPr/>
        </p:nvSpPr>
        <p:spPr>
          <a:xfrm>
            <a:off x="7602539" y="3123626"/>
            <a:ext cx="65088"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3" name="Google Shape;5203;p86"/>
          <p:cNvSpPr/>
          <p:nvPr/>
        </p:nvSpPr>
        <p:spPr>
          <a:xfrm>
            <a:off x="7708902" y="3123626"/>
            <a:ext cx="65087" cy="622300"/>
          </a:xfrm>
          <a:prstGeom prst="rect">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4" name="Google Shape;5204;p86"/>
          <p:cNvSpPr/>
          <p:nvPr/>
        </p:nvSpPr>
        <p:spPr>
          <a:xfrm>
            <a:off x="7807327" y="3125214"/>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5" name="Google Shape;5205;p86"/>
          <p:cNvSpPr/>
          <p:nvPr/>
        </p:nvSpPr>
        <p:spPr>
          <a:xfrm>
            <a:off x="7904164"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6" name="Google Shape;5206;p86"/>
          <p:cNvSpPr/>
          <p:nvPr/>
        </p:nvSpPr>
        <p:spPr>
          <a:xfrm>
            <a:off x="8001002" y="3123626"/>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7" name="Google Shape;5207;p86"/>
          <p:cNvSpPr/>
          <p:nvPr/>
        </p:nvSpPr>
        <p:spPr>
          <a:xfrm>
            <a:off x="8097839"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8" name="Google Shape;5208;p86"/>
          <p:cNvSpPr/>
          <p:nvPr/>
        </p:nvSpPr>
        <p:spPr>
          <a:xfrm>
            <a:off x="8193089"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09" name="Google Shape;5209;p86"/>
          <p:cNvSpPr/>
          <p:nvPr/>
        </p:nvSpPr>
        <p:spPr>
          <a:xfrm>
            <a:off x="8285164"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0" name="Google Shape;5210;p86"/>
          <p:cNvSpPr/>
          <p:nvPr/>
        </p:nvSpPr>
        <p:spPr>
          <a:xfrm>
            <a:off x="8380414" y="3123626"/>
            <a:ext cx="65088"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1" name="Google Shape;5211;p86"/>
          <p:cNvSpPr/>
          <p:nvPr/>
        </p:nvSpPr>
        <p:spPr>
          <a:xfrm>
            <a:off x="8477252" y="3123626"/>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2" name="Google Shape;5212;p86"/>
          <p:cNvSpPr/>
          <p:nvPr/>
        </p:nvSpPr>
        <p:spPr>
          <a:xfrm>
            <a:off x="8566152" y="3123626"/>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3" name="Google Shape;5213;p86"/>
          <p:cNvSpPr/>
          <p:nvPr/>
        </p:nvSpPr>
        <p:spPr>
          <a:xfrm>
            <a:off x="8661402" y="3123626"/>
            <a:ext cx="65087" cy="6223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4" name="Google Shape;5214;p86"/>
          <p:cNvSpPr/>
          <p:nvPr/>
        </p:nvSpPr>
        <p:spPr>
          <a:xfrm>
            <a:off x="8755064" y="3122039"/>
            <a:ext cx="65088"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5" name="Google Shape;5215;p86"/>
          <p:cNvSpPr/>
          <p:nvPr/>
        </p:nvSpPr>
        <p:spPr>
          <a:xfrm>
            <a:off x="8847139" y="3122039"/>
            <a:ext cx="65088"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6" name="Google Shape;5216;p86"/>
          <p:cNvSpPr/>
          <p:nvPr/>
        </p:nvSpPr>
        <p:spPr>
          <a:xfrm>
            <a:off x="8943977" y="3122039"/>
            <a:ext cx="65087"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7" name="Google Shape;5217;p86"/>
          <p:cNvSpPr/>
          <p:nvPr/>
        </p:nvSpPr>
        <p:spPr>
          <a:xfrm>
            <a:off x="9039227" y="3122039"/>
            <a:ext cx="65087"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8" name="Google Shape;5218;p86"/>
          <p:cNvSpPr/>
          <p:nvPr/>
        </p:nvSpPr>
        <p:spPr>
          <a:xfrm>
            <a:off x="9128127" y="3122039"/>
            <a:ext cx="65087"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19" name="Google Shape;5219;p86"/>
          <p:cNvSpPr/>
          <p:nvPr/>
        </p:nvSpPr>
        <p:spPr>
          <a:xfrm>
            <a:off x="9223377" y="3122039"/>
            <a:ext cx="65087" cy="6223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0" name="Google Shape;5220;p86"/>
          <p:cNvSpPr/>
          <p:nvPr/>
        </p:nvSpPr>
        <p:spPr>
          <a:xfrm>
            <a:off x="9320214"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1" name="Google Shape;5221;p86"/>
          <p:cNvSpPr/>
          <p:nvPr/>
        </p:nvSpPr>
        <p:spPr>
          <a:xfrm>
            <a:off x="9417052" y="3125214"/>
            <a:ext cx="65087"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2" name="Google Shape;5222;p86"/>
          <p:cNvSpPr/>
          <p:nvPr/>
        </p:nvSpPr>
        <p:spPr>
          <a:xfrm>
            <a:off x="9513889"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3" name="Google Shape;5223;p86"/>
          <p:cNvSpPr/>
          <p:nvPr/>
        </p:nvSpPr>
        <p:spPr>
          <a:xfrm>
            <a:off x="9612314"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4" name="Google Shape;5224;p86"/>
          <p:cNvSpPr/>
          <p:nvPr/>
        </p:nvSpPr>
        <p:spPr>
          <a:xfrm>
            <a:off x="9707564"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5" name="Google Shape;5225;p86"/>
          <p:cNvSpPr/>
          <p:nvPr/>
        </p:nvSpPr>
        <p:spPr>
          <a:xfrm>
            <a:off x="9802814"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6" name="Google Shape;5226;p86"/>
          <p:cNvSpPr/>
          <p:nvPr/>
        </p:nvSpPr>
        <p:spPr>
          <a:xfrm>
            <a:off x="9894889" y="3123626"/>
            <a:ext cx="65088"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7" name="Google Shape;5227;p86"/>
          <p:cNvSpPr/>
          <p:nvPr/>
        </p:nvSpPr>
        <p:spPr>
          <a:xfrm>
            <a:off x="9991727" y="3123626"/>
            <a:ext cx="65087" cy="622300"/>
          </a:xfrm>
          <a:prstGeom prst="rect">
            <a:avLst/>
          </a:prstGeom>
          <a:solidFill>
            <a:srgbClr val="B2B2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8" name="Google Shape;5228;p86"/>
          <p:cNvSpPr/>
          <p:nvPr/>
        </p:nvSpPr>
        <p:spPr>
          <a:xfrm>
            <a:off x="10086977" y="3123626"/>
            <a:ext cx="65087" cy="622300"/>
          </a:xfrm>
          <a:prstGeom prst="rect">
            <a:avLst/>
          </a:prstGeom>
          <a:gradFill>
            <a:gsLst>
              <a:gs pos="0">
                <a:srgbClr val="B2B2B2"/>
              </a:gs>
              <a:gs pos="100000">
                <a:srgbClr val="FFFF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29" name="Google Shape;5229;p86"/>
          <p:cNvSpPr/>
          <p:nvPr/>
        </p:nvSpPr>
        <p:spPr>
          <a:xfrm>
            <a:off x="6792914" y="3861814"/>
            <a:ext cx="3408363" cy="88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30" name="Google Shape;5230;p86"/>
          <p:cNvSpPr/>
          <p:nvPr/>
        </p:nvSpPr>
        <p:spPr>
          <a:xfrm>
            <a:off x="6878639" y="3014089"/>
            <a:ext cx="3408363" cy="88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231" name="Google Shape;5231;p86"/>
          <p:cNvCxnSpPr/>
          <p:nvPr/>
        </p:nvCxnSpPr>
        <p:spPr>
          <a:xfrm>
            <a:off x="6900864" y="3976114"/>
            <a:ext cx="868363" cy="0"/>
          </a:xfrm>
          <a:prstGeom prst="straightConnector1">
            <a:avLst/>
          </a:prstGeom>
          <a:noFill/>
          <a:ln w="28575" cap="flat" cmpd="sng">
            <a:solidFill>
              <a:srgbClr val="CC0000"/>
            </a:solidFill>
            <a:prstDash val="solid"/>
            <a:round/>
            <a:headEnd type="none" w="med" len="med"/>
            <a:tailEnd type="none" w="med" len="med"/>
          </a:ln>
        </p:spPr>
      </p:cxnSp>
      <p:cxnSp>
        <p:nvCxnSpPr>
          <p:cNvPr id="5232" name="Google Shape;5232;p86"/>
          <p:cNvCxnSpPr/>
          <p:nvPr/>
        </p:nvCxnSpPr>
        <p:spPr>
          <a:xfrm>
            <a:off x="7835902" y="3977701"/>
            <a:ext cx="868362" cy="0"/>
          </a:xfrm>
          <a:prstGeom prst="straightConnector1">
            <a:avLst/>
          </a:prstGeom>
          <a:noFill/>
          <a:ln w="28575" cap="flat" cmpd="sng">
            <a:solidFill>
              <a:srgbClr val="CC0000"/>
            </a:solidFill>
            <a:prstDash val="solid"/>
            <a:round/>
            <a:headEnd type="none" w="med" len="med"/>
            <a:tailEnd type="none" w="med" len="med"/>
          </a:ln>
        </p:spPr>
      </p:cxnSp>
      <p:cxnSp>
        <p:nvCxnSpPr>
          <p:cNvPr id="5233" name="Google Shape;5233;p86"/>
          <p:cNvCxnSpPr/>
          <p:nvPr/>
        </p:nvCxnSpPr>
        <p:spPr>
          <a:xfrm>
            <a:off x="9329739" y="3976114"/>
            <a:ext cx="801688" cy="0"/>
          </a:xfrm>
          <a:prstGeom prst="straightConnector1">
            <a:avLst/>
          </a:prstGeom>
          <a:noFill/>
          <a:ln w="28575" cap="flat" cmpd="sng">
            <a:solidFill>
              <a:srgbClr val="CC0000"/>
            </a:solidFill>
            <a:prstDash val="solid"/>
            <a:round/>
            <a:headEnd type="none" w="med" len="med"/>
            <a:tailEnd type="none" w="med" len="med"/>
          </a:ln>
        </p:spPr>
      </p:cxnSp>
      <p:cxnSp>
        <p:nvCxnSpPr>
          <p:cNvPr id="5234" name="Google Shape;5234;p86"/>
          <p:cNvCxnSpPr/>
          <p:nvPr/>
        </p:nvCxnSpPr>
        <p:spPr>
          <a:xfrm>
            <a:off x="8759827" y="3977701"/>
            <a:ext cx="528637" cy="0"/>
          </a:xfrm>
          <a:prstGeom prst="straightConnector1">
            <a:avLst/>
          </a:prstGeom>
          <a:noFill/>
          <a:ln w="28575" cap="flat" cmpd="sng">
            <a:solidFill>
              <a:srgbClr val="CC0000"/>
            </a:solidFill>
            <a:prstDash val="solid"/>
            <a:round/>
            <a:headEnd type="none" w="med" len="med"/>
            <a:tailEnd type="none" w="med" len="med"/>
          </a:ln>
        </p:spPr>
      </p:cxnSp>
      <p:cxnSp>
        <p:nvCxnSpPr>
          <p:cNvPr id="5235" name="Google Shape;5235;p86"/>
          <p:cNvCxnSpPr/>
          <p:nvPr/>
        </p:nvCxnSpPr>
        <p:spPr>
          <a:xfrm>
            <a:off x="6992939" y="3999926"/>
            <a:ext cx="0" cy="233363"/>
          </a:xfrm>
          <a:prstGeom prst="straightConnector1">
            <a:avLst/>
          </a:prstGeom>
          <a:noFill/>
          <a:ln w="9525" cap="flat" cmpd="sng">
            <a:solidFill>
              <a:srgbClr val="CC0000"/>
            </a:solidFill>
            <a:prstDash val="solid"/>
            <a:round/>
            <a:headEnd type="none" w="med" len="med"/>
            <a:tailEnd type="none" w="med" len="med"/>
          </a:ln>
        </p:spPr>
      </p:cxnSp>
      <p:cxnSp>
        <p:nvCxnSpPr>
          <p:cNvPr id="5236" name="Google Shape;5236;p86"/>
          <p:cNvCxnSpPr/>
          <p:nvPr/>
        </p:nvCxnSpPr>
        <p:spPr>
          <a:xfrm>
            <a:off x="8221664" y="3995164"/>
            <a:ext cx="0" cy="233362"/>
          </a:xfrm>
          <a:prstGeom prst="straightConnector1">
            <a:avLst/>
          </a:prstGeom>
          <a:noFill/>
          <a:ln w="9525" cap="flat" cmpd="sng">
            <a:solidFill>
              <a:srgbClr val="CC0000"/>
            </a:solidFill>
            <a:prstDash val="solid"/>
            <a:round/>
            <a:headEnd type="none" w="med" len="med"/>
            <a:tailEnd type="none" w="med" len="med"/>
          </a:ln>
        </p:spPr>
      </p:cxnSp>
      <p:cxnSp>
        <p:nvCxnSpPr>
          <p:cNvPr id="5237" name="Google Shape;5237;p86"/>
          <p:cNvCxnSpPr/>
          <p:nvPr/>
        </p:nvCxnSpPr>
        <p:spPr>
          <a:xfrm>
            <a:off x="9040814" y="3995164"/>
            <a:ext cx="0" cy="233362"/>
          </a:xfrm>
          <a:prstGeom prst="straightConnector1">
            <a:avLst/>
          </a:prstGeom>
          <a:noFill/>
          <a:ln w="9525" cap="flat" cmpd="sng">
            <a:solidFill>
              <a:srgbClr val="CC0000"/>
            </a:solidFill>
            <a:prstDash val="solid"/>
            <a:round/>
            <a:headEnd type="none" w="med" len="med"/>
            <a:tailEnd type="none" w="med" len="med"/>
          </a:ln>
        </p:spPr>
      </p:cxnSp>
      <p:cxnSp>
        <p:nvCxnSpPr>
          <p:cNvPr id="5238" name="Google Shape;5238;p86"/>
          <p:cNvCxnSpPr/>
          <p:nvPr/>
        </p:nvCxnSpPr>
        <p:spPr>
          <a:xfrm>
            <a:off x="9698039" y="3995164"/>
            <a:ext cx="0" cy="233362"/>
          </a:xfrm>
          <a:prstGeom prst="straightConnector1">
            <a:avLst/>
          </a:prstGeom>
          <a:noFill/>
          <a:ln w="9525" cap="flat" cmpd="sng">
            <a:solidFill>
              <a:srgbClr val="CC0000"/>
            </a:solidFill>
            <a:prstDash val="solid"/>
            <a:round/>
            <a:headEnd type="none" w="med" len="med"/>
            <a:tailEnd type="none" w="med" len="med"/>
          </a:ln>
        </p:spPr>
      </p:cxnSp>
      <p:sp>
        <p:nvSpPr>
          <p:cNvPr id="5239" name="Google Shape;5239;p86"/>
          <p:cNvSpPr txBox="1"/>
          <p:nvPr/>
        </p:nvSpPr>
        <p:spPr>
          <a:xfrm>
            <a:off x="6869114" y="4223764"/>
            <a:ext cx="693738" cy="4762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ACKed</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40" name="Google Shape;5240;p86"/>
          <p:cNvSpPr txBox="1"/>
          <p:nvPr/>
        </p:nvSpPr>
        <p:spPr>
          <a:xfrm>
            <a:off x="7850188" y="4230114"/>
            <a:ext cx="1139821" cy="68480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sent, not-yet ACKed</a:t>
            </a:r>
            <a:endParaRPr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300"/>
              </a:spcBef>
              <a:spcAft>
                <a:spcPts val="0"/>
              </a:spcAft>
              <a:buClr>
                <a:srgbClr val="000000"/>
              </a:buClr>
              <a:buSzPts val="1200"/>
              <a:buFont typeface="Tahoma" panose="020B0604030504040204"/>
              <a:buNone/>
            </a:pPr>
            <a:r>
              <a:rPr lang="en-US" sz="1200" b="0" i="0" u="none" strike="noStrike" cap="none">
                <a:solidFill>
                  <a:srgbClr val="000000"/>
                </a:solidFill>
                <a:latin typeface="Tahoma" panose="020B0604030504040204"/>
                <a:ea typeface="Tahoma" panose="020B0604030504040204"/>
                <a:cs typeface="Tahoma" panose="020B0604030504040204"/>
                <a:sym typeface="Tahoma" panose="020B0604030504040204"/>
              </a:rPr>
              <a:t>(“in-flight”)</a:t>
            </a:r>
            <a:endParaRPr sz="12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41" name="Google Shape;5241;p86"/>
          <p:cNvSpPr txBox="1"/>
          <p:nvPr/>
        </p:nvSpPr>
        <p:spPr>
          <a:xfrm>
            <a:off x="8829677" y="4225351"/>
            <a:ext cx="1066800" cy="66833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usable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but not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yet sent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42" name="Google Shape;5242;p86"/>
          <p:cNvSpPr txBox="1"/>
          <p:nvPr/>
        </p:nvSpPr>
        <p:spPr>
          <a:xfrm>
            <a:off x="9586914" y="4230114"/>
            <a:ext cx="819150" cy="47625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not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usable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43" name="Google Shape;5243;p86"/>
          <p:cNvSpPr txBox="1"/>
          <p:nvPr/>
        </p:nvSpPr>
        <p:spPr>
          <a:xfrm>
            <a:off x="7929564" y="2658489"/>
            <a:ext cx="1131888" cy="47625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window size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90000"/>
              </a:lnSpc>
              <a:spcBef>
                <a:spcPts val="0"/>
              </a:spcBef>
              <a:spcAft>
                <a:spcPts val="0"/>
              </a:spcAft>
              <a:buClr>
                <a:srgbClr val="000000"/>
              </a:buClr>
              <a:buSzPts val="1400"/>
              <a:buFont typeface="Tahoma" panose="020B0604030504040204"/>
              <a:buNone/>
            </a:pPr>
            <a:r>
              <a:rPr lang="en-US" sz="1400" b="0" i="1" u="none" strike="noStrike" cap="none">
                <a:solidFill>
                  <a:srgbClr val="000000"/>
                </a:solidFill>
                <a:latin typeface="Tahoma" panose="020B0604030504040204"/>
                <a:ea typeface="Tahoma" panose="020B0604030504040204"/>
                <a:cs typeface="Tahoma" panose="020B0604030504040204"/>
                <a:sym typeface="Tahoma" panose="020B0604030504040204"/>
              </a:rPr>
              <a:t> N</a:t>
            </a:r>
            <a:endParaRPr lang="en-US" sz="1400" b="0" i="1"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244" name="Google Shape;5244;p86"/>
          <p:cNvGrpSpPr/>
          <p:nvPr/>
        </p:nvGrpSpPr>
        <p:grpSpPr>
          <a:xfrm>
            <a:off x="8696327" y="2882326"/>
            <a:ext cx="593725" cy="136525"/>
            <a:chOff x="4250" y="1692"/>
            <a:chExt cx="374" cy="86"/>
          </a:xfrm>
        </p:grpSpPr>
        <p:cxnSp>
          <p:nvCxnSpPr>
            <p:cNvPr id="5245" name="Google Shape;5245;p86"/>
            <p:cNvCxnSpPr/>
            <p:nvPr/>
          </p:nvCxnSpPr>
          <p:spPr>
            <a:xfrm>
              <a:off x="4250" y="1738"/>
              <a:ext cx="374" cy="0"/>
            </a:xfrm>
            <a:prstGeom prst="straightConnector1">
              <a:avLst/>
            </a:prstGeom>
            <a:noFill/>
            <a:ln w="28575" cap="flat" cmpd="sng">
              <a:solidFill>
                <a:srgbClr val="CC0000"/>
              </a:solidFill>
              <a:prstDash val="solid"/>
              <a:round/>
              <a:headEnd type="none" w="med" len="med"/>
              <a:tailEnd type="triangle" w="med" len="med"/>
            </a:ln>
          </p:spPr>
        </p:cxnSp>
        <p:cxnSp>
          <p:nvCxnSpPr>
            <p:cNvPr id="5246" name="Google Shape;5246;p86"/>
            <p:cNvCxnSpPr/>
            <p:nvPr/>
          </p:nvCxnSpPr>
          <p:spPr>
            <a:xfrm>
              <a:off x="4622" y="1692"/>
              <a:ext cx="0" cy="86"/>
            </a:xfrm>
            <a:prstGeom prst="straightConnector1">
              <a:avLst/>
            </a:prstGeom>
            <a:noFill/>
            <a:ln w="9525" cap="flat" cmpd="sng">
              <a:solidFill>
                <a:srgbClr val="CC0000"/>
              </a:solidFill>
              <a:prstDash val="solid"/>
              <a:round/>
              <a:headEnd type="none" w="med" len="med"/>
              <a:tailEnd type="none" w="med" len="med"/>
            </a:ln>
          </p:spPr>
        </p:cxnSp>
      </p:grpSp>
      <p:grpSp>
        <p:nvGrpSpPr>
          <p:cNvPr id="5247" name="Google Shape;5247;p86"/>
          <p:cNvGrpSpPr/>
          <p:nvPr/>
        </p:nvGrpSpPr>
        <p:grpSpPr>
          <a:xfrm rot="10800000">
            <a:off x="7793040" y="2896614"/>
            <a:ext cx="593725" cy="136525"/>
            <a:chOff x="4257" y="1699"/>
            <a:chExt cx="374" cy="86"/>
          </a:xfrm>
        </p:grpSpPr>
        <p:cxnSp>
          <p:nvCxnSpPr>
            <p:cNvPr id="5248" name="Google Shape;5248;p86"/>
            <p:cNvCxnSpPr/>
            <p:nvPr/>
          </p:nvCxnSpPr>
          <p:spPr>
            <a:xfrm>
              <a:off x="4257" y="1745"/>
              <a:ext cx="374" cy="0"/>
            </a:xfrm>
            <a:prstGeom prst="straightConnector1">
              <a:avLst/>
            </a:prstGeom>
            <a:noFill/>
            <a:ln w="28575" cap="flat" cmpd="sng">
              <a:solidFill>
                <a:srgbClr val="CC0000"/>
              </a:solidFill>
              <a:prstDash val="solid"/>
              <a:round/>
              <a:headEnd type="none" w="med" len="med"/>
              <a:tailEnd type="triangle" w="med" len="med"/>
            </a:ln>
          </p:spPr>
        </p:cxnSp>
        <p:cxnSp>
          <p:nvCxnSpPr>
            <p:cNvPr id="5249" name="Google Shape;5249;p86"/>
            <p:cNvCxnSpPr/>
            <p:nvPr/>
          </p:nvCxnSpPr>
          <p:spPr>
            <a:xfrm>
              <a:off x="4629" y="1699"/>
              <a:ext cx="0" cy="86"/>
            </a:xfrm>
            <a:prstGeom prst="straightConnector1">
              <a:avLst/>
            </a:prstGeom>
            <a:noFill/>
            <a:ln w="9525" cap="flat" cmpd="sng">
              <a:solidFill>
                <a:srgbClr val="CC0000"/>
              </a:solidFill>
              <a:prstDash val="solid"/>
              <a:round/>
              <a:headEnd type="none" w="med" len="med"/>
              <a:tailEnd type="none" w="med" len="med"/>
            </a:ln>
          </p:spPr>
        </p:cxnSp>
      </p:grpSp>
      <p:sp>
        <p:nvSpPr>
          <p:cNvPr id="5250" name="Google Shape;5250;p86"/>
          <p:cNvSpPr txBox="1"/>
          <p:nvPr/>
        </p:nvSpPr>
        <p:spPr>
          <a:xfrm>
            <a:off x="7085014" y="3677664"/>
            <a:ext cx="3178175" cy="30480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000000"/>
              </a:buClr>
              <a:buSzPts val="1400"/>
              <a:buFont typeface="Tahoma" panose="020B0604030504040204"/>
              <a:buNone/>
            </a:pPr>
            <a:r>
              <a:rPr lang="en-US" sz="1400" b="0" i="1" u="none" strike="noStrike" cap="none">
                <a:solidFill>
                  <a:srgbClr val="000000"/>
                </a:solidFill>
                <a:latin typeface="Tahoma" panose="020B0604030504040204"/>
                <a:ea typeface="Tahoma" panose="020B0604030504040204"/>
                <a:cs typeface="Tahoma" panose="020B0604030504040204"/>
                <a:sym typeface="Tahoma" panose="020B0604030504040204"/>
              </a:rPr>
              <a:t>sender sequence number space </a:t>
            </a:r>
            <a:endParaRPr lang="en-US" sz="1400" b="0" i="1"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251" name="Google Shape;5251;p86"/>
          <p:cNvGrpSpPr/>
          <p:nvPr/>
        </p:nvGrpSpPr>
        <p:grpSpPr>
          <a:xfrm>
            <a:off x="6321427" y="1140839"/>
            <a:ext cx="2952750" cy="1966912"/>
            <a:chOff x="2600" y="665"/>
            <a:chExt cx="1860" cy="1239"/>
          </a:xfrm>
        </p:grpSpPr>
        <p:sp>
          <p:nvSpPr>
            <p:cNvPr id="5252" name="Google Shape;5252;p86"/>
            <p:cNvSpPr/>
            <p:nvPr/>
          </p:nvSpPr>
          <p:spPr>
            <a:xfrm>
              <a:off x="2840" y="1028"/>
              <a:ext cx="1202" cy="13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253" name="Google Shape;5253;p86"/>
            <p:cNvGrpSpPr/>
            <p:nvPr/>
          </p:nvGrpSpPr>
          <p:grpSpPr>
            <a:xfrm>
              <a:off x="2820" y="872"/>
              <a:ext cx="1252" cy="714"/>
              <a:chOff x="1976" y="2984"/>
              <a:chExt cx="1252" cy="714"/>
            </a:xfrm>
          </p:grpSpPr>
          <p:sp>
            <p:nvSpPr>
              <p:cNvPr id="5254" name="Google Shape;5254;p86"/>
              <p:cNvSpPr/>
              <p:nvPr/>
            </p:nvSpPr>
            <p:spPr>
              <a:xfrm>
                <a:off x="1994" y="2995"/>
                <a:ext cx="1210" cy="703"/>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55" name="Google Shape;5255;p86"/>
              <p:cNvSpPr txBox="1"/>
              <p:nvPr/>
            </p:nvSpPr>
            <p:spPr>
              <a:xfrm>
                <a:off x="2001" y="2984"/>
                <a:ext cx="58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source port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56" name="Google Shape;5256;p86"/>
              <p:cNvSpPr txBox="1"/>
              <p:nvPr/>
            </p:nvSpPr>
            <p:spPr>
              <a:xfrm>
                <a:off x="2648" y="2987"/>
                <a:ext cx="491"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dest port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57" name="Google Shape;5257;p86"/>
              <p:cNvSpPr txBox="1"/>
              <p:nvPr/>
            </p:nvSpPr>
            <p:spPr>
              <a:xfrm>
                <a:off x="2154" y="3117"/>
                <a:ext cx="912"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200"/>
                  <a:buFont typeface="Arial" panose="020B0604020202020204"/>
                  <a:buNone/>
                </a:pPr>
                <a:r>
                  <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rPr>
                  <a:t>sequence number</a:t>
                </a:r>
                <a:endParaRPr lang="en-US" sz="12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258" name="Google Shape;5258;p86"/>
              <p:cNvSpPr txBox="1"/>
              <p:nvPr/>
            </p:nvSpPr>
            <p:spPr>
              <a:xfrm>
                <a:off x="1976" y="3257"/>
                <a:ext cx="1252"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acknowledgement number</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59" name="Google Shape;5259;p86"/>
              <p:cNvSpPr txBox="1"/>
              <p:nvPr/>
            </p:nvSpPr>
            <p:spPr>
              <a:xfrm>
                <a:off x="2053" y="3544"/>
                <a:ext cx="475"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checksum</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260" name="Google Shape;5260;p86"/>
              <p:cNvCxnSpPr/>
              <p:nvPr/>
            </p:nvCxnSpPr>
            <p:spPr>
              <a:xfrm>
                <a:off x="1994" y="3138"/>
                <a:ext cx="1212" cy="0"/>
              </a:xfrm>
              <a:prstGeom prst="straightConnector1">
                <a:avLst/>
              </a:prstGeom>
              <a:noFill/>
              <a:ln w="9525" cap="flat" cmpd="sng">
                <a:solidFill>
                  <a:srgbClr val="000000"/>
                </a:solidFill>
                <a:prstDash val="solid"/>
                <a:round/>
                <a:headEnd type="none" w="med" len="med"/>
                <a:tailEnd type="none" w="med" len="med"/>
              </a:ln>
            </p:spPr>
          </p:cxnSp>
          <p:cxnSp>
            <p:nvCxnSpPr>
              <p:cNvPr id="5261" name="Google Shape;5261;p86"/>
              <p:cNvCxnSpPr/>
              <p:nvPr/>
            </p:nvCxnSpPr>
            <p:spPr>
              <a:xfrm>
                <a:off x="1994" y="3274"/>
                <a:ext cx="1212" cy="0"/>
              </a:xfrm>
              <a:prstGeom prst="straightConnector1">
                <a:avLst/>
              </a:prstGeom>
              <a:noFill/>
              <a:ln w="9525" cap="flat" cmpd="sng">
                <a:solidFill>
                  <a:srgbClr val="000000"/>
                </a:solidFill>
                <a:prstDash val="solid"/>
                <a:round/>
                <a:headEnd type="none" w="med" len="med"/>
                <a:tailEnd type="none" w="med" len="med"/>
              </a:ln>
            </p:spPr>
          </p:cxnSp>
          <p:cxnSp>
            <p:nvCxnSpPr>
              <p:cNvPr id="5262" name="Google Shape;5262;p86"/>
              <p:cNvCxnSpPr/>
              <p:nvPr/>
            </p:nvCxnSpPr>
            <p:spPr>
              <a:xfrm>
                <a:off x="1992" y="3414"/>
                <a:ext cx="1212" cy="0"/>
              </a:xfrm>
              <a:prstGeom prst="straightConnector1">
                <a:avLst/>
              </a:prstGeom>
              <a:noFill/>
              <a:ln w="9525" cap="flat" cmpd="sng">
                <a:solidFill>
                  <a:srgbClr val="000000"/>
                </a:solidFill>
                <a:prstDash val="solid"/>
                <a:round/>
                <a:headEnd type="none" w="med" len="med"/>
                <a:tailEnd type="none" w="med" len="med"/>
              </a:ln>
            </p:spPr>
          </p:cxnSp>
          <p:cxnSp>
            <p:nvCxnSpPr>
              <p:cNvPr id="5263" name="Google Shape;5263;p86"/>
              <p:cNvCxnSpPr/>
              <p:nvPr/>
            </p:nvCxnSpPr>
            <p:spPr>
              <a:xfrm>
                <a:off x="2588" y="2994"/>
                <a:ext cx="0" cy="142"/>
              </a:xfrm>
              <a:prstGeom prst="straightConnector1">
                <a:avLst/>
              </a:prstGeom>
              <a:noFill/>
              <a:ln w="9525" cap="flat" cmpd="sng">
                <a:solidFill>
                  <a:srgbClr val="000000"/>
                </a:solidFill>
                <a:prstDash val="solid"/>
                <a:round/>
                <a:headEnd type="none" w="med" len="med"/>
                <a:tailEnd type="none" w="med" len="med"/>
              </a:ln>
            </p:spPr>
          </p:cxnSp>
          <p:cxnSp>
            <p:nvCxnSpPr>
              <p:cNvPr id="5264" name="Google Shape;5264;p86"/>
              <p:cNvCxnSpPr/>
              <p:nvPr/>
            </p:nvCxnSpPr>
            <p:spPr>
              <a:xfrm>
                <a:off x="2588" y="3416"/>
                <a:ext cx="0" cy="280"/>
              </a:xfrm>
              <a:prstGeom prst="straightConnector1">
                <a:avLst/>
              </a:prstGeom>
              <a:noFill/>
              <a:ln w="9525" cap="flat" cmpd="sng">
                <a:solidFill>
                  <a:srgbClr val="000000"/>
                </a:solidFill>
                <a:prstDash val="solid"/>
                <a:round/>
                <a:headEnd type="none" w="med" len="med"/>
                <a:tailEnd type="none" w="med" len="med"/>
              </a:ln>
            </p:spPr>
          </p:cxnSp>
          <p:cxnSp>
            <p:nvCxnSpPr>
              <p:cNvPr id="5265" name="Google Shape;5265;p86"/>
              <p:cNvCxnSpPr/>
              <p:nvPr/>
            </p:nvCxnSpPr>
            <p:spPr>
              <a:xfrm>
                <a:off x="1994" y="3548"/>
                <a:ext cx="1212" cy="0"/>
              </a:xfrm>
              <a:prstGeom prst="straightConnector1">
                <a:avLst/>
              </a:prstGeom>
              <a:noFill/>
              <a:ln w="9525" cap="flat" cmpd="sng">
                <a:solidFill>
                  <a:srgbClr val="000000"/>
                </a:solidFill>
                <a:prstDash val="solid"/>
                <a:round/>
                <a:headEnd type="none" w="med" len="med"/>
                <a:tailEnd type="none" w="med" len="med"/>
              </a:ln>
            </p:spPr>
          </p:cxnSp>
          <p:sp>
            <p:nvSpPr>
              <p:cNvPr id="5266" name="Google Shape;5266;p86"/>
              <p:cNvSpPr txBox="1"/>
              <p:nvPr/>
            </p:nvSpPr>
            <p:spPr>
              <a:xfrm>
                <a:off x="2708" y="3390"/>
                <a:ext cx="323" cy="1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rwnd</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67" name="Google Shape;5267;p86"/>
              <p:cNvSpPr txBox="1"/>
              <p:nvPr/>
            </p:nvSpPr>
            <p:spPr>
              <a:xfrm>
                <a:off x="2651" y="3544"/>
                <a:ext cx="496"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urg pointer</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268" name="Google Shape;5268;p86"/>
              <p:cNvCxnSpPr/>
              <p:nvPr/>
            </p:nvCxnSpPr>
            <p:spPr>
              <a:xfrm>
                <a:off x="2398" y="3413"/>
                <a:ext cx="0" cy="134"/>
              </a:xfrm>
              <a:prstGeom prst="straightConnector1">
                <a:avLst/>
              </a:prstGeom>
              <a:noFill/>
              <a:ln w="9525" cap="flat" cmpd="sng">
                <a:solidFill>
                  <a:srgbClr val="000000"/>
                </a:solidFill>
                <a:prstDash val="solid"/>
                <a:round/>
                <a:headEnd type="none" w="med" len="med"/>
                <a:tailEnd type="none" w="med" len="med"/>
              </a:ln>
            </p:spPr>
          </p:cxnSp>
          <p:cxnSp>
            <p:nvCxnSpPr>
              <p:cNvPr id="5269" name="Google Shape;5269;p86"/>
              <p:cNvCxnSpPr/>
              <p:nvPr/>
            </p:nvCxnSpPr>
            <p:spPr>
              <a:xfrm>
                <a:off x="2143" y="3412"/>
                <a:ext cx="0" cy="134"/>
              </a:xfrm>
              <a:prstGeom prst="straightConnector1">
                <a:avLst/>
              </a:prstGeom>
              <a:noFill/>
              <a:ln w="9525" cap="flat" cmpd="sng">
                <a:solidFill>
                  <a:srgbClr val="000000"/>
                </a:solidFill>
                <a:prstDash val="solid"/>
                <a:round/>
                <a:headEnd type="none" w="med" len="med"/>
                <a:tailEnd type="none" w="med" len="med"/>
              </a:ln>
            </p:spPr>
          </p:cxnSp>
        </p:grpSp>
        <p:sp>
          <p:nvSpPr>
            <p:cNvPr id="5270" name="Google Shape;5270;p86"/>
            <p:cNvSpPr txBox="1"/>
            <p:nvPr/>
          </p:nvSpPr>
          <p:spPr>
            <a:xfrm>
              <a:off x="2600" y="665"/>
              <a:ext cx="1860"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outgoing segment from sender</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271" name="Google Shape;5271;p86"/>
            <p:cNvSpPr/>
            <p:nvPr/>
          </p:nvSpPr>
          <p:spPr>
            <a:xfrm>
              <a:off x="4050" y="1080"/>
              <a:ext cx="107" cy="824"/>
            </a:xfrm>
            <a:custGeom>
              <a:avLst/>
              <a:gdLst/>
              <a:ahLst/>
              <a:cxnLst/>
              <a:rect l="l" t="t" r="r" b="b"/>
              <a:pathLst>
                <a:path w="107" h="910" extrusionOk="0">
                  <a:moveTo>
                    <a:pt x="0" y="0"/>
                  </a:moveTo>
                  <a:lnTo>
                    <a:pt x="107" y="0"/>
                  </a:lnTo>
                  <a:lnTo>
                    <a:pt x="107" y="910"/>
                  </a:lnTo>
                </a:path>
              </a:pathLst>
            </a:custGeom>
            <a:noFill/>
            <a:ln w="9525" cap="flat" cmpd="sng">
              <a:solidFill>
                <a:srgbClr val="CC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272" name="Google Shape;5272;p86"/>
          <p:cNvSpPr txBox="1"/>
          <p:nvPr/>
        </p:nvSpPr>
        <p:spPr>
          <a:xfrm>
            <a:off x="740571" y="2803512"/>
            <a:ext cx="5096669" cy="1768488"/>
          </a:xfrm>
          <a:prstGeom prst="rect">
            <a:avLst/>
          </a:prstGeom>
          <a:noFill/>
          <a:ln>
            <a:noFill/>
          </a:ln>
        </p:spPr>
        <p:txBody>
          <a:bodyPr spcFirstLastPara="1" wrap="square" lIns="91425" tIns="45700" rIns="91425" bIns="45700" anchor="t" anchorCtr="0">
            <a:noAutofit/>
          </a:bodyPr>
          <a:lstStyle/>
          <a:p>
            <a:pPr marL="234950" marR="0" lvl="0" indent="-123825" algn="l" rtl="0">
              <a:lnSpc>
                <a:spcPct val="85000"/>
              </a:lnSpc>
              <a:spcBef>
                <a:spcPts val="0"/>
              </a:spcBef>
              <a:spcAft>
                <a:spcPts val="0"/>
              </a:spcAft>
              <a:buClr>
                <a:srgbClr val="000099"/>
              </a:buClr>
              <a:buSzPts val="2800"/>
              <a:buFont typeface="Noto Sans Symbols"/>
              <a:buNone/>
            </a:pP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Acknowledgements</a:t>
            </a:r>
            <a:r>
              <a:rPr lang="en-US" sz="2800" b="0" i="0" u="sng" strike="noStrike" cap="none">
                <a:solidFill>
                  <a:srgbClr val="CC0000"/>
                </a:solidFill>
                <a:latin typeface="Calibri" panose="020F0502020204030204"/>
                <a:ea typeface="Calibri" panose="020F0502020204030204"/>
                <a:cs typeface="Calibri" panose="020F0502020204030204"/>
                <a:sym typeface="Calibri" panose="020F0502020204030204"/>
              </a:rPr>
              <a:t>:</a:t>
            </a:r>
            <a:endParaRPr sz="28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635000" marR="0" lvl="1" indent="-285750"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seq # of next byte expected from other side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35000" marR="0" lvl="1" indent="-285750" algn="l" rtl="0">
              <a:lnSpc>
                <a:spcPct val="85000"/>
              </a:lnSpc>
              <a:spcBef>
                <a:spcPts val="560"/>
              </a:spcBef>
              <a:spcAft>
                <a:spcPts val="0"/>
              </a:spcAft>
              <a:buClr>
                <a:srgbClr val="000099"/>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cumulative ACK</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73" name="Google Shape;5273;p86"/>
          <p:cNvSpPr txBox="1"/>
          <p:nvPr/>
        </p:nvSpPr>
        <p:spPr>
          <a:xfrm>
            <a:off x="651671" y="4633906"/>
            <a:ext cx="5096669" cy="1730388"/>
          </a:xfrm>
          <a:prstGeom prst="rect">
            <a:avLst/>
          </a:prstGeom>
          <a:noFill/>
          <a:ln>
            <a:noFill/>
          </a:ln>
        </p:spPr>
        <p:txBody>
          <a:bodyPr spcFirstLastPara="1" wrap="square" lIns="91425" tIns="45700" rIns="91425" bIns="45700" anchor="t" anchorCtr="0">
            <a:noAutofit/>
          </a:bodyPr>
          <a:lstStyle/>
          <a:p>
            <a:pPr marL="234950" marR="0" lvl="0" indent="-123825" algn="l" rtl="0">
              <a:lnSpc>
                <a:spcPct val="85000"/>
              </a:lnSpc>
              <a:spcBef>
                <a:spcPts val="0"/>
              </a:spcBef>
              <a:spcAft>
                <a:spcPts val="0"/>
              </a:spcAft>
              <a:buClr>
                <a:srgbClr val="000099"/>
              </a:buClr>
              <a:buSzPts val="2800"/>
              <a:buFont typeface="Noto Sans Symbols"/>
              <a:buNone/>
            </a:pPr>
            <a:r>
              <a:rPr lang="en-US" sz="2800" b="0" i="1" u="sng" strike="noStrike" cap="none">
                <a:solidFill>
                  <a:srgbClr val="CC0000"/>
                </a:solidFill>
                <a:latin typeface="Calibri" panose="020F0502020204030204"/>
                <a:ea typeface="Calibri" panose="020F0502020204030204"/>
                <a:cs typeface="Calibri" panose="020F0502020204030204"/>
                <a:sym typeface="Calibri" panose="020F0502020204030204"/>
              </a:rPr>
              <a:t>Q</a:t>
            </a: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how receiver handles out-of-order segments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35000" marR="0" lvl="1" indent="-285750" algn="l" rtl="0">
              <a:lnSpc>
                <a:spcPct val="85000"/>
              </a:lnSpc>
              <a:spcBef>
                <a:spcPts val="560"/>
              </a:spcBef>
              <a:spcAft>
                <a:spcPts val="0"/>
              </a:spcAft>
              <a:buClr>
                <a:srgbClr val="000099"/>
              </a:buClr>
              <a:buSzPts val="2800"/>
              <a:buFont typeface="Arial" panose="020B0604020202020204"/>
              <a:buChar char="•"/>
            </a:pPr>
            <a:r>
              <a:rPr lang="en-US" sz="2800" b="0" i="1" u="sng" strike="noStrike" cap="none">
                <a:solidFill>
                  <a:srgbClr val="C00000"/>
                </a:solidFill>
                <a:latin typeface="Calibri" panose="020F0502020204030204"/>
                <a:ea typeface="Calibri" panose="020F0502020204030204"/>
                <a:cs typeface="Calibri" panose="020F0502020204030204"/>
                <a:sym typeface="Calibri" panose="020F0502020204030204"/>
              </a:rPr>
              <a:t>A: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spec doesn’t say, - up to implementor</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74" name="Google Shape;5274;p8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1"/>
                                        </p:tgtEl>
                                        <p:attrNameLst>
                                          <p:attrName>style.visibility</p:attrName>
                                        </p:attrNameLst>
                                      </p:cBhvr>
                                      <p:to>
                                        <p:strVal val="visible"/>
                                      </p:to>
                                    </p:set>
                                    <p:animEffect transition="in" filter="fade">
                                      <p:cBhvr>
                                        <p:cTn id="7" dur="500"/>
                                        <p:tgtEl>
                                          <p:spTgt spid="52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70"/>
                                        </p:tgtEl>
                                        <p:attrNameLst>
                                          <p:attrName>style.visibility</p:attrName>
                                        </p:attrNameLst>
                                      </p:cBhvr>
                                      <p:to>
                                        <p:strVal val="visible"/>
                                      </p:to>
                                    </p:set>
                                    <p:animEffect transition="in" filter="fade">
                                      <p:cBhvr>
                                        <p:cTn id="12" dur="500"/>
                                        <p:tgtEl>
                                          <p:spTgt spid="5170"/>
                                        </p:tgtEl>
                                      </p:cBhvr>
                                    </p:animEffect>
                                  </p:childTnLst>
                                </p:cTn>
                              </p:par>
                              <p:par>
                                <p:cTn id="13" presetID="10" presetClass="entr" presetSubtype="0" fill="hold" nodeType="withEffect">
                                  <p:stCondLst>
                                    <p:cond delay="0"/>
                                  </p:stCondLst>
                                  <p:childTnLst>
                                    <p:set>
                                      <p:cBhvr>
                                        <p:cTn id="14" dur="1" fill="hold">
                                          <p:stCondLst>
                                            <p:cond delay="0"/>
                                          </p:stCondLst>
                                        </p:cTn>
                                        <p:tgtEl>
                                          <p:spTgt spid="5191"/>
                                        </p:tgtEl>
                                        <p:attrNameLst>
                                          <p:attrName>style.visibility</p:attrName>
                                        </p:attrNameLst>
                                      </p:cBhvr>
                                      <p:to>
                                        <p:strVal val="visible"/>
                                      </p:to>
                                    </p:set>
                                    <p:animEffect transition="in" filter="fade">
                                      <p:cBhvr>
                                        <p:cTn id="15" dur="500"/>
                                        <p:tgtEl>
                                          <p:spTgt spid="5191"/>
                                        </p:tgtEl>
                                      </p:cBhvr>
                                    </p:animEffect>
                                  </p:childTnLst>
                                </p:cTn>
                              </p:par>
                              <p:par>
                                <p:cTn id="16" presetID="10" presetClass="entr" presetSubtype="0" fill="hold" nodeType="withEffect">
                                  <p:stCondLst>
                                    <p:cond delay="0"/>
                                  </p:stCondLst>
                                  <p:childTnLst>
                                    <p:set>
                                      <p:cBhvr>
                                        <p:cTn id="17" dur="1" fill="hold">
                                          <p:stCondLst>
                                            <p:cond delay="0"/>
                                          </p:stCondLst>
                                        </p:cTn>
                                        <p:tgtEl>
                                          <p:spTgt spid="5272"/>
                                        </p:tgtEl>
                                        <p:attrNameLst>
                                          <p:attrName>style.visibility</p:attrName>
                                        </p:attrNameLst>
                                      </p:cBhvr>
                                      <p:to>
                                        <p:strVal val="visible"/>
                                      </p:to>
                                    </p:set>
                                    <p:animEffect transition="in" filter="fade">
                                      <p:cBhvr>
                                        <p:cTn id="18" dur="500"/>
                                        <p:tgtEl>
                                          <p:spTgt spid="52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73"/>
                                        </p:tgtEl>
                                        <p:attrNameLst>
                                          <p:attrName>style.visibility</p:attrName>
                                        </p:attrNameLst>
                                      </p:cBhvr>
                                      <p:to>
                                        <p:strVal val="visible"/>
                                      </p:to>
                                    </p:set>
                                    <p:animEffect transition="in" filter="fade">
                                      <p:cBhvr>
                                        <p:cTn id="23" dur="500"/>
                                        <p:tgtEl>
                                          <p:spTgt spid="5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279"/>
        <p:cNvGrpSpPr/>
        <p:nvPr/>
      </p:nvGrpSpPr>
      <p:grpSpPr>
        <a:xfrm>
          <a:off x="0" y="0"/>
          <a:ext cx="0" cy="0"/>
          <a:chOff x="0" y="0"/>
          <a:chExt cx="0" cy="0"/>
        </a:xfrm>
      </p:grpSpPr>
      <p:sp>
        <p:nvSpPr>
          <p:cNvPr id="5280" name="Google Shape;5280;p87"/>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sequence numbers, ACKs</a:t>
            </a:r>
            <a:endParaRPr sz="4400" b="0"/>
          </a:p>
        </p:txBody>
      </p:sp>
      <p:sp>
        <p:nvSpPr>
          <p:cNvPr id="5281" name="Google Shape;5281;p87"/>
          <p:cNvSpPr txBox="1"/>
          <p:nvPr/>
        </p:nvSpPr>
        <p:spPr>
          <a:xfrm>
            <a:off x="1661117" y="4011734"/>
            <a:ext cx="2519185" cy="7571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host ACKs receipt of echoed ‘C’</a:t>
            </a: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82" name="Google Shape;5282;p87"/>
          <p:cNvSpPr txBox="1"/>
          <p:nvPr/>
        </p:nvSpPr>
        <p:spPr>
          <a:xfrm>
            <a:off x="7229477" y="3001865"/>
            <a:ext cx="318721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host ACKs receipt of‘C’, echoes back ‘C’</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83" name="Google Shape;5283;p87"/>
          <p:cNvSpPr txBox="1"/>
          <p:nvPr/>
        </p:nvSpPr>
        <p:spPr>
          <a:xfrm>
            <a:off x="3961011" y="5644479"/>
            <a:ext cx="340189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99"/>
              </a:buClr>
              <a:buSzPts val="2800"/>
              <a:buFont typeface="Calibri" panose="020F0502020204030204"/>
              <a:buNone/>
            </a:pPr>
            <a:r>
              <a:rPr lang="en-US" sz="2800" b="0" i="0" u="none" strike="noStrike" cap="none">
                <a:solidFill>
                  <a:srgbClr val="000099"/>
                </a:solidFill>
                <a:latin typeface="Calibri" panose="020F0502020204030204"/>
                <a:ea typeface="Calibri" panose="020F0502020204030204"/>
                <a:cs typeface="Calibri" panose="020F0502020204030204"/>
                <a:sym typeface="Calibri" panose="020F0502020204030204"/>
              </a:rPr>
              <a:t>simple telnet scenario</a:t>
            </a:r>
            <a:endParaRPr sz="1200" b="0" i="0" u="none" strike="noStrike" cap="none">
              <a:solidFill>
                <a:srgbClr val="000099"/>
              </a:solidFill>
              <a:latin typeface="Calibri" panose="020F0502020204030204"/>
              <a:ea typeface="Calibri" panose="020F0502020204030204"/>
              <a:cs typeface="Calibri" panose="020F0502020204030204"/>
              <a:sym typeface="Calibri" panose="020F0502020204030204"/>
            </a:endParaRPr>
          </a:p>
        </p:txBody>
      </p:sp>
      <p:sp>
        <p:nvSpPr>
          <p:cNvPr id="5284" name="Google Shape;5284;p87"/>
          <p:cNvSpPr txBox="1"/>
          <p:nvPr/>
        </p:nvSpPr>
        <p:spPr>
          <a:xfrm>
            <a:off x="7129672" y="1492971"/>
            <a:ext cx="99738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Host B</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85" name="Google Shape;5285;p87"/>
          <p:cNvSpPr txBox="1"/>
          <p:nvPr/>
        </p:nvSpPr>
        <p:spPr>
          <a:xfrm>
            <a:off x="3204390" y="1459336"/>
            <a:ext cx="100861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Host A</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286" name="Google Shape;5286;p87"/>
          <p:cNvGrpSpPr/>
          <p:nvPr/>
        </p:nvGrpSpPr>
        <p:grpSpPr>
          <a:xfrm>
            <a:off x="1499000" y="2541021"/>
            <a:ext cx="5581275" cy="780392"/>
            <a:chOff x="1499000" y="2541021"/>
            <a:chExt cx="5581275" cy="780392"/>
          </a:xfrm>
        </p:grpSpPr>
        <p:cxnSp>
          <p:nvCxnSpPr>
            <p:cNvPr id="5287" name="Google Shape;5287;p87"/>
            <p:cNvCxnSpPr/>
            <p:nvPr/>
          </p:nvCxnSpPr>
          <p:spPr>
            <a:xfrm>
              <a:off x="4354237" y="2749913"/>
              <a:ext cx="2586037" cy="571500"/>
            </a:xfrm>
            <a:prstGeom prst="straightConnector1">
              <a:avLst/>
            </a:prstGeom>
            <a:noFill/>
            <a:ln w="28575" cap="flat" cmpd="sng">
              <a:solidFill>
                <a:srgbClr val="3333CC"/>
              </a:solidFill>
              <a:prstDash val="solid"/>
              <a:round/>
              <a:headEnd type="none" w="med" len="med"/>
              <a:tailEnd type="triangle" w="med" len="med"/>
            </a:ln>
          </p:spPr>
        </p:cxnSp>
        <p:sp>
          <p:nvSpPr>
            <p:cNvPr id="5288" name="Google Shape;5288;p87"/>
            <p:cNvSpPr txBox="1"/>
            <p:nvPr/>
          </p:nvSpPr>
          <p:spPr>
            <a:xfrm>
              <a:off x="1499000" y="2541021"/>
              <a:ext cx="2725007" cy="4247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User types‘C’</a:t>
              </a: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89" name="Google Shape;5289;p87"/>
            <p:cNvSpPr/>
            <p:nvPr/>
          </p:nvSpPr>
          <p:spPr>
            <a:xfrm>
              <a:off x="5167037" y="2841988"/>
              <a:ext cx="814387" cy="37941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90" name="Google Shape;5290;p87"/>
            <p:cNvSpPr txBox="1"/>
            <p:nvPr/>
          </p:nvSpPr>
          <p:spPr>
            <a:xfrm>
              <a:off x="4260272" y="2854620"/>
              <a:ext cx="282000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Seq=42, ACK=79, data = ‘C’</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291" name="Google Shape;5291;p87"/>
          <p:cNvGrpSpPr/>
          <p:nvPr/>
        </p:nvGrpSpPr>
        <p:grpSpPr>
          <a:xfrm>
            <a:off x="4264368" y="3523026"/>
            <a:ext cx="2813399" cy="800100"/>
            <a:chOff x="4264368" y="3523026"/>
            <a:chExt cx="2813399" cy="800100"/>
          </a:xfrm>
        </p:grpSpPr>
        <p:cxnSp>
          <p:nvCxnSpPr>
            <p:cNvPr id="5292" name="Google Shape;5292;p87"/>
            <p:cNvCxnSpPr/>
            <p:nvPr/>
          </p:nvCxnSpPr>
          <p:spPr>
            <a:xfrm flipH="1">
              <a:off x="4344712" y="3523026"/>
              <a:ext cx="2554287" cy="800100"/>
            </a:xfrm>
            <a:prstGeom prst="straightConnector1">
              <a:avLst/>
            </a:prstGeom>
            <a:noFill/>
            <a:ln w="28575" cap="flat" cmpd="sng">
              <a:solidFill>
                <a:srgbClr val="3333CC"/>
              </a:solidFill>
              <a:prstDash val="solid"/>
              <a:round/>
              <a:headEnd type="none" w="med" len="med"/>
              <a:tailEnd type="triangle" w="med" len="med"/>
            </a:ln>
          </p:spPr>
        </p:cxnSp>
        <p:sp>
          <p:nvSpPr>
            <p:cNvPr id="5293" name="Google Shape;5293;p87"/>
            <p:cNvSpPr/>
            <p:nvPr/>
          </p:nvSpPr>
          <p:spPr>
            <a:xfrm>
              <a:off x="5201962" y="3800838"/>
              <a:ext cx="823912" cy="2460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94" name="Google Shape;5294;p87"/>
            <p:cNvSpPr txBox="1"/>
            <p:nvPr/>
          </p:nvSpPr>
          <p:spPr>
            <a:xfrm>
              <a:off x="4264368" y="3736718"/>
              <a:ext cx="281339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Seq=79, ACK=43, data = ‘C’</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295" name="Google Shape;5295;p87"/>
          <p:cNvGrpSpPr/>
          <p:nvPr/>
        </p:nvGrpSpPr>
        <p:grpSpPr>
          <a:xfrm>
            <a:off x="4339949" y="4518388"/>
            <a:ext cx="2590800" cy="506413"/>
            <a:chOff x="4339949" y="4518388"/>
            <a:chExt cx="2590800" cy="506413"/>
          </a:xfrm>
        </p:grpSpPr>
        <p:cxnSp>
          <p:nvCxnSpPr>
            <p:cNvPr id="5296" name="Google Shape;5296;p87"/>
            <p:cNvCxnSpPr/>
            <p:nvPr/>
          </p:nvCxnSpPr>
          <p:spPr>
            <a:xfrm>
              <a:off x="4339949" y="4518388"/>
              <a:ext cx="2590800" cy="506413"/>
            </a:xfrm>
            <a:prstGeom prst="straightConnector1">
              <a:avLst/>
            </a:prstGeom>
            <a:noFill/>
            <a:ln w="28575" cap="flat" cmpd="sng">
              <a:solidFill>
                <a:srgbClr val="3333CC"/>
              </a:solidFill>
              <a:prstDash val="solid"/>
              <a:round/>
              <a:headEnd type="none" w="med" len="med"/>
              <a:tailEnd type="triangle" w="med" len="med"/>
            </a:ln>
          </p:spPr>
        </p:cxnSp>
        <p:sp>
          <p:nvSpPr>
            <p:cNvPr id="5297" name="Google Shape;5297;p87"/>
            <p:cNvSpPr/>
            <p:nvPr/>
          </p:nvSpPr>
          <p:spPr>
            <a:xfrm>
              <a:off x="5268637" y="4648563"/>
              <a:ext cx="958850" cy="3571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98" name="Google Shape;5298;p87"/>
            <p:cNvSpPr txBox="1"/>
            <p:nvPr/>
          </p:nvSpPr>
          <p:spPr>
            <a:xfrm>
              <a:off x="4934710" y="4609843"/>
              <a:ext cx="17122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Seq=43, ACK=80</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cxnSp>
        <p:nvCxnSpPr>
          <p:cNvPr id="5299" name="Google Shape;5299;p87"/>
          <p:cNvCxnSpPr/>
          <p:nvPr/>
        </p:nvCxnSpPr>
        <p:spPr>
          <a:xfrm>
            <a:off x="4332012" y="2508613"/>
            <a:ext cx="0" cy="2587625"/>
          </a:xfrm>
          <a:prstGeom prst="straightConnector1">
            <a:avLst/>
          </a:prstGeom>
          <a:noFill/>
          <a:ln w="9525" cap="flat" cmpd="sng">
            <a:solidFill>
              <a:srgbClr val="808080"/>
            </a:solidFill>
            <a:prstDash val="solid"/>
            <a:round/>
            <a:headEnd type="none" w="med" len="med"/>
            <a:tailEnd type="none" w="med" len="med"/>
          </a:ln>
        </p:spPr>
      </p:cxnSp>
      <p:cxnSp>
        <p:nvCxnSpPr>
          <p:cNvPr id="5300" name="Google Shape;5300;p87"/>
          <p:cNvCxnSpPr/>
          <p:nvPr/>
        </p:nvCxnSpPr>
        <p:spPr>
          <a:xfrm>
            <a:off x="6994249" y="2561001"/>
            <a:ext cx="0" cy="2587625"/>
          </a:xfrm>
          <a:prstGeom prst="straightConnector1">
            <a:avLst/>
          </a:prstGeom>
          <a:noFill/>
          <a:ln w="9525" cap="flat" cmpd="sng">
            <a:solidFill>
              <a:srgbClr val="808080"/>
            </a:solidFill>
            <a:prstDash val="solid"/>
            <a:round/>
            <a:headEnd type="none" w="med" len="med"/>
            <a:tailEnd type="none" w="med" len="med"/>
          </a:ln>
        </p:spPr>
      </p:cxnSp>
      <p:grpSp>
        <p:nvGrpSpPr>
          <p:cNvPr id="5301" name="Google Shape;5301;p87"/>
          <p:cNvGrpSpPr/>
          <p:nvPr/>
        </p:nvGrpSpPr>
        <p:grpSpPr>
          <a:xfrm>
            <a:off x="3824012" y="1687876"/>
            <a:ext cx="755650" cy="782637"/>
            <a:chOff x="-44" y="1473"/>
            <a:chExt cx="981" cy="1105"/>
          </a:xfrm>
        </p:grpSpPr>
        <p:pic>
          <p:nvPicPr>
            <p:cNvPr id="5302" name="Google Shape;5302;p8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303" name="Google Shape;5303;p8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304" name="Google Shape;5304;p87"/>
          <p:cNvGrpSpPr/>
          <p:nvPr/>
        </p:nvGrpSpPr>
        <p:grpSpPr>
          <a:xfrm flipH="1">
            <a:off x="6686274" y="1727563"/>
            <a:ext cx="788988" cy="862013"/>
            <a:chOff x="-44" y="1473"/>
            <a:chExt cx="981" cy="1105"/>
          </a:xfrm>
        </p:grpSpPr>
        <p:pic>
          <p:nvPicPr>
            <p:cNvPr id="5305" name="Google Shape;5305;p8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306" name="Google Shape;5306;p8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307" name="Google Shape;5307;p87"/>
          <p:cNvGrpSpPr/>
          <p:nvPr/>
        </p:nvGrpSpPr>
        <p:grpSpPr>
          <a:xfrm>
            <a:off x="4692316" y="2815389"/>
            <a:ext cx="1388485" cy="1371600"/>
            <a:chOff x="4692316" y="2815389"/>
            <a:chExt cx="1388485" cy="1371600"/>
          </a:xfrm>
        </p:grpSpPr>
        <p:sp>
          <p:nvSpPr>
            <p:cNvPr id="5308" name="Google Shape;5308;p87"/>
            <p:cNvSpPr/>
            <p:nvPr/>
          </p:nvSpPr>
          <p:spPr>
            <a:xfrm>
              <a:off x="5566610" y="3721768"/>
              <a:ext cx="514191" cy="465221"/>
            </a:xfrm>
            <a:prstGeom prst="ellipse">
              <a:avLst/>
            </a:prstGeom>
            <a:noFill/>
            <a:ln w="349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09" name="Google Shape;5309;p87"/>
            <p:cNvSpPr/>
            <p:nvPr/>
          </p:nvSpPr>
          <p:spPr>
            <a:xfrm>
              <a:off x="4692316" y="2815389"/>
              <a:ext cx="514191" cy="465221"/>
            </a:xfrm>
            <a:prstGeom prst="ellipse">
              <a:avLst/>
            </a:prstGeom>
            <a:noFill/>
            <a:ln w="349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5310" name="Google Shape;5310;p87"/>
            <p:cNvCxnSpPr/>
            <p:nvPr/>
          </p:nvCxnSpPr>
          <p:spPr>
            <a:xfrm rot="10800000">
              <a:off x="5117431" y="3224463"/>
              <a:ext cx="513348" cy="513348"/>
            </a:xfrm>
            <a:prstGeom prst="straightConnector1">
              <a:avLst/>
            </a:prstGeom>
            <a:noFill/>
            <a:ln w="22225" cap="flat" cmpd="sng">
              <a:solidFill>
                <a:srgbClr val="C00000"/>
              </a:solidFill>
              <a:prstDash val="solid"/>
              <a:miter lim="800000"/>
              <a:headEnd type="none" w="sm" len="sm"/>
              <a:tailEnd type="triangle" w="med" len="med"/>
            </a:ln>
          </p:spPr>
        </p:cxnSp>
      </p:grpSp>
      <p:grpSp>
        <p:nvGrpSpPr>
          <p:cNvPr id="5311" name="Google Shape;5311;p87"/>
          <p:cNvGrpSpPr/>
          <p:nvPr/>
        </p:nvGrpSpPr>
        <p:grpSpPr>
          <a:xfrm>
            <a:off x="4684295" y="3737810"/>
            <a:ext cx="1982043" cy="1307432"/>
            <a:chOff x="4692316" y="2815389"/>
            <a:chExt cx="1982043" cy="1307432"/>
          </a:xfrm>
        </p:grpSpPr>
        <p:sp>
          <p:nvSpPr>
            <p:cNvPr id="5312" name="Google Shape;5312;p87"/>
            <p:cNvSpPr/>
            <p:nvPr/>
          </p:nvSpPr>
          <p:spPr>
            <a:xfrm>
              <a:off x="6160168" y="3657600"/>
              <a:ext cx="514191" cy="465221"/>
            </a:xfrm>
            <a:prstGeom prst="ellipse">
              <a:avLst/>
            </a:prstGeom>
            <a:noFill/>
            <a:ln w="349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13" name="Google Shape;5313;p87"/>
            <p:cNvSpPr/>
            <p:nvPr/>
          </p:nvSpPr>
          <p:spPr>
            <a:xfrm>
              <a:off x="4692316" y="2815389"/>
              <a:ext cx="514191" cy="465221"/>
            </a:xfrm>
            <a:prstGeom prst="ellipse">
              <a:avLst/>
            </a:prstGeom>
            <a:noFill/>
            <a:ln w="349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5314" name="Google Shape;5314;p87"/>
            <p:cNvCxnSpPr/>
            <p:nvPr/>
          </p:nvCxnSpPr>
          <p:spPr>
            <a:xfrm rot="10800000">
              <a:off x="5165557" y="3224463"/>
              <a:ext cx="970548" cy="521369"/>
            </a:xfrm>
            <a:prstGeom prst="straightConnector1">
              <a:avLst/>
            </a:prstGeom>
            <a:noFill/>
            <a:ln w="22225" cap="flat" cmpd="sng">
              <a:solidFill>
                <a:srgbClr val="C00000"/>
              </a:solidFill>
              <a:prstDash val="solid"/>
              <a:miter lim="800000"/>
              <a:headEnd type="none" w="sm" len="sm"/>
              <a:tailEnd type="triangle" w="med" len="med"/>
            </a:ln>
          </p:spPr>
        </p:cxnSp>
      </p:grpSp>
      <p:sp>
        <p:nvSpPr>
          <p:cNvPr id="5315" name="Google Shape;5315;p8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6"/>
                                        </p:tgtEl>
                                        <p:attrNameLst>
                                          <p:attrName>style.visibility</p:attrName>
                                        </p:attrNameLst>
                                      </p:cBhvr>
                                      <p:to>
                                        <p:strVal val="visible"/>
                                      </p:to>
                                    </p:set>
                                    <p:animEffect transition="in" filter="fade">
                                      <p:cBhvr>
                                        <p:cTn id="7" dur="500"/>
                                        <p:tgtEl>
                                          <p:spTgt spid="52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82"/>
                                        </p:tgtEl>
                                        <p:attrNameLst>
                                          <p:attrName>style.visibility</p:attrName>
                                        </p:attrNameLst>
                                      </p:cBhvr>
                                      <p:to>
                                        <p:strVal val="visible"/>
                                      </p:to>
                                    </p:set>
                                    <p:animEffect transition="in" filter="fade">
                                      <p:cBhvr>
                                        <p:cTn id="11" dur="500"/>
                                        <p:tgtEl>
                                          <p:spTgt spid="528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91"/>
                                        </p:tgtEl>
                                        <p:attrNameLst>
                                          <p:attrName>style.visibility</p:attrName>
                                        </p:attrNameLst>
                                      </p:cBhvr>
                                      <p:to>
                                        <p:strVal val="visible"/>
                                      </p:to>
                                    </p:set>
                                    <p:animEffect transition="in" filter="fade">
                                      <p:cBhvr>
                                        <p:cTn id="15" dur="500"/>
                                        <p:tgtEl>
                                          <p:spTgt spid="529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281"/>
                                        </p:tgtEl>
                                        <p:attrNameLst>
                                          <p:attrName>style.visibility</p:attrName>
                                        </p:attrNameLst>
                                      </p:cBhvr>
                                      <p:to>
                                        <p:strVal val="visible"/>
                                      </p:to>
                                    </p:set>
                                    <p:animEffect transition="in" filter="fade">
                                      <p:cBhvr>
                                        <p:cTn id="19" dur="500"/>
                                        <p:tgtEl>
                                          <p:spTgt spid="52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295"/>
                                        </p:tgtEl>
                                        <p:attrNameLst>
                                          <p:attrName>style.visibility</p:attrName>
                                        </p:attrNameLst>
                                      </p:cBhvr>
                                      <p:to>
                                        <p:strVal val="visible"/>
                                      </p:to>
                                    </p:set>
                                    <p:animEffect transition="in" filter="fade">
                                      <p:cBhvr>
                                        <p:cTn id="23" dur="500"/>
                                        <p:tgtEl>
                                          <p:spTgt spid="529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307"/>
                                        </p:tgtEl>
                                        <p:attrNameLst>
                                          <p:attrName>style.visibility</p:attrName>
                                        </p:attrNameLst>
                                      </p:cBhvr>
                                      <p:to>
                                        <p:strVal val="visible"/>
                                      </p:to>
                                    </p:set>
                                    <p:animEffect transition="in" filter="fade">
                                      <p:cBhvr>
                                        <p:cTn id="28" dur="500"/>
                                        <p:tgtEl>
                                          <p:spTgt spid="530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5307"/>
                                        </p:tgtEl>
                                      </p:cBhvr>
                                    </p:animEffect>
                                    <p:set>
                                      <p:cBhvr>
                                        <p:cTn id="33" dur="1" fill="hold">
                                          <p:stCondLst>
                                            <p:cond delay="500"/>
                                          </p:stCondLst>
                                        </p:cTn>
                                        <p:tgtEl>
                                          <p:spTgt spid="5307"/>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5311"/>
                                        </p:tgtEl>
                                        <p:attrNameLst>
                                          <p:attrName>style.visibility</p:attrName>
                                        </p:attrNameLst>
                                      </p:cBhvr>
                                      <p:to>
                                        <p:strVal val="visible"/>
                                      </p:to>
                                    </p:set>
                                    <p:animEffect transition="in" filter="fade">
                                      <p:cBhvr>
                                        <p:cTn id="36" dur="500"/>
                                        <p:tgtEl>
                                          <p:spTgt spid="5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320"/>
        <p:cNvGrpSpPr/>
        <p:nvPr/>
      </p:nvGrpSpPr>
      <p:grpSpPr>
        <a:xfrm>
          <a:off x="0" y="0"/>
          <a:ext cx="0" cy="0"/>
          <a:chOff x="0" y="0"/>
          <a:chExt cx="0" cy="0"/>
        </a:xfrm>
      </p:grpSpPr>
      <p:sp>
        <p:nvSpPr>
          <p:cNvPr id="5321" name="Google Shape;5321;p88"/>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round trip time, timeout</a:t>
            </a:r>
            <a:endParaRPr sz="4400" b="0"/>
          </a:p>
        </p:txBody>
      </p:sp>
      <p:sp>
        <p:nvSpPr>
          <p:cNvPr id="5322" name="Google Shape;5322;p88"/>
          <p:cNvSpPr txBox="1"/>
          <p:nvPr/>
        </p:nvSpPr>
        <p:spPr>
          <a:xfrm>
            <a:off x="673789" y="1393136"/>
            <a:ext cx="5213444"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sng" strike="noStrike" cap="none">
                <a:solidFill>
                  <a:srgbClr val="C00000"/>
                </a:solidFill>
                <a:latin typeface="Calibri" panose="020F0502020204030204"/>
                <a:ea typeface="Calibri" panose="020F0502020204030204"/>
                <a:cs typeface="Calibri" panose="020F0502020204030204"/>
                <a:sym typeface="Calibri" panose="020F0502020204030204"/>
              </a:rPr>
              <a:t>Q:</a:t>
            </a:r>
            <a:r>
              <a:rPr lang="en-US" sz="3200" b="0" i="1"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how to set TCP timeout value?</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longer than RTT, but RTT varies!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too short:</a:t>
            </a:r>
            <a:r>
              <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premature timeout, unnecessary retransmissions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00000"/>
                </a:solidFill>
                <a:latin typeface="Calibri" panose="020F0502020204030204"/>
                <a:ea typeface="Calibri" panose="020F0502020204030204"/>
                <a:cs typeface="Calibri" panose="020F0502020204030204"/>
                <a:sym typeface="Calibri" panose="020F0502020204030204"/>
              </a:rPr>
              <a:t>too long:</a:t>
            </a:r>
            <a:r>
              <a:rPr lang="en-US" sz="2800" b="0" i="0"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slow reaction to segment loss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23" name="Google Shape;5323;p88"/>
          <p:cNvSpPr txBox="1"/>
          <p:nvPr/>
        </p:nvSpPr>
        <p:spPr>
          <a:xfrm>
            <a:off x="6258838" y="1393136"/>
            <a:ext cx="5565913" cy="46482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sng" strike="noStrike" cap="none">
                <a:solidFill>
                  <a:srgbClr val="C00000"/>
                </a:solidFill>
                <a:latin typeface="Calibri" panose="020F0502020204030204"/>
                <a:ea typeface="Calibri" panose="020F0502020204030204"/>
                <a:cs typeface="Calibri" panose="020F0502020204030204"/>
                <a:sym typeface="Calibri" panose="020F0502020204030204"/>
              </a:rPr>
              <a:t>Q</a:t>
            </a:r>
            <a:r>
              <a:rPr lang="en-US" sz="3200" b="0" i="0" u="sng" strike="noStrike" cap="none">
                <a:solidFill>
                  <a:srgbClr val="C00000"/>
                </a:solidFill>
                <a:latin typeface="Calibri" panose="020F0502020204030204"/>
                <a:ea typeface="Calibri" panose="020F0502020204030204"/>
                <a:cs typeface="Calibri" panose="020F0502020204030204"/>
                <a:sym typeface="Calibri" panose="020F0502020204030204"/>
              </a:rPr>
              <a:t>:</a:t>
            </a:r>
            <a:r>
              <a:rPr lang="en-US" sz="3200" b="0" i="0" u="none" strike="noStrike" cap="none">
                <a:solidFill>
                  <a:srgbClr val="C00000"/>
                </a:solidFill>
                <a:latin typeface="Calibri" panose="020F0502020204030204"/>
                <a:ea typeface="Calibri" panose="020F0502020204030204"/>
                <a:cs typeface="Calibri" panose="020F0502020204030204"/>
                <a:sym typeface="Calibri" panose="020F0502020204030204"/>
              </a:rPr>
              <a:t>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how to estimate RTT?</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600"/>
              </a:spcBef>
              <a:spcAft>
                <a:spcPts val="0"/>
              </a:spcAft>
              <a:buClr>
                <a:srgbClr val="0000A3"/>
              </a:buClr>
              <a:buSzPts val="2800"/>
              <a:buFont typeface="Noto Sans Symbols"/>
              <a:buChar char="▪"/>
            </a:pPr>
            <a:r>
              <a:rPr lang="en-US" sz="2800" b="0" i="0" u="none" strike="noStrike" cap="none">
                <a:solidFill>
                  <a:srgbClr val="000099"/>
                </a:solidFill>
                <a:latin typeface="Courier New" panose="02070309020205020404"/>
                <a:ea typeface="Courier New" panose="02070309020205020404"/>
                <a:cs typeface="Courier New" panose="02070309020205020404"/>
                <a:sym typeface="Courier New" panose="02070309020205020404"/>
              </a:rPr>
              <a:t>SampleRTT:</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measured time from segment transmission until ACK receipt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6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ignore retransmissions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600"/>
              </a:spcBef>
              <a:spcAft>
                <a:spcPts val="0"/>
              </a:spcAft>
              <a:buClr>
                <a:srgbClr val="0000A3"/>
              </a:buClr>
              <a:buSzPts val="2800"/>
              <a:buFont typeface="Noto Sans Symbols"/>
              <a:buChar char="▪"/>
            </a:pPr>
            <a:r>
              <a:rPr lang="en-US" sz="2800" b="0" i="0" u="none" strike="noStrike" cap="none">
                <a:solidFill>
                  <a:srgbClr val="0000A3"/>
                </a:solidFill>
                <a:latin typeface="Courier New" panose="02070309020205020404"/>
                <a:ea typeface="Courier New" panose="02070309020205020404"/>
                <a:cs typeface="Courier New" panose="02070309020205020404"/>
                <a:sym typeface="Courier New" panose="02070309020205020404"/>
              </a:rPr>
              <a:t>SampleRTT</a:t>
            </a:r>
            <a:r>
              <a:rPr lang="en-US" sz="2800" b="0" i="0" u="none" strike="noStrike" cap="none">
                <a:solidFill>
                  <a:srgbClr val="0000A8"/>
                </a:solidFill>
                <a:latin typeface="Courier New" panose="02070309020205020404"/>
                <a:ea typeface="Courier New" panose="02070309020205020404"/>
                <a:cs typeface="Courier New" panose="02070309020205020404"/>
                <a:sym typeface="Courier New" panose="02070309020205020404"/>
              </a:rPr>
              <a: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will vary, want estimated RTT “smoother</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6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average several </a:t>
            </a:r>
            <a:r>
              <a:rPr lang="en-US"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recent</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measurements, not just current </a:t>
            </a:r>
            <a:r>
              <a:rPr lang="en-US" sz="2400" b="0" i="0" u="none" strike="noStrike" cap="none">
                <a:solidFill>
                  <a:srgbClr val="0000A3"/>
                </a:solidFill>
                <a:latin typeface="Courier New" panose="02070309020205020404"/>
                <a:ea typeface="Courier New" panose="02070309020205020404"/>
                <a:cs typeface="Courier New" panose="02070309020205020404"/>
                <a:sym typeface="Courier New" panose="02070309020205020404"/>
              </a:rPr>
              <a:t>SampleRTT</a:t>
            </a:r>
            <a:endParaRPr sz="2400" b="0" i="0" u="none" strike="noStrike" cap="none">
              <a:solidFill>
                <a:srgbClr val="0000A3"/>
              </a:solidFill>
              <a:latin typeface="Courier New" panose="02070309020205020404"/>
              <a:ea typeface="Courier New" panose="02070309020205020404"/>
              <a:cs typeface="Courier New" panose="02070309020205020404"/>
              <a:sym typeface="Courier New" panose="02070309020205020404"/>
            </a:endParaRPr>
          </a:p>
        </p:txBody>
      </p:sp>
      <p:sp>
        <p:nvSpPr>
          <p:cNvPr id="5324" name="Google Shape;5324;p8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3"/>
                                        </p:tgtEl>
                                        <p:attrNameLst>
                                          <p:attrName>style.visibility</p:attrName>
                                        </p:attrNameLst>
                                      </p:cBhvr>
                                      <p:to>
                                        <p:strVal val="visible"/>
                                      </p:to>
                                    </p:set>
                                    <p:animEffect transition="in" filter="fade">
                                      <p:cBhvr>
                                        <p:cTn id="7" dur="500"/>
                                        <p:tgtEl>
                                          <p:spTgt spid="5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329"/>
        <p:cNvGrpSpPr/>
        <p:nvPr/>
      </p:nvGrpSpPr>
      <p:grpSpPr>
        <a:xfrm>
          <a:off x="0" y="0"/>
          <a:ext cx="0" cy="0"/>
          <a:chOff x="0" y="0"/>
          <a:chExt cx="0" cy="0"/>
        </a:xfrm>
      </p:grpSpPr>
      <p:sp>
        <p:nvSpPr>
          <p:cNvPr id="5330" name="Google Shape;5330;p89"/>
          <p:cNvSpPr/>
          <p:nvPr/>
        </p:nvSpPr>
        <p:spPr>
          <a:xfrm>
            <a:off x="876300" y="1261543"/>
            <a:ext cx="8974869" cy="461665"/>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31" name="Google Shape;5331;p89"/>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round trip time, timeout</a:t>
            </a:r>
            <a:endParaRPr sz="4400" b="0"/>
          </a:p>
        </p:txBody>
      </p:sp>
      <p:sp>
        <p:nvSpPr>
          <p:cNvPr id="5332" name="Google Shape;5332;p89"/>
          <p:cNvSpPr txBox="1"/>
          <p:nvPr/>
        </p:nvSpPr>
        <p:spPr>
          <a:xfrm>
            <a:off x="876300" y="1246817"/>
            <a:ext cx="905247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ourier New" panose="02070309020205020404"/>
              <a:buNone/>
            </a:pP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EstimatedRTT = (1- α)*EstimatedRTT + α*SampleRTT</a:t>
            </a:r>
            <a:endParaRPr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5333" name="Google Shape;5333;p89"/>
          <p:cNvSpPr/>
          <p:nvPr/>
        </p:nvSpPr>
        <p:spPr>
          <a:xfrm>
            <a:off x="951602" y="1857328"/>
            <a:ext cx="7067550" cy="1424491"/>
          </a:xfrm>
          <a:prstGeom prst="rect">
            <a:avLst/>
          </a:prstGeom>
          <a:noFill/>
          <a:ln>
            <a:noFill/>
          </a:ln>
        </p:spPr>
        <p:txBody>
          <a:bodyPr spcFirstLastPara="1" wrap="square" lIns="91425" tIns="45700" rIns="91425" bIns="45700" anchor="t" anchorCtr="0">
            <a:noAutofit/>
          </a:bodyPr>
          <a:lstStyle/>
          <a:p>
            <a:pPr marL="292100" marR="0" lvl="0" indent="-292100" algn="l" rtl="0">
              <a:lnSpc>
                <a:spcPct val="85000"/>
              </a:lnSpc>
              <a:spcBef>
                <a:spcPts val="0"/>
              </a:spcBef>
              <a:spcAft>
                <a:spcPts val="0"/>
              </a:spcAft>
              <a:buClr>
                <a:srgbClr val="000099"/>
              </a:buClr>
              <a:buSzPts val="2400"/>
              <a:buFont typeface="Noto Sans Symbols"/>
              <a:buChar char="▪"/>
            </a:pPr>
            <a:r>
              <a:rPr lang="en-US" sz="2400" b="0" i="0" u="sng" strike="noStrike" cap="none">
                <a:solidFill>
                  <a:srgbClr val="000000"/>
                </a:solidFill>
                <a:latin typeface="Calibri" panose="020F0502020204030204"/>
                <a:ea typeface="Calibri" panose="020F0502020204030204"/>
                <a:cs typeface="Calibri" panose="020F0502020204030204"/>
                <a:sym typeface="Calibri" panose="020F0502020204030204"/>
              </a:rPr>
              <a:t>e</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xponential </a:t>
            </a:r>
            <a:r>
              <a:rPr lang="en-US" sz="2400" b="0" i="0" u="sng" strike="noStrike" cap="none">
                <a:solidFill>
                  <a:srgbClr val="000000"/>
                </a:solidFill>
                <a:latin typeface="Calibri" panose="020F0502020204030204"/>
                <a:ea typeface="Calibri" panose="020F0502020204030204"/>
                <a:cs typeface="Calibri" panose="020F0502020204030204"/>
                <a:sym typeface="Calibri" panose="020F0502020204030204"/>
              </a:rPr>
              <a:t>w</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eighted </a:t>
            </a:r>
            <a:r>
              <a:rPr lang="en-US" sz="2400" b="0" i="0" u="sng" strike="noStrike" cap="none">
                <a:solidFill>
                  <a:srgbClr val="000000"/>
                </a:solidFill>
                <a:latin typeface="Calibri" panose="020F0502020204030204"/>
                <a:ea typeface="Calibri" panose="020F0502020204030204"/>
                <a:cs typeface="Calibri" panose="020F0502020204030204"/>
                <a:sym typeface="Calibri" panose="020F0502020204030204"/>
              </a:rPr>
              <a:t>m</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oving </a:t>
            </a:r>
            <a:r>
              <a:rPr lang="en-US" sz="2400" b="0" i="0" u="sng" strike="noStrike" cap="none">
                <a:solidFill>
                  <a:srgbClr val="000000"/>
                </a:solidFill>
                <a:latin typeface="Calibri" panose="020F0502020204030204"/>
                <a:ea typeface="Calibri" panose="020F0502020204030204"/>
                <a:cs typeface="Calibri" panose="020F0502020204030204"/>
                <a:sym typeface="Calibri" panose="020F0502020204030204"/>
              </a:rPr>
              <a:t>a</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verage (EWMA)</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2921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influence of past sample decreases exponentially fast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292100" marR="0" lvl="0" indent="-2921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typical value: α </a:t>
            </a: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0.125</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334" name="Google Shape;5334;p89"/>
          <p:cNvGrpSpPr/>
          <p:nvPr/>
        </p:nvGrpSpPr>
        <p:grpSpPr>
          <a:xfrm>
            <a:off x="4673229" y="2443135"/>
            <a:ext cx="6448425" cy="4292600"/>
            <a:chOff x="1531938" y="2565400"/>
            <a:chExt cx="6448425" cy="4292600"/>
          </a:xfrm>
        </p:grpSpPr>
        <p:grpSp>
          <p:nvGrpSpPr>
            <p:cNvPr id="5335" name="Google Shape;5335;p89"/>
            <p:cNvGrpSpPr/>
            <p:nvPr/>
          </p:nvGrpSpPr>
          <p:grpSpPr>
            <a:xfrm>
              <a:off x="1708150" y="2565400"/>
              <a:ext cx="6272213" cy="4292600"/>
              <a:chOff x="782" y="1865"/>
              <a:chExt cx="3951" cy="2704"/>
            </a:xfrm>
          </p:grpSpPr>
          <p:pic>
            <p:nvPicPr>
              <p:cNvPr id="5336" name="Google Shape;5336;p89"/>
              <p:cNvPicPr preferRelativeResize="0"/>
              <p:nvPr/>
            </p:nvPicPr>
            <p:blipFill rotWithShape="1">
              <a:blip r:embed="rId1"/>
              <a:srcRect/>
              <a:stretch>
                <a:fillRect/>
              </a:stretch>
            </p:blipFill>
            <p:spPr>
              <a:xfrm>
                <a:off x="782" y="1865"/>
                <a:ext cx="3951" cy="2704"/>
              </a:xfrm>
              <a:prstGeom prst="rect">
                <a:avLst/>
              </a:prstGeom>
              <a:noFill/>
              <a:ln>
                <a:noFill/>
              </a:ln>
            </p:spPr>
          </p:pic>
          <p:sp>
            <p:nvSpPr>
              <p:cNvPr id="5337" name="Google Shape;5337;p89"/>
              <p:cNvSpPr/>
              <p:nvPr/>
            </p:nvSpPr>
            <p:spPr>
              <a:xfrm>
                <a:off x="2070" y="1926"/>
                <a:ext cx="1404" cy="16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338" name="Google Shape;5338;p89"/>
            <p:cNvSpPr txBox="1"/>
            <p:nvPr/>
          </p:nvSpPr>
          <p:spPr>
            <a:xfrm rot="-5400000">
              <a:off x="872332" y="4194969"/>
              <a:ext cx="1747837" cy="428625"/>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RTT (milliseconds)</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339" name="Google Shape;5339;p89"/>
            <p:cNvSpPr txBox="1"/>
            <p:nvPr/>
          </p:nvSpPr>
          <p:spPr>
            <a:xfrm>
              <a:off x="2265363" y="3168650"/>
              <a:ext cx="3867150"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RTT:</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gaia.cs.umass.edu</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to</a:t>
              </a:r>
              <a:r>
                <a:rPr lang="en-US" sz="1400" b="0" i="0" u="none" strike="noStrike" cap="none">
                  <a:solidFill>
                    <a:srgbClr val="FFFFFF"/>
                  </a:solidFill>
                  <a:latin typeface="Arial" panose="020B0604020202020204"/>
                  <a:ea typeface="Arial" panose="020B0604020202020204"/>
                  <a:cs typeface="Arial" panose="020B0604020202020204"/>
                  <a:sym typeface="Arial" panose="020B0604020202020204"/>
                </a:rPr>
                <a:t>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fantasia.eurecom.fr</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40" name="Google Shape;5340;p89"/>
            <p:cNvSpPr txBox="1"/>
            <p:nvPr/>
          </p:nvSpPr>
          <p:spPr>
            <a:xfrm>
              <a:off x="6221413" y="5230813"/>
              <a:ext cx="11811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sampleRTT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341" name="Google Shape;5341;p89"/>
            <p:cNvSpPr txBox="1"/>
            <p:nvPr/>
          </p:nvSpPr>
          <p:spPr>
            <a:xfrm>
              <a:off x="6215063" y="5548313"/>
              <a:ext cx="143192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EstimatedRTT</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342" name="Google Shape;5342;p89"/>
            <p:cNvSpPr/>
            <p:nvPr/>
          </p:nvSpPr>
          <p:spPr>
            <a:xfrm>
              <a:off x="6005513" y="5343525"/>
              <a:ext cx="147637" cy="142875"/>
            </a:xfrm>
            <a:prstGeom prst="diamond">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343" name="Google Shape;5343;p89"/>
            <p:cNvSpPr/>
            <p:nvPr/>
          </p:nvSpPr>
          <p:spPr>
            <a:xfrm rot="2776382">
              <a:off x="6011069" y="5633244"/>
              <a:ext cx="147637" cy="142875"/>
            </a:xfrm>
            <a:prstGeom prst="diamond">
              <a:avLst/>
            </a:prstGeom>
            <a:solidFill>
              <a:srgbClr val="FF6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344" name="Google Shape;5344;p89"/>
            <p:cNvSpPr/>
            <p:nvPr/>
          </p:nvSpPr>
          <p:spPr>
            <a:xfrm>
              <a:off x="4108450" y="6389688"/>
              <a:ext cx="1863725" cy="4683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345" name="Google Shape;5345;p89"/>
            <p:cNvGrpSpPr/>
            <p:nvPr/>
          </p:nvGrpSpPr>
          <p:grpSpPr>
            <a:xfrm>
              <a:off x="4041775" y="6386513"/>
              <a:ext cx="1512888" cy="336550"/>
              <a:chOff x="2343" y="3645"/>
              <a:chExt cx="953" cy="212"/>
            </a:xfrm>
          </p:grpSpPr>
          <p:sp>
            <p:nvSpPr>
              <p:cNvPr id="5346" name="Google Shape;5346;p89"/>
              <p:cNvSpPr/>
              <p:nvPr/>
            </p:nvSpPr>
            <p:spPr>
              <a:xfrm>
                <a:off x="2592" y="3695"/>
                <a:ext cx="527" cy="9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347" name="Google Shape;5347;p89"/>
              <p:cNvSpPr txBox="1"/>
              <p:nvPr/>
            </p:nvSpPr>
            <p:spPr>
              <a:xfrm>
                <a:off x="2343" y="3645"/>
                <a:ext cx="953"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time (seconds)</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sp>
        <p:nvSpPr>
          <p:cNvPr id="5348" name="Google Shape;5348;p8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34"/>
                                        </p:tgtEl>
                                        <p:attrNameLst>
                                          <p:attrName>style.visibility</p:attrName>
                                        </p:attrNameLst>
                                      </p:cBhvr>
                                      <p:to>
                                        <p:strVal val="visible"/>
                                      </p:to>
                                    </p:set>
                                    <p:animEffect transition="in" filter="fade">
                                      <p:cBhvr>
                                        <p:cTn id="7" dur="500"/>
                                        <p:tgtEl>
                                          <p:spTgt spid="5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353"/>
        <p:cNvGrpSpPr/>
        <p:nvPr/>
      </p:nvGrpSpPr>
      <p:grpSpPr>
        <a:xfrm>
          <a:off x="0" y="0"/>
          <a:ext cx="0" cy="0"/>
          <a:chOff x="0" y="0"/>
          <a:chExt cx="0" cy="0"/>
        </a:xfrm>
      </p:grpSpPr>
      <p:sp>
        <p:nvSpPr>
          <p:cNvPr id="5354" name="Google Shape;5354;p90"/>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round trip time, timeout</a:t>
            </a:r>
            <a:endParaRPr sz="4400" b="0"/>
          </a:p>
        </p:txBody>
      </p:sp>
      <p:sp>
        <p:nvSpPr>
          <p:cNvPr id="5355" name="Google Shape;5355;p90"/>
          <p:cNvSpPr txBox="1"/>
          <p:nvPr/>
        </p:nvSpPr>
        <p:spPr>
          <a:xfrm>
            <a:off x="635138" y="1537841"/>
            <a:ext cx="11327678" cy="112916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timeout interval:</a:t>
            </a:r>
            <a:r>
              <a:rPr lang="en-US" sz="2800" b="1"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US" sz="2800" b="1" i="0" u="none" strike="noStrike" cap="none">
                <a:solidFill>
                  <a:srgbClr val="000000"/>
                </a:solidFill>
                <a:latin typeface="Courier"/>
                <a:ea typeface="Courier"/>
                <a:cs typeface="Courier"/>
                <a:sym typeface="Courier"/>
              </a:rPr>
              <a:t>EstimatedRTT</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plus “safety margin”</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1000"/>
              </a:spcBef>
              <a:spcAft>
                <a:spcPts val="0"/>
              </a:spcAft>
              <a:buClr>
                <a:srgbClr val="0000A8"/>
              </a:buClr>
              <a:buSzPts val="28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large variation in  </a:t>
            </a:r>
            <a:r>
              <a:rPr lang="en-US" sz="2800" b="1" i="0" u="none" strike="noStrike" cap="none">
                <a:solidFill>
                  <a:srgbClr val="000000"/>
                </a:solidFill>
                <a:latin typeface="Courier"/>
                <a:ea typeface="Courier"/>
                <a:cs typeface="Courier"/>
                <a:sym typeface="Courier"/>
              </a:rPr>
              <a:t>EstimatedRTT: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want a larger safety margin</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356" name="Google Shape;5356;p90"/>
          <p:cNvGrpSpPr/>
          <p:nvPr/>
        </p:nvGrpSpPr>
        <p:grpSpPr>
          <a:xfrm>
            <a:off x="1061454" y="2679700"/>
            <a:ext cx="9532485" cy="1193800"/>
            <a:chOff x="858254" y="2667000"/>
            <a:chExt cx="9532485" cy="1193800"/>
          </a:xfrm>
        </p:grpSpPr>
        <p:sp>
          <p:nvSpPr>
            <p:cNvPr id="5357" name="Google Shape;5357;p90"/>
            <p:cNvSpPr/>
            <p:nvPr/>
          </p:nvSpPr>
          <p:spPr>
            <a:xfrm>
              <a:off x="858254" y="2667000"/>
              <a:ext cx="9532485" cy="461665"/>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58" name="Google Shape;5358;p90"/>
            <p:cNvSpPr/>
            <p:nvPr/>
          </p:nvSpPr>
          <p:spPr>
            <a:xfrm>
              <a:off x="859979" y="2701243"/>
              <a:ext cx="7918450" cy="6921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Courier New" panose="02070309020205020404"/>
                <a:buNone/>
              </a:pP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TimeoutInterval = EstimatedRTT + 4*DevRTT</a:t>
              </a:r>
              <a:endParaRPr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5359" name="Google Shape;5359;p90"/>
            <p:cNvSpPr txBox="1"/>
            <p:nvPr/>
          </p:nvSpPr>
          <p:spPr>
            <a:xfrm>
              <a:off x="4304854" y="3442606"/>
              <a:ext cx="181133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Tahoma" panose="020B0604030504040204"/>
                <a:buNone/>
              </a:pPr>
              <a:r>
                <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rPr>
                <a:t>estimated RTT</a:t>
              </a:r>
              <a:endPar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sp>
          <p:nvSpPr>
            <p:cNvPr id="5360" name="Google Shape;5360;p90"/>
            <p:cNvSpPr txBox="1"/>
            <p:nvPr/>
          </p:nvSpPr>
          <p:spPr>
            <a:xfrm>
              <a:off x="6736904" y="3461656"/>
              <a:ext cx="19177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Tahoma" panose="020B0604030504040204"/>
                <a:buNone/>
              </a:pPr>
              <a:r>
                <a:rPr lang="en-US" sz="2000" b="0" i="0" u="none" strike="noStrike" cap="none">
                  <a:solidFill>
                    <a:srgbClr val="000099"/>
                  </a:solidFill>
                  <a:latin typeface="Tahoma" panose="020B0604030504040204"/>
                  <a:ea typeface="Tahoma" panose="020B0604030504040204"/>
                  <a:cs typeface="Tahoma" panose="020B0604030504040204"/>
                  <a:sym typeface="Tahoma" panose="020B0604030504040204"/>
                </a:rPr>
                <a:t>“safety margin”</a:t>
              </a:r>
              <a:endParaRPr sz="2000" b="0" i="0" u="none" strike="noStrike" cap="none">
                <a:solidFill>
                  <a:srgbClr val="000099"/>
                </a:solidFill>
                <a:latin typeface="Tahoma" panose="020B0604030504040204"/>
                <a:ea typeface="Tahoma" panose="020B0604030504040204"/>
                <a:cs typeface="Tahoma" panose="020B0604030504040204"/>
                <a:sym typeface="Tahoma" panose="020B0604030504040204"/>
              </a:endParaRPr>
            </a:p>
          </p:txBody>
        </p:sp>
        <p:cxnSp>
          <p:nvCxnSpPr>
            <p:cNvPr id="5361" name="Google Shape;5361;p90"/>
            <p:cNvCxnSpPr/>
            <p:nvPr/>
          </p:nvCxnSpPr>
          <p:spPr>
            <a:xfrm rot="10800000">
              <a:off x="5101779" y="3082243"/>
              <a:ext cx="0" cy="446088"/>
            </a:xfrm>
            <a:prstGeom prst="straightConnector1">
              <a:avLst/>
            </a:prstGeom>
            <a:noFill/>
            <a:ln w="19050" cap="flat" cmpd="sng">
              <a:solidFill>
                <a:srgbClr val="000099"/>
              </a:solidFill>
              <a:prstDash val="solid"/>
              <a:round/>
              <a:headEnd type="none" w="med" len="med"/>
              <a:tailEnd type="triangle" w="med" len="med"/>
            </a:ln>
          </p:spPr>
        </p:cxnSp>
        <p:cxnSp>
          <p:nvCxnSpPr>
            <p:cNvPr id="5362" name="Google Shape;5362;p90"/>
            <p:cNvCxnSpPr/>
            <p:nvPr/>
          </p:nvCxnSpPr>
          <p:spPr>
            <a:xfrm rot="10800000">
              <a:off x="7673529" y="3088593"/>
              <a:ext cx="0" cy="446088"/>
            </a:xfrm>
            <a:prstGeom prst="straightConnector1">
              <a:avLst/>
            </a:prstGeom>
            <a:noFill/>
            <a:ln w="19050" cap="flat" cmpd="sng">
              <a:solidFill>
                <a:srgbClr val="000099"/>
              </a:solidFill>
              <a:prstDash val="solid"/>
              <a:round/>
              <a:headEnd type="none" w="med" len="med"/>
              <a:tailEnd type="triangle" w="med" len="med"/>
            </a:ln>
          </p:spPr>
        </p:cxnSp>
        <p:pic>
          <p:nvPicPr>
            <p:cNvPr id="5363" name="Google Shape;5363;p90" descr="alarm_clock_ringing"/>
            <p:cNvPicPr preferRelativeResize="0"/>
            <p:nvPr/>
          </p:nvPicPr>
          <p:blipFill rotWithShape="1">
            <a:blip r:embed="rId1"/>
            <a:srcRect/>
            <a:stretch>
              <a:fillRect/>
            </a:stretch>
          </p:blipFill>
          <p:spPr>
            <a:xfrm>
              <a:off x="1995043" y="3238052"/>
              <a:ext cx="646558" cy="622748"/>
            </a:xfrm>
            <a:prstGeom prst="rect">
              <a:avLst/>
            </a:prstGeom>
            <a:noFill/>
            <a:ln>
              <a:noFill/>
            </a:ln>
          </p:spPr>
        </p:pic>
      </p:grpSp>
      <p:sp>
        <p:nvSpPr>
          <p:cNvPr id="5364" name="Google Shape;5364;p90"/>
          <p:cNvSpPr txBox="1"/>
          <p:nvPr/>
        </p:nvSpPr>
        <p:spPr>
          <a:xfrm>
            <a:off x="876300" y="6343507"/>
            <a:ext cx="1001864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Check out the online interactive exercises for more examples: h</a:t>
            </a: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ttp://gaia.cs.umass.edu/kurose_ross/interactive/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365" name="Google Shape;5365;p90"/>
          <p:cNvGrpSpPr/>
          <p:nvPr/>
        </p:nvGrpSpPr>
        <p:grpSpPr>
          <a:xfrm>
            <a:off x="1304479" y="4827690"/>
            <a:ext cx="10446405" cy="940044"/>
            <a:chOff x="1837879" y="3151290"/>
            <a:chExt cx="10446405" cy="940044"/>
          </a:xfrm>
        </p:grpSpPr>
        <p:sp>
          <p:nvSpPr>
            <p:cNvPr id="5366" name="Google Shape;5366;p90"/>
            <p:cNvSpPr/>
            <p:nvPr/>
          </p:nvSpPr>
          <p:spPr>
            <a:xfrm>
              <a:off x="1837879" y="3151290"/>
              <a:ext cx="9532486" cy="522287"/>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67" name="Google Shape;5367;p90"/>
            <p:cNvSpPr txBox="1"/>
            <p:nvPr/>
          </p:nvSpPr>
          <p:spPr>
            <a:xfrm>
              <a:off x="1837879" y="3151831"/>
              <a:ext cx="100186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ourier"/>
                <a:buNone/>
              </a:pPr>
              <a:r>
                <a:rPr lang="en-US" sz="2400" b="1" i="0" u="none" strike="noStrike" cap="none">
                  <a:solidFill>
                    <a:srgbClr val="000000"/>
                  </a:solidFill>
                  <a:latin typeface="Courier"/>
                  <a:ea typeface="Courier"/>
                  <a:cs typeface="Courier"/>
                  <a:sym typeface="Courier"/>
                </a:rPr>
                <a:t>DevRTT = </a:t>
              </a: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(1-β)*DevRTT + β*|SampleRTT-EstimatedRTT|</a:t>
              </a:r>
              <a:endPar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5368" name="Google Shape;5368;p90"/>
            <p:cNvSpPr txBox="1"/>
            <p:nvPr/>
          </p:nvSpPr>
          <p:spPr>
            <a:xfrm>
              <a:off x="8898147" y="3694459"/>
              <a:ext cx="3386137"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(typically, </a:t>
              </a:r>
              <a:r>
                <a:rPr lang="en-US" sz="20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β</a:t>
              </a:r>
              <a:r>
                <a:rPr lang="en-US" sz="20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 </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0.25)</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369" name="Google Shape;5369;p90"/>
          <p:cNvSpPr txBox="1"/>
          <p:nvPr/>
        </p:nvSpPr>
        <p:spPr>
          <a:xfrm>
            <a:off x="660538" y="4192141"/>
            <a:ext cx="11327678" cy="54496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DevRTT</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EWMA of </a:t>
            </a:r>
            <a:r>
              <a:rPr lang="en-US" sz="2800" b="1" i="0" u="none" strike="noStrike" cap="none">
                <a:solidFill>
                  <a:srgbClr val="000000"/>
                </a:solidFill>
                <a:latin typeface="Courier"/>
                <a:ea typeface="Courier"/>
                <a:cs typeface="Courier"/>
                <a:sym typeface="Courier"/>
              </a:rPr>
              <a:t>SampleRTT </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deviation from </a:t>
            </a:r>
            <a:r>
              <a:rPr lang="en-US" sz="2800" b="1" i="0" u="none" strike="noStrike" cap="none">
                <a:solidFill>
                  <a:srgbClr val="000000"/>
                </a:solidFill>
                <a:latin typeface="Courier"/>
                <a:ea typeface="Courier"/>
                <a:cs typeface="Courier"/>
                <a:sym typeface="Courier"/>
              </a:rPr>
              <a:t>EstimatedRTT</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0" name="Google Shape;5370;p9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6"/>
                                        </p:tgtEl>
                                        <p:attrNameLst>
                                          <p:attrName>style.visibility</p:attrName>
                                        </p:attrNameLst>
                                      </p:cBhvr>
                                      <p:to>
                                        <p:strVal val="visible"/>
                                      </p:to>
                                    </p:set>
                                    <p:animEffect transition="in" filter="fade">
                                      <p:cBhvr>
                                        <p:cTn id="7" dur="500"/>
                                        <p:tgtEl>
                                          <p:spTgt spid="53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69"/>
                                        </p:tgtEl>
                                        <p:attrNameLst>
                                          <p:attrName>style.visibility</p:attrName>
                                        </p:attrNameLst>
                                      </p:cBhvr>
                                      <p:to>
                                        <p:strVal val="visible"/>
                                      </p:to>
                                    </p:set>
                                    <p:animEffect transition="in" filter="fade">
                                      <p:cBhvr>
                                        <p:cTn id="12" dur="500"/>
                                        <p:tgtEl>
                                          <p:spTgt spid="53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65"/>
                                        </p:tgtEl>
                                        <p:attrNameLst>
                                          <p:attrName>style.visibility</p:attrName>
                                        </p:attrNameLst>
                                      </p:cBhvr>
                                      <p:to>
                                        <p:strVal val="visible"/>
                                      </p:to>
                                    </p:set>
                                    <p:animEffect transition="in" filter="fade">
                                      <p:cBhvr>
                                        <p:cTn id="17" dur="500"/>
                                        <p:tgtEl>
                                          <p:spTgt spid="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1"/>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Sender </a:t>
            </a:r>
            <a:r>
              <a:rPr lang="en-US" sz="3600"/>
              <a:t>(simplified)</a:t>
            </a:r>
            <a:endParaRPr sz="4400" b="0"/>
          </a:p>
        </p:txBody>
      </p:sp>
      <p:sp>
        <p:nvSpPr>
          <p:cNvPr id="5377" name="Google Shape;5377;p91"/>
          <p:cNvSpPr txBox="1"/>
          <p:nvPr/>
        </p:nvSpPr>
        <p:spPr>
          <a:xfrm>
            <a:off x="798690" y="1384386"/>
            <a:ext cx="4953000" cy="4648200"/>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event: data received from application</a:t>
            </a:r>
            <a:endPar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create segment with seq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seq # is byte-stream number of first data byte in  segment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start timer if not already running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think of timer as for oldest unACKed segment</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expiration interval: </a:t>
            </a: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TimeOutInterval</a:t>
            </a:r>
            <a:r>
              <a:rPr lang="en-US" sz="2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 </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8" name="Google Shape;5378;p91"/>
          <p:cNvSpPr txBox="1"/>
          <p:nvPr/>
        </p:nvSpPr>
        <p:spPr>
          <a:xfrm>
            <a:off x="6728208" y="1446144"/>
            <a:ext cx="3810000" cy="1943100"/>
          </a:xfrm>
          <a:prstGeom prst="rect">
            <a:avLst/>
          </a:prstGeom>
          <a:noFill/>
          <a:ln>
            <a:noFill/>
          </a:ln>
        </p:spPr>
        <p:txBody>
          <a:bodyPr spcFirstLastPara="1" wrap="square" lIns="91425" tIns="45700" rIns="91425" bIns="45700" anchor="t" anchorCtr="0">
            <a:normAutofit fontScale="92500" lnSpcReduction="20000"/>
          </a:bodyPr>
          <a:lstStyle/>
          <a:p>
            <a:pPr marL="12700" marR="0" lvl="0" indent="0" algn="l" rtl="0">
              <a:lnSpc>
                <a:spcPct val="90000"/>
              </a:lnSpc>
              <a:spcBef>
                <a:spcPts val="0"/>
              </a:spcBef>
              <a:spcAft>
                <a:spcPts val="0"/>
              </a:spcAft>
              <a:buClr>
                <a:srgbClr val="0000A3"/>
              </a:buClr>
              <a:buSzPct val="100000"/>
              <a:buFont typeface="Noto Sans Symbols"/>
              <a:buNone/>
            </a:pPr>
            <a:r>
              <a:rPr lang="en-US" sz="3000" b="0" i="1" u="none" strike="noStrike" cap="none">
                <a:solidFill>
                  <a:srgbClr val="CC0000"/>
                </a:solidFill>
                <a:latin typeface="Calibri" panose="020F0502020204030204"/>
                <a:ea typeface="Calibri" panose="020F0502020204030204"/>
                <a:cs typeface="Calibri" panose="020F0502020204030204"/>
                <a:sym typeface="Calibri" panose="020F0502020204030204"/>
              </a:rPr>
              <a:t>event: timeout</a:t>
            </a:r>
            <a:endParaRPr lang="en-US" sz="30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retransmit segment that caused timeout</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restart timer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ct val="1000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9" name="Google Shape;5379;p91"/>
          <p:cNvSpPr txBox="1"/>
          <p:nvPr/>
        </p:nvSpPr>
        <p:spPr>
          <a:xfrm>
            <a:off x="6728208" y="3392552"/>
            <a:ext cx="4920453" cy="3193774"/>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2800"/>
              <a:buFont typeface="Noto Sans Symbols"/>
              <a:buNone/>
            </a:pP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event: ACK received </a:t>
            </a:r>
            <a:endPar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if ACK acknowledges previously unACKed segments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update what is known to be ACKed</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start timer if there are  still unACKed segments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90000"/>
              </a:lnSpc>
              <a:spcBef>
                <a:spcPts val="500"/>
              </a:spcBef>
              <a:spcAft>
                <a:spcPts val="0"/>
              </a:spcAft>
              <a:buClr>
                <a:srgbClr val="0000A8"/>
              </a:buClr>
              <a:buSzPts val="2400"/>
              <a:buFont typeface="Noto Sans Symbols"/>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80" name="Google Shape;5380;p9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78"/>
                                        </p:tgtEl>
                                        <p:attrNameLst>
                                          <p:attrName>style.visibility</p:attrName>
                                        </p:attrNameLst>
                                      </p:cBhvr>
                                      <p:to>
                                        <p:strVal val="visible"/>
                                      </p:to>
                                    </p:set>
                                    <p:animEffect transition="in" filter="fade">
                                      <p:cBhvr>
                                        <p:cTn id="7" dur="500"/>
                                        <p:tgtEl>
                                          <p:spTgt spid="53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79"/>
                                        </p:tgtEl>
                                        <p:attrNameLst>
                                          <p:attrName>style.visibility</p:attrName>
                                        </p:attrNameLst>
                                      </p:cBhvr>
                                      <p:to>
                                        <p:strVal val="visible"/>
                                      </p:to>
                                    </p:set>
                                    <p:animEffect transition="in" filter="fade">
                                      <p:cBhvr>
                                        <p:cTn id="12" dur="500"/>
                                        <p:tgtEl>
                                          <p:spTgt spid="5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sp>
        <p:nvSpPr>
          <p:cNvPr id="5386" name="Google Shape;5386;p92"/>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Receiver: ACK generation </a:t>
            </a:r>
            <a:r>
              <a:rPr lang="en-US" sz="2400" b="0"/>
              <a:t>[RFC 5681]</a:t>
            </a:r>
            <a:endParaRPr sz="4400" b="0"/>
          </a:p>
        </p:txBody>
      </p:sp>
      <p:sp>
        <p:nvSpPr>
          <p:cNvPr id="5387" name="Google Shape;5387;p92"/>
          <p:cNvSpPr txBox="1"/>
          <p:nvPr/>
        </p:nvSpPr>
        <p:spPr>
          <a:xfrm>
            <a:off x="2143953" y="1439289"/>
            <a:ext cx="3496406" cy="506446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CC0000"/>
              </a:buClr>
              <a:buSzPts val="2800"/>
              <a:buFont typeface="Calibri" panose="020F0502020204030204"/>
              <a:buNone/>
            </a:pP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Event at receiver</a:t>
            </a:r>
            <a:endParaRPr sz="20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arrival of in-order segment with</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expected seq #. All data up to</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expected seq # already ACKed</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arrival of in-order segment with</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expected seq #. One other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segment has ACK pending</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arrival of out-of-order segment</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higher-than-expect seq. #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Gap detected</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arrival of segment that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partially or completely fills gap</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1050"/>
              <a:buFont typeface="Tahoma" panose="020B0604030504040204"/>
              <a:buNone/>
            </a:pPr>
            <a:endParaRPr sz="10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88" name="Google Shape;5388;p92"/>
          <p:cNvSpPr txBox="1"/>
          <p:nvPr/>
        </p:nvSpPr>
        <p:spPr>
          <a:xfrm>
            <a:off x="5906328" y="1429764"/>
            <a:ext cx="4189545" cy="506446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CC0000"/>
              </a:buClr>
              <a:buSzPts val="2800"/>
              <a:buFont typeface="Calibri" panose="020F0502020204030204"/>
              <a:buNone/>
            </a:pPr>
            <a:r>
              <a:rPr lang="en-US" sz="2800" b="0" i="1" u="none" strike="noStrike" cap="none">
                <a:solidFill>
                  <a:srgbClr val="CC0000"/>
                </a:solidFill>
                <a:latin typeface="Calibri" panose="020F0502020204030204"/>
                <a:ea typeface="Calibri" panose="020F0502020204030204"/>
                <a:cs typeface="Calibri" panose="020F0502020204030204"/>
                <a:sym typeface="Calibri" panose="020F0502020204030204"/>
              </a:rPr>
              <a:t>TCP receiver action</a:t>
            </a:r>
            <a:endParaRPr sz="20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1" u="none" strike="noStrike" cap="none">
              <a:solidFill>
                <a:srgbClr val="CC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delayed ACK. Wait up to 500ms</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for next segment. If no next segment,</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 ACK</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immediately send single cumulative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ACK, ACKing both in-order segments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immediately send </a:t>
            </a:r>
            <a:r>
              <a:rPr lang="en-US" sz="2000" b="0" i="1" u="none" strike="noStrike" cap="none">
                <a:solidFill>
                  <a:srgbClr val="CC0000"/>
                </a:solidFill>
                <a:latin typeface="Calibri" panose="020F0502020204030204"/>
                <a:ea typeface="Calibri" panose="020F0502020204030204"/>
                <a:cs typeface="Calibri" panose="020F0502020204030204"/>
                <a:sym typeface="Calibri" panose="020F0502020204030204"/>
              </a:rPr>
              <a:t>duplicate ACK</a:t>
            </a:r>
            <a:r>
              <a:rPr lang="en-US" sz="2000" b="0" i="0" u="none" strike="noStrike" cap="none">
                <a:solidFill>
                  <a:srgbClr val="CC0000"/>
                </a:solidFill>
                <a:latin typeface="Calibri" panose="020F0502020204030204"/>
                <a:ea typeface="Calibri" panose="020F0502020204030204"/>
                <a:cs typeface="Calibri" panose="020F0502020204030204"/>
                <a:sym typeface="Calibri" panose="020F0502020204030204"/>
              </a:rPr>
              <a:t>,</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indicating seq. # of next expected byte</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immediate send ACK, provided that</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segment starts at lower end of gap</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1050"/>
              <a:buFont typeface="Tahoma" panose="020B0604030504040204"/>
              <a:buNone/>
            </a:pPr>
            <a:endParaRPr sz="10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389" name="Google Shape;5389;p92"/>
          <p:cNvCxnSpPr/>
          <p:nvPr/>
        </p:nvCxnSpPr>
        <p:spPr>
          <a:xfrm>
            <a:off x="5715828" y="1590101"/>
            <a:ext cx="0" cy="4352925"/>
          </a:xfrm>
          <a:prstGeom prst="straightConnector1">
            <a:avLst/>
          </a:prstGeom>
          <a:noFill/>
          <a:ln w="28575" cap="flat" cmpd="sng">
            <a:solidFill>
              <a:srgbClr val="000099"/>
            </a:solidFill>
            <a:prstDash val="solid"/>
            <a:round/>
            <a:headEnd type="none" w="med" len="med"/>
            <a:tailEnd type="none" w="med" len="med"/>
          </a:ln>
        </p:spPr>
      </p:cxnSp>
      <p:cxnSp>
        <p:nvCxnSpPr>
          <p:cNvPr id="5390" name="Google Shape;5390;p92"/>
          <p:cNvCxnSpPr/>
          <p:nvPr/>
        </p:nvCxnSpPr>
        <p:spPr>
          <a:xfrm>
            <a:off x="2159828" y="2029839"/>
            <a:ext cx="7494588" cy="0"/>
          </a:xfrm>
          <a:prstGeom prst="straightConnector1">
            <a:avLst/>
          </a:prstGeom>
          <a:noFill/>
          <a:ln w="28575" cap="flat" cmpd="sng">
            <a:solidFill>
              <a:srgbClr val="000099"/>
            </a:solidFill>
            <a:prstDash val="solid"/>
            <a:round/>
            <a:headEnd type="none" w="med" len="med"/>
            <a:tailEnd type="none" w="med" len="med"/>
          </a:ln>
        </p:spPr>
      </p:cxnSp>
      <p:cxnSp>
        <p:nvCxnSpPr>
          <p:cNvPr id="5391" name="Google Shape;5391;p92"/>
          <p:cNvCxnSpPr/>
          <p:nvPr/>
        </p:nvCxnSpPr>
        <p:spPr>
          <a:xfrm>
            <a:off x="2143953" y="3083939"/>
            <a:ext cx="7494588" cy="0"/>
          </a:xfrm>
          <a:prstGeom prst="straightConnector1">
            <a:avLst/>
          </a:prstGeom>
          <a:noFill/>
          <a:ln w="28575" cap="flat" cmpd="sng">
            <a:solidFill>
              <a:srgbClr val="000099"/>
            </a:solidFill>
            <a:prstDash val="solid"/>
            <a:round/>
            <a:headEnd type="none" w="med" len="med"/>
            <a:tailEnd type="none" w="med" len="med"/>
          </a:ln>
        </p:spPr>
      </p:cxnSp>
      <p:cxnSp>
        <p:nvCxnSpPr>
          <p:cNvPr id="5392" name="Google Shape;5392;p92"/>
          <p:cNvCxnSpPr/>
          <p:nvPr/>
        </p:nvCxnSpPr>
        <p:spPr>
          <a:xfrm>
            <a:off x="2161416" y="4182489"/>
            <a:ext cx="7494587" cy="0"/>
          </a:xfrm>
          <a:prstGeom prst="straightConnector1">
            <a:avLst/>
          </a:prstGeom>
          <a:noFill/>
          <a:ln w="28575" cap="flat" cmpd="sng">
            <a:solidFill>
              <a:srgbClr val="000099"/>
            </a:solidFill>
            <a:prstDash val="solid"/>
            <a:round/>
            <a:headEnd type="none" w="med" len="med"/>
            <a:tailEnd type="none" w="med" len="med"/>
          </a:ln>
        </p:spPr>
      </p:cxnSp>
      <p:cxnSp>
        <p:nvCxnSpPr>
          <p:cNvPr id="5393" name="Google Shape;5393;p92"/>
          <p:cNvCxnSpPr/>
          <p:nvPr/>
        </p:nvCxnSpPr>
        <p:spPr>
          <a:xfrm>
            <a:off x="2155066" y="5271514"/>
            <a:ext cx="7494587" cy="0"/>
          </a:xfrm>
          <a:prstGeom prst="straightConnector1">
            <a:avLst/>
          </a:prstGeom>
          <a:noFill/>
          <a:ln w="28575" cap="flat" cmpd="sng">
            <a:solidFill>
              <a:srgbClr val="000099"/>
            </a:solidFill>
            <a:prstDash val="solid"/>
            <a:round/>
            <a:headEnd type="none" w="med" len="med"/>
            <a:tailEnd type="none" w="med" len="med"/>
          </a:ln>
        </p:spPr>
      </p:cxnSp>
      <p:sp>
        <p:nvSpPr>
          <p:cNvPr id="5394" name="Google Shape;5394;p92"/>
          <p:cNvSpPr/>
          <p:nvPr/>
        </p:nvSpPr>
        <p:spPr>
          <a:xfrm>
            <a:off x="2141951" y="2079321"/>
            <a:ext cx="7753611" cy="9394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95" name="Google Shape;5395;p92"/>
          <p:cNvSpPr/>
          <p:nvPr/>
        </p:nvSpPr>
        <p:spPr>
          <a:xfrm>
            <a:off x="2006253" y="3158647"/>
            <a:ext cx="7753611" cy="9394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96" name="Google Shape;5396;p92"/>
          <p:cNvSpPr/>
          <p:nvPr/>
        </p:nvSpPr>
        <p:spPr>
          <a:xfrm>
            <a:off x="2196231" y="4237973"/>
            <a:ext cx="7753611" cy="9394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97" name="Google Shape;5397;p92"/>
          <p:cNvSpPr/>
          <p:nvPr/>
        </p:nvSpPr>
        <p:spPr>
          <a:xfrm>
            <a:off x="2246335" y="5340264"/>
            <a:ext cx="7753611" cy="9394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398" name="Google Shape;5398;p9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394"/>
                                        </p:tgtEl>
                                      </p:cBhvr>
                                    </p:animEffect>
                                    <p:set>
                                      <p:cBhvr>
                                        <p:cTn id="7" dur="1" fill="hold">
                                          <p:stCondLst>
                                            <p:cond delay="500"/>
                                          </p:stCondLst>
                                        </p:cTn>
                                        <p:tgtEl>
                                          <p:spTgt spid="53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395"/>
                                        </p:tgtEl>
                                      </p:cBhvr>
                                    </p:animEffect>
                                    <p:set>
                                      <p:cBhvr>
                                        <p:cTn id="12" dur="1" fill="hold">
                                          <p:stCondLst>
                                            <p:cond delay="500"/>
                                          </p:stCondLst>
                                        </p:cTn>
                                        <p:tgtEl>
                                          <p:spTgt spid="53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396"/>
                                        </p:tgtEl>
                                      </p:cBhvr>
                                    </p:animEffect>
                                    <p:set>
                                      <p:cBhvr>
                                        <p:cTn id="17" dur="1" fill="hold">
                                          <p:stCondLst>
                                            <p:cond delay="500"/>
                                          </p:stCondLst>
                                        </p:cTn>
                                        <p:tgtEl>
                                          <p:spTgt spid="539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397"/>
                                        </p:tgtEl>
                                      </p:cBhvr>
                                    </p:animEffect>
                                    <p:set>
                                      <p:cBhvr>
                                        <p:cTn id="22" dur="1" fill="hold">
                                          <p:stCondLst>
                                            <p:cond delay="500"/>
                                          </p:stCondLst>
                                        </p:cTn>
                                        <p:tgtEl>
                                          <p:spTgt spid="53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03"/>
        <p:cNvGrpSpPr/>
        <p:nvPr/>
      </p:nvGrpSpPr>
      <p:grpSpPr>
        <a:xfrm>
          <a:off x="0" y="0"/>
          <a:ext cx="0" cy="0"/>
          <a:chOff x="0" y="0"/>
          <a:chExt cx="0" cy="0"/>
        </a:xfrm>
      </p:grpSpPr>
      <p:sp>
        <p:nvSpPr>
          <p:cNvPr id="5404" name="Google Shape;5404;p93"/>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retransmission scenarios</a:t>
            </a:r>
            <a:endParaRPr sz="4400" b="0"/>
          </a:p>
        </p:txBody>
      </p:sp>
      <p:sp>
        <p:nvSpPr>
          <p:cNvPr id="5405" name="Google Shape;5405;p93"/>
          <p:cNvSpPr txBox="1"/>
          <p:nvPr/>
        </p:nvSpPr>
        <p:spPr>
          <a:xfrm>
            <a:off x="2236856" y="5873422"/>
            <a:ext cx="1922463"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lost ACK scenario</a:t>
            </a:r>
            <a:endParaRPr sz="1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06" name="Google Shape;5406;p93"/>
          <p:cNvSpPr txBox="1"/>
          <p:nvPr/>
        </p:nvSpPr>
        <p:spPr>
          <a:xfrm>
            <a:off x="3970406" y="1183947"/>
            <a:ext cx="773113"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Host B</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07" name="Google Shape;5407;p93"/>
          <p:cNvSpPr txBox="1"/>
          <p:nvPr/>
        </p:nvSpPr>
        <p:spPr>
          <a:xfrm>
            <a:off x="1636781" y="1201410"/>
            <a:ext cx="776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Host A</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408" name="Google Shape;5408;p93"/>
          <p:cNvGrpSpPr/>
          <p:nvPr/>
        </p:nvGrpSpPr>
        <p:grpSpPr>
          <a:xfrm>
            <a:off x="2032069" y="2342822"/>
            <a:ext cx="2346325" cy="571500"/>
            <a:chOff x="2032069" y="2342822"/>
            <a:chExt cx="2346325" cy="571500"/>
          </a:xfrm>
        </p:grpSpPr>
        <p:cxnSp>
          <p:nvCxnSpPr>
            <p:cNvPr id="5409" name="Google Shape;5409;p93"/>
            <p:cNvCxnSpPr/>
            <p:nvPr/>
          </p:nvCxnSpPr>
          <p:spPr>
            <a:xfrm>
              <a:off x="2032069" y="2342822"/>
              <a:ext cx="2346325" cy="571500"/>
            </a:xfrm>
            <a:prstGeom prst="straightConnector1">
              <a:avLst/>
            </a:prstGeom>
            <a:noFill/>
            <a:ln w="28575" cap="flat" cmpd="sng">
              <a:solidFill>
                <a:srgbClr val="3333CC"/>
              </a:solidFill>
              <a:prstDash val="solid"/>
              <a:round/>
              <a:headEnd type="none" w="med" len="med"/>
              <a:tailEnd type="triangle" w="med" len="med"/>
            </a:ln>
          </p:spPr>
        </p:cxnSp>
        <p:sp>
          <p:nvSpPr>
            <p:cNvPr id="5410" name="Google Shape;5410;p93"/>
            <p:cNvSpPr/>
            <p:nvPr/>
          </p:nvSpPr>
          <p:spPr>
            <a:xfrm>
              <a:off x="2735331" y="2423785"/>
              <a:ext cx="869950" cy="40163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11" name="Google Shape;5411;p93"/>
            <p:cNvSpPr txBox="1"/>
            <p:nvPr/>
          </p:nvSpPr>
          <p:spPr>
            <a:xfrm>
              <a:off x="2176531" y="2476172"/>
              <a:ext cx="20859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Seq=92, 8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cxnSp>
        <p:nvCxnSpPr>
          <p:cNvPr id="5412" name="Google Shape;5412;p93"/>
          <p:cNvCxnSpPr/>
          <p:nvPr/>
        </p:nvCxnSpPr>
        <p:spPr>
          <a:xfrm>
            <a:off x="2011431" y="2101522"/>
            <a:ext cx="0" cy="3525838"/>
          </a:xfrm>
          <a:prstGeom prst="straightConnector1">
            <a:avLst/>
          </a:prstGeom>
          <a:noFill/>
          <a:ln w="9525" cap="flat" cmpd="sng">
            <a:solidFill>
              <a:srgbClr val="808080"/>
            </a:solidFill>
            <a:prstDash val="solid"/>
            <a:round/>
            <a:headEnd type="none" w="med" len="med"/>
            <a:tailEnd type="none" w="med" len="med"/>
          </a:ln>
        </p:spPr>
      </p:cxnSp>
      <p:cxnSp>
        <p:nvCxnSpPr>
          <p:cNvPr id="5413" name="Google Shape;5413;p93"/>
          <p:cNvCxnSpPr/>
          <p:nvPr/>
        </p:nvCxnSpPr>
        <p:spPr>
          <a:xfrm>
            <a:off x="4438719" y="2096760"/>
            <a:ext cx="0" cy="3538537"/>
          </a:xfrm>
          <a:prstGeom prst="straightConnector1">
            <a:avLst/>
          </a:prstGeom>
          <a:noFill/>
          <a:ln w="9525" cap="flat" cmpd="sng">
            <a:solidFill>
              <a:srgbClr val="808080"/>
            </a:solidFill>
            <a:prstDash val="solid"/>
            <a:round/>
            <a:headEnd type="none" w="med" len="med"/>
            <a:tailEnd type="none" w="med" len="med"/>
          </a:ln>
        </p:spPr>
      </p:cxnSp>
      <p:grpSp>
        <p:nvGrpSpPr>
          <p:cNvPr id="5414" name="Google Shape;5414;p93"/>
          <p:cNvGrpSpPr/>
          <p:nvPr/>
        </p:nvGrpSpPr>
        <p:grpSpPr>
          <a:xfrm>
            <a:off x="2019369" y="4104947"/>
            <a:ext cx="2351087" cy="512763"/>
            <a:chOff x="2019369" y="4104947"/>
            <a:chExt cx="2351087" cy="512763"/>
          </a:xfrm>
        </p:grpSpPr>
        <p:cxnSp>
          <p:nvCxnSpPr>
            <p:cNvPr id="5415" name="Google Shape;5415;p93"/>
            <p:cNvCxnSpPr/>
            <p:nvPr/>
          </p:nvCxnSpPr>
          <p:spPr>
            <a:xfrm>
              <a:off x="2019369" y="4111297"/>
              <a:ext cx="2351087" cy="506413"/>
            </a:xfrm>
            <a:prstGeom prst="straightConnector1">
              <a:avLst/>
            </a:prstGeom>
            <a:noFill/>
            <a:ln w="28575" cap="flat" cmpd="sng">
              <a:solidFill>
                <a:srgbClr val="3333CC"/>
              </a:solidFill>
              <a:prstDash val="solid"/>
              <a:round/>
              <a:headEnd type="none" w="med" len="med"/>
              <a:tailEnd type="triangle" w="med" len="med"/>
            </a:ln>
          </p:spPr>
        </p:cxnSp>
        <p:sp>
          <p:nvSpPr>
            <p:cNvPr id="5416" name="Google Shape;5416;p93"/>
            <p:cNvSpPr/>
            <p:nvPr/>
          </p:nvSpPr>
          <p:spPr>
            <a:xfrm>
              <a:off x="2628969" y="4104947"/>
              <a:ext cx="989012" cy="43021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17" name="Google Shape;5417;p93"/>
            <p:cNvSpPr txBox="1"/>
            <p:nvPr/>
          </p:nvSpPr>
          <p:spPr>
            <a:xfrm>
              <a:off x="2165419" y="4185910"/>
              <a:ext cx="20859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Seq=92, 8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418" name="Google Shape;5418;p93"/>
          <p:cNvGrpSpPr/>
          <p:nvPr/>
        </p:nvGrpSpPr>
        <p:grpSpPr>
          <a:xfrm>
            <a:off x="2857569" y="3004810"/>
            <a:ext cx="1484312" cy="628650"/>
            <a:chOff x="2857569" y="3004810"/>
            <a:chExt cx="1484312" cy="628650"/>
          </a:xfrm>
        </p:grpSpPr>
        <p:cxnSp>
          <p:nvCxnSpPr>
            <p:cNvPr id="5419" name="Google Shape;5419;p93"/>
            <p:cNvCxnSpPr/>
            <p:nvPr/>
          </p:nvCxnSpPr>
          <p:spPr>
            <a:xfrm flipH="1">
              <a:off x="3068706" y="3004810"/>
              <a:ext cx="1273175" cy="427037"/>
            </a:xfrm>
            <a:prstGeom prst="straightConnector1">
              <a:avLst/>
            </a:prstGeom>
            <a:noFill/>
            <a:ln w="28575" cap="flat" cmpd="sng">
              <a:solidFill>
                <a:srgbClr val="3333CC"/>
              </a:solidFill>
              <a:prstDash val="solid"/>
              <a:round/>
              <a:headEnd type="none" w="med" len="med"/>
              <a:tailEnd type="triangle" w="med" len="med"/>
            </a:ln>
          </p:spPr>
        </p:cxnSp>
        <p:sp>
          <p:nvSpPr>
            <p:cNvPr id="5420" name="Google Shape;5420;p93"/>
            <p:cNvSpPr/>
            <p:nvPr/>
          </p:nvSpPr>
          <p:spPr>
            <a:xfrm>
              <a:off x="3303656" y="3090535"/>
              <a:ext cx="747713" cy="2460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21" name="Google Shape;5421;p93"/>
            <p:cNvSpPr txBox="1"/>
            <p:nvPr/>
          </p:nvSpPr>
          <p:spPr>
            <a:xfrm>
              <a:off x="3224281" y="3046085"/>
              <a:ext cx="94932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ACK=100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22" name="Google Shape;5422;p93"/>
            <p:cNvSpPr txBox="1"/>
            <p:nvPr/>
          </p:nvSpPr>
          <p:spPr>
            <a:xfrm>
              <a:off x="2857569" y="3236585"/>
              <a:ext cx="35877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000"/>
                <a:buFont typeface="Tahoma" panose="020B0604030504040204"/>
                <a:buNone/>
              </a:pPr>
              <a:r>
                <a:rPr lang="en-US" sz="20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20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grpSp>
      <p:grpSp>
        <p:nvGrpSpPr>
          <p:cNvPr id="5423" name="Google Shape;5423;p93"/>
          <p:cNvGrpSpPr/>
          <p:nvPr/>
        </p:nvGrpSpPr>
        <p:grpSpPr>
          <a:xfrm>
            <a:off x="2008256" y="4703435"/>
            <a:ext cx="2338388" cy="782637"/>
            <a:chOff x="2008256" y="4703435"/>
            <a:chExt cx="2338388" cy="782637"/>
          </a:xfrm>
        </p:grpSpPr>
        <p:cxnSp>
          <p:nvCxnSpPr>
            <p:cNvPr id="5424" name="Google Shape;5424;p93"/>
            <p:cNvCxnSpPr/>
            <p:nvPr/>
          </p:nvCxnSpPr>
          <p:spPr>
            <a:xfrm flipH="1">
              <a:off x="2008256" y="4703435"/>
              <a:ext cx="2338388" cy="782637"/>
            </a:xfrm>
            <a:prstGeom prst="straightConnector1">
              <a:avLst/>
            </a:prstGeom>
            <a:noFill/>
            <a:ln w="28575" cap="flat" cmpd="sng">
              <a:solidFill>
                <a:srgbClr val="3333CC"/>
              </a:solidFill>
              <a:prstDash val="solid"/>
              <a:round/>
              <a:headEnd type="none" w="med" len="med"/>
              <a:tailEnd type="triangle" w="med" len="med"/>
            </a:ln>
          </p:spPr>
        </p:cxnSp>
        <p:sp>
          <p:nvSpPr>
            <p:cNvPr id="5425" name="Google Shape;5425;p93"/>
            <p:cNvSpPr/>
            <p:nvPr/>
          </p:nvSpPr>
          <p:spPr>
            <a:xfrm>
              <a:off x="2841694" y="4960610"/>
              <a:ext cx="747712" cy="2460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26" name="Google Shape;5426;p93"/>
            <p:cNvSpPr txBox="1"/>
            <p:nvPr/>
          </p:nvSpPr>
          <p:spPr>
            <a:xfrm>
              <a:off x="2762319" y="4916160"/>
              <a:ext cx="94932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ACK=100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5427" name="Google Shape;5427;p93"/>
          <p:cNvGrpSpPr/>
          <p:nvPr/>
        </p:nvGrpSpPr>
        <p:grpSpPr>
          <a:xfrm>
            <a:off x="1638369" y="2347585"/>
            <a:ext cx="396875" cy="1739900"/>
            <a:chOff x="1638369" y="2347585"/>
            <a:chExt cx="396875" cy="1739900"/>
          </a:xfrm>
        </p:grpSpPr>
        <p:sp>
          <p:nvSpPr>
            <p:cNvPr id="5428" name="Google Shape;5428;p93"/>
            <p:cNvSpPr txBox="1"/>
            <p:nvPr/>
          </p:nvSpPr>
          <p:spPr>
            <a:xfrm rot="-5400000">
              <a:off x="1492319" y="3036560"/>
              <a:ext cx="68897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timeout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429" name="Google Shape;5429;p93"/>
            <p:cNvGrpSpPr/>
            <p:nvPr/>
          </p:nvGrpSpPr>
          <p:grpSpPr>
            <a:xfrm>
              <a:off x="1779656" y="2347585"/>
              <a:ext cx="104775" cy="508000"/>
              <a:chOff x="3099" y="1749"/>
              <a:chExt cx="66" cy="320"/>
            </a:xfrm>
          </p:grpSpPr>
          <p:cxnSp>
            <p:nvCxnSpPr>
              <p:cNvPr id="5430" name="Google Shape;5430;p93"/>
              <p:cNvCxnSpPr/>
              <p:nvPr/>
            </p:nvCxnSpPr>
            <p:spPr>
              <a:xfrm rot="10800000">
                <a:off x="3129" y="1749"/>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431" name="Google Shape;5431;p93"/>
              <p:cNvCxnSpPr/>
              <p:nvPr/>
            </p:nvCxnSpPr>
            <p:spPr>
              <a:xfrm>
                <a:off x="3099" y="1752"/>
                <a:ext cx="66" cy="0"/>
              </a:xfrm>
              <a:prstGeom prst="straightConnector1">
                <a:avLst/>
              </a:prstGeom>
              <a:noFill/>
              <a:ln w="9525" cap="flat" cmpd="sng">
                <a:solidFill>
                  <a:srgbClr val="000000"/>
                </a:solidFill>
                <a:prstDash val="solid"/>
                <a:round/>
                <a:headEnd type="none" w="med" len="med"/>
                <a:tailEnd type="none" w="med" len="med"/>
              </a:ln>
            </p:spPr>
          </p:cxnSp>
        </p:grpSp>
        <p:grpSp>
          <p:nvGrpSpPr>
            <p:cNvPr id="5432" name="Google Shape;5432;p93"/>
            <p:cNvGrpSpPr/>
            <p:nvPr/>
          </p:nvGrpSpPr>
          <p:grpSpPr>
            <a:xfrm rot="10800000">
              <a:off x="1763782" y="3579485"/>
              <a:ext cx="104775" cy="508000"/>
              <a:chOff x="3106" y="1756"/>
              <a:chExt cx="66" cy="320"/>
            </a:xfrm>
          </p:grpSpPr>
          <p:cxnSp>
            <p:nvCxnSpPr>
              <p:cNvPr id="5433" name="Google Shape;5433;p93"/>
              <p:cNvCxnSpPr/>
              <p:nvPr/>
            </p:nvCxnSpPr>
            <p:spPr>
              <a:xfrm rot="10800000">
                <a:off x="3136" y="1756"/>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434" name="Google Shape;5434;p93"/>
              <p:cNvCxnSpPr/>
              <p:nvPr/>
            </p:nvCxnSpPr>
            <p:spPr>
              <a:xfrm>
                <a:off x="3106" y="1759"/>
                <a:ext cx="66" cy="0"/>
              </a:xfrm>
              <a:prstGeom prst="straightConnector1">
                <a:avLst/>
              </a:prstGeom>
              <a:noFill/>
              <a:ln w="9525" cap="flat" cmpd="sng">
                <a:solidFill>
                  <a:srgbClr val="000000"/>
                </a:solidFill>
                <a:prstDash val="solid"/>
                <a:round/>
                <a:headEnd type="none" w="med" len="med"/>
                <a:tailEnd type="none" w="med" len="med"/>
              </a:ln>
            </p:spPr>
          </p:cxnSp>
        </p:grpSp>
      </p:grpSp>
      <p:sp>
        <p:nvSpPr>
          <p:cNvPr id="5435" name="Google Shape;5435;p93"/>
          <p:cNvSpPr txBox="1"/>
          <p:nvPr/>
        </p:nvSpPr>
        <p:spPr>
          <a:xfrm>
            <a:off x="7759116" y="5873422"/>
            <a:ext cx="2073275" cy="3667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premature timeout</a:t>
            </a:r>
            <a:endParaRPr sz="1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36" name="Google Shape;5436;p93"/>
          <p:cNvSpPr txBox="1"/>
          <p:nvPr/>
        </p:nvSpPr>
        <p:spPr>
          <a:xfrm>
            <a:off x="9567278" y="1183947"/>
            <a:ext cx="773113"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Host B</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37" name="Google Shape;5437;p93"/>
          <p:cNvSpPr txBox="1"/>
          <p:nvPr/>
        </p:nvSpPr>
        <p:spPr>
          <a:xfrm>
            <a:off x="7233653" y="1201410"/>
            <a:ext cx="776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Host A</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438" name="Google Shape;5438;p93"/>
          <p:cNvCxnSpPr/>
          <p:nvPr/>
        </p:nvCxnSpPr>
        <p:spPr>
          <a:xfrm>
            <a:off x="7608303" y="2101522"/>
            <a:ext cx="0" cy="3525838"/>
          </a:xfrm>
          <a:prstGeom prst="straightConnector1">
            <a:avLst/>
          </a:prstGeom>
          <a:noFill/>
          <a:ln w="9525" cap="flat" cmpd="sng">
            <a:solidFill>
              <a:srgbClr val="808080"/>
            </a:solidFill>
            <a:prstDash val="solid"/>
            <a:round/>
            <a:headEnd type="none" w="med" len="med"/>
            <a:tailEnd type="none" w="med" len="med"/>
          </a:ln>
        </p:spPr>
      </p:cxnSp>
      <p:cxnSp>
        <p:nvCxnSpPr>
          <p:cNvPr id="5439" name="Google Shape;5439;p93"/>
          <p:cNvCxnSpPr/>
          <p:nvPr/>
        </p:nvCxnSpPr>
        <p:spPr>
          <a:xfrm>
            <a:off x="10013366" y="2096760"/>
            <a:ext cx="0" cy="3538537"/>
          </a:xfrm>
          <a:prstGeom prst="straightConnector1">
            <a:avLst/>
          </a:prstGeom>
          <a:noFill/>
          <a:ln w="9525" cap="flat" cmpd="sng">
            <a:solidFill>
              <a:srgbClr val="808080"/>
            </a:solidFill>
            <a:prstDash val="solid"/>
            <a:round/>
            <a:headEnd type="none" w="med" len="med"/>
            <a:tailEnd type="none" w="med" len="med"/>
          </a:ln>
        </p:spPr>
      </p:cxnSp>
      <p:sp>
        <p:nvSpPr>
          <p:cNvPr id="5440" name="Google Shape;5440;p93"/>
          <p:cNvSpPr/>
          <p:nvPr/>
        </p:nvSpPr>
        <p:spPr>
          <a:xfrm>
            <a:off x="8621128" y="4228772"/>
            <a:ext cx="1057275" cy="50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441" name="Google Shape;5441;p93"/>
          <p:cNvGrpSpPr/>
          <p:nvPr/>
        </p:nvGrpSpPr>
        <p:grpSpPr>
          <a:xfrm>
            <a:off x="7595603" y="4111297"/>
            <a:ext cx="2441575" cy="668338"/>
            <a:chOff x="7595603" y="4111297"/>
            <a:chExt cx="2441575" cy="668338"/>
          </a:xfrm>
        </p:grpSpPr>
        <p:cxnSp>
          <p:nvCxnSpPr>
            <p:cNvPr id="5442" name="Google Shape;5442;p93"/>
            <p:cNvCxnSpPr/>
            <p:nvPr/>
          </p:nvCxnSpPr>
          <p:spPr>
            <a:xfrm>
              <a:off x="7595603" y="4111297"/>
              <a:ext cx="2441575" cy="665163"/>
            </a:xfrm>
            <a:prstGeom prst="straightConnector1">
              <a:avLst/>
            </a:prstGeom>
            <a:noFill/>
            <a:ln w="28575" cap="flat" cmpd="sng">
              <a:solidFill>
                <a:srgbClr val="3333CC"/>
              </a:solidFill>
              <a:prstDash val="solid"/>
              <a:round/>
              <a:headEnd type="none" w="med" len="med"/>
              <a:tailEnd type="triangle" w="med" len="med"/>
            </a:ln>
          </p:spPr>
        </p:cxnSp>
        <p:sp>
          <p:nvSpPr>
            <p:cNvPr id="5443" name="Google Shape;5443;p93"/>
            <p:cNvSpPr txBox="1"/>
            <p:nvPr/>
          </p:nvSpPr>
          <p:spPr>
            <a:xfrm>
              <a:off x="8541753" y="4262110"/>
              <a:ext cx="1212850" cy="517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Seq=92,  8</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444" name="Google Shape;5444;p93"/>
          <p:cNvSpPr/>
          <p:nvPr/>
        </p:nvSpPr>
        <p:spPr>
          <a:xfrm>
            <a:off x="8460791" y="5071735"/>
            <a:ext cx="747712" cy="2460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445" name="Google Shape;5445;p93"/>
          <p:cNvGrpSpPr/>
          <p:nvPr/>
        </p:nvGrpSpPr>
        <p:grpSpPr>
          <a:xfrm>
            <a:off x="7627353" y="4814560"/>
            <a:ext cx="2338388" cy="782637"/>
            <a:chOff x="7627353" y="4814560"/>
            <a:chExt cx="2338388" cy="782637"/>
          </a:xfrm>
        </p:grpSpPr>
        <p:cxnSp>
          <p:nvCxnSpPr>
            <p:cNvPr id="5446" name="Google Shape;5446;p93"/>
            <p:cNvCxnSpPr/>
            <p:nvPr/>
          </p:nvCxnSpPr>
          <p:spPr>
            <a:xfrm flipH="1">
              <a:off x="7627353" y="4814560"/>
              <a:ext cx="2338388" cy="782637"/>
            </a:xfrm>
            <a:prstGeom prst="straightConnector1">
              <a:avLst/>
            </a:prstGeom>
            <a:noFill/>
            <a:ln w="28575" cap="flat" cmpd="sng">
              <a:solidFill>
                <a:srgbClr val="3333CC"/>
              </a:solidFill>
              <a:prstDash val="solid"/>
              <a:round/>
              <a:headEnd type="none" w="med" len="med"/>
              <a:tailEnd type="triangle" w="med" len="med"/>
            </a:ln>
          </p:spPr>
        </p:cxnSp>
        <p:sp>
          <p:nvSpPr>
            <p:cNvPr id="5447" name="Google Shape;5447;p93"/>
            <p:cNvSpPr txBox="1"/>
            <p:nvPr/>
          </p:nvSpPr>
          <p:spPr>
            <a:xfrm>
              <a:off x="8381416" y="5027285"/>
              <a:ext cx="94932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ACK=120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5448" name="Google Shape;5448;p93"/>
          <p:cNvGrpSpPr/>
          <p:nvPr/>
        </p:nvGrpSpPr>
        <p:grpSpPr>
          <a:xfrm>
            <a:off x="7235241" y="2347585"/>
            <a:ext cx="396875" cy="1739900"/>
            <a:chOff x="7235241" y="2347585"/>
            <a:chExt cx="396875" cy="1739900"/>
          </a:xfrm>
        </p:grpSpPr>
        <p:sp>
          <p:nvSpPr>
            <p:cNvPr id="5449" name="Google Shape;5449;p93"/>
            <p:cNvSpPr txBox="1"/>
            <p:nvPr/>
          </p:nvSpPr>
          <p:spPr>
            <a:xfrm rot="-5400000">
              <a:off x="7089191" y="3036560"/>
              <a:ext cx="68897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timeout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450" name="Google Shape;5450;p93"/>
            <p:cNvGrpSpPr/>
            <p:nvPr/>
          </p:nvGrpSpPr>
          <p:grpSpPr>
            <a:xfrm>
              <a:off x="7376528" y="2347585"/>
              <a:ext cx="104775" cy="508000"/>
              <a:chOff x="3099" y="1749"/>
              <a:chExt cx="66" cy="320"/>
            </a:xfrm>
          </p:grpSpPr>
          <p:cxnSp>
            <p:nvCxnSpPr>
              <p:cNvPr id="5451" name="Google Shape;5451;p93"/>
              <p:cNvCxnSpPr/>
              <p:nvPr/>
            </p:nvCxnSpPr>
            <p:spPr>
              <a:xfrm rot="10800000">
                <a:off x="3129" y="1749"/>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452" name="Google Shape;5452;p93"/>
              <p:cNvCxnSpPr/>
              <p:nvPr/>
            </p:nvCxnSpPr>
            <p:spPr>
              <a:xfrm>
                <a:off x="3099" y="1752"/>
                <a:ext cx="66" cy="0"/>
              </a:xfrm>
              <a:prstGeom prst="straightConnector1">
                <a:avLst/>
              </a:prstGeom>
              <a:noFill/>
              <a:ln w="9525" cap="flat" cmpd="sng">
                <a:solidFill>
                  <a:srgbClr val="000000"/>
                </a:solidFill>
                <a:prstDash val="solid"/>
                <a:round/>
                <a:headEnd type="none" w="med" len="med"/>
                <a:tailEnd type="none" w="med" len="med"/>
              </a:ln>
            </p:spPr>
          </p:cxnSp>
        </p:grpSp>
        <p:grpSp>
          <p:nvGrpSpPr>
            <p:cNvPr id="5453" name="Google Shape;5453;p93"/>
            <p:cNvGrpSpPr/>
            <p:nvPr/>
          </p:nvGrpSpPr>
          <p:grpSpPr>
            <a:xfrm rot="10800000">
              <a:off x="7359066" y="3579485"/>
              <a:ext cx="104775" cy="508000"/>
              <a:chOff x="3107" y="1756"/>
              <a:chExt cx="66" cy="320"/>
            </a:xfrm>
          </p:grpSpPr>
          <p:cxnSp>
            <p:nvCxnSpPr>
              <p:cNvPr id="5454" name="Google Shape;5454;p93"/>
              <p:cNvCxnSpPr/>
              <p:nvPr/>
            </p:nvCxnSpPr>
            <p:spPr>
              <a:xfrm rot="10800000">
                <a:off x="3137" y="1756"/>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455" name="Google Shape;5455;p93"/>
              <p:cNvCxnSpPr/>
              <p:nvPr/>
            </p:nvCxnSpPr>
            <p:spPr>
              <a:xfrm>
                <a:off x="3107" y="1759"/>
                <a:ext cx="66" cy="0"/>
              </a:xfrm>
              <a:prstGeom prst="straightConnector1">
                <a:avLst/>
              </a:prstGeom>
              <a:noFill/>
              <a:ln w="9525" cap="flat" cmpd="sng">
                <a:solidFill>
                  <a:srgbClr val="000000"/>
                </a:solidFill>
                <a:prstDash val="solid"/>
                <a:round/>
                <a:headEnd type="none" w="med" len="med"/>
                <a:tailEnd type="none" w="med" len="med"/>
              </a:ln>
            </p:spPr>
          </p:cxnSp>
        </p:grpSp>
      </p:grpSp>
      <p:grpSp>
        <p:nvGrpSpPr>
          <p:cNvPr id="5456" name="Google Shape;5456;p93"/>
          <p:cNvGrpSpPr/>
          <p:nvPr/>
        </p:nvGrpSpPr>
        <p:grpSpPr>
          <a:xfrm>
            <a:off x="7603541" y="3004810"/>
            <a:ext cx="2339975" cy="1944687"/>
            <a:chOff x="7603541" y="3004810"/>
            <a:chExt cx="2339975" cy="1944687"/>
          </a:xfrm>
        </p:grpSpPr>
        <p:cxnSp>
          <p:nvCxnSpPr>
            <p:cNvPr id="5457" name="Google Shape;5457;p93"/>
            <p:cNvCxnSpPr/>
            <p:nvPr/>
          </p:nvCxnSpPr>
          <p:spPr>
            <a:xfrm flipH="1">
              <a:off x="7603541" y="3004810"/>
              <a:ext cx="2335212" cy="1589087"/>
            </a:xfrm>
            <a:prstGeom prst="straightConnector1">
              <a:avLst/>
            </a:prstGeom>
            <a:noFill/>
            <a:ln w="28575" cap="flat" cmpd="sng">
              <a:solidFill>
                <a:srgbClr val="3333CC"/>
              </a:solidFill>
              <a:prstDash val="solid"/>
              <a:round/>
              <a:headEnd type="none" w="med" len="med"/>
              <a:tailEnd type="triangle" w="med" len="med"/>
            </a:ln>
          </p:spPr>
        </p:cxnSp>
        <p:grpSp>
          <p:nvGrpSpPr>
            <p:cNvPr id="5458" name="Google Shape;5458;p93"/>
            <p:cNvGrpSpPr/>
            <p:nvPr/>
          </p:nvGrpSpPr>
          <p:grpSpPr>
            <a:xfrm>
              <a:off x="8505241" y="3496935"/>
              <a:ext cx="949325" cy="304800"/>
              <a:chOff x="4215" y="2253"/>
              <a:chExt cx="598" cy="192"/>
            </a:xfrm>
          </p:grpSpPr>
          <p:sp>
            <p:nvSpPr>
              <p:cNvPr id="5459" name="Google Shape;5459;p93"/>
              <p:cNvSpPr/>
              <p:nvPr/>
            </p:nvSpPr>
            <p:spPr>
              <a:xfrm>
                <a:off x="4265" y="2274"/>
                <a:ext cx="471" cy="1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60" name="Google Shape;5460;p93"/>
              <p:cNvSpPr txBox="1"/>
              <p:nvPr/>
            </p:nvSpPr>
            <p:spPr>
              <a:xfrm>
                <a:off x="4215" y="2253"/>
                <a:ext cx="598"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ACK=100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cxnSp>
          <p:nvCxnSpPr>
            <p:cNvPr id="5461" name="Google Shape;5461;p93"/>
            <p:cNvCxnSpPr/>
            <p:nvPr/>
          </p:nvCxnSpPr>
          <p:spPr>
            <a:xfrm flipH="1">
              <a:off x="7608303" y="3360410"/>
              <a:ext cx="2335213" cy="1589087"/>
            </a:xfrm>
            <a:prstGeom prst="straightConnector1">
              <a:avLst/>
            </a:prstGeom>
            <a:noFill/>
            <a:ln w="28575" cap="flat" cmpd="sng">
              <a:solidFill>
                <a:srgbClr val="3333CC"/>
              </a:solidFill>
              <a:prstDash val="solid"/>
              <a:round/>
              <a:headEnd type="none" w="med" len="med"/>
              <a:tailEnd type="triangle" w="med" len="med"/>
            </a:ln>
          </p:spPr>
        </p:cxnSp>
        <p:grpSp>
          <p:nvGrpSpPr>
            <p:cNvPr id="5462" name="Google Shape;5462;p93"/>
            <p:cNvGrpSpPr/>
            <p:nvPr/>
          </p:nvGrpSpPr>
          <p:grpSpPr>
            <a:xfrm>
              <a:off x="8744953" y="3773160"/>
              <a:ext cx="949325" cy="304800"/>
              <a:chOff x="4215" y="2253"/>
              <a:chExt cx="598" cy="192"/>
            </a:xfrm>
          </p:grpSpPr>
          <p:sp>
            <p:nvSpPr>
              <p:cNvPr id="5463" name="Google Shape;5463;p93"/>
              <p:cNvSpPr/>
              <p:nvPr/>
            </p:nvSpPr>
            <p:spPr>
              <a:xfrm>
                <a:off x="4265" y="2274"/>
                <a:ext cx="471" cy="1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64" name="Google Shape;5464;p93"/>
              <p:cNvSpPr txBox="1"/>
              <p:nvPr/>
            </p:nvSpPr>
            <p:spPr>
              <a:xfrm>
                <a:off x="4215" y="2253"/>
                <a:ext cx="598"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ACK=120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grpSp>
        <p:nvGrpSpPr>
          <p:cNvPr id="5465" name="Google Shape;5465;p93"/>
          <p:cNvGrpSpPr/>
          <p:nvPr/>
        </p:nvGrpSpPr>
        <p:grpSpPr>
          <a:xfrm>
            <a:off x="6241466" y="4416097"/>
            <a:ext cx="1382712" cy="646113"/>
            <a:chOff x="6241466" y="4416097"/>
            <a:chExt cx="1382712" cy="646113"/>
          </a:xfrm>
        </p:grpSpPr>
        <p:sp>
          <p:nvSpPr>
            <p:cNvPr id="5466" name="Google Shape;5466;p93"/>
            <p:cNvSpPr txBox="1"/>
            <p:nvPr/>
          </p:nvSpPr>
          <p:spPr>
            <a:xfrm>
              <a:off x="6241466" y="4416097"/>
              <a:ext cx="1363662"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SendBase=100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67" name="Google Shape;5467;p93"/>
            <p:cNvSpPr txBox="1"/>
            <p:nvPr/>
          </p:nvSpPr>
          <p:spPr>
            <a:xfrm>
              <a:off x="6260516" y="4757410"/>
              <a:ext cx="1363662"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SendBase=120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468" name="Google Shape;5468;p93"/>
          <p:cNvSpPr txBox="1"/>
          <p:nvPr/>
        </p:nvSpPr>
        <p:spPr>
          <a:xfrm>
            <a:off x="6279566" y="5432097"/>
            <a:ext cx="1363662"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SendBase=120</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469" name="Google Shape;5469;p93"/>
          <p:cNvGrpSpPr/>
          <p:nvPr/>
        </p:nvGrpSpPr>
        <p:grpSpPr>
          <a:xfrm>
            <a:off x="6306553" y="2187247"/>
            <a:ext cx="3668713" cy="1112838"/>
            <a:chOff x="6306553" y="2187247"/>
            <a:chExt cx="3668713" cy="1112838"/>
          </a:xfrm>
        </p:grpSpPr>
        <p:cxnSp>
          <p:nvCxnSpPr>
            <p:cNvPr id="5470" name="Google Shape;5470;p93"/>
            <p:cNvCxnSpPr/>
            <p:nvPr/>
          </p:nvCxnSpPr>
          <p:spPr>
            <a:xfrm>
              <a:off x="7628941" y="2342822"/>
              <a:ext cx="2346325" cy="571500"/>
            </a:xfrm>
            <a:prstGeom prst="straightConnector1">
              <a:avLst/>
            </a:prstGeom>
            <a:noFill/>
            <a:ln w="28575" cap="flat" cmpd="sng">
              <a:solidFill>
                <a:srgbClr val="3333CC"/>
              </a:solidFill>
              <a:prstDash val="solid"/>
              <a:round/>
              <a:headEnd type="none" w="med" len="med"/>
              <a:tailEnd type="triangle" w="med" len="med"/>
            </a:ln>
          </p:spPr>
        </p:cxnSp>
        <p:sp>
          <p:nvSpPr>
            <p:cNvPr id="5471" name="Google Shape;5471;p93"/>
            <p:cNvSpPr/>
            <p:nvPr/>
          </p:nvSpPr>
          <p:spPr>
            <a:xfrm>
              <a:off x="8332203" y="2423785"/>
              <a:ext cx="869950" cy="40163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72" name="Google Shape;5472;p93"/>
            <p:cNvSpPr txBox="1"/>
            <p:nvPr/>
          </p:nvSpPr>
          <p:spPr>
            <a:xfrm>
              <a:off x="7773403" y="2476172"/>
              <a:ext cx="20859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Seq=92, 8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473" name="Google Shape;5473;p93"/>
            <p:cNvGrpSpPr/>
            <p:nvPr/>
          </p:nvGrpSpPr>
          <p:grpSpPr>
            <a:xfrm>
              <a:off x="7614653" y="2728585"/>
              <a:ext cx="2346325" cy="571500"/>
              <a:chOff x="3759" y="1622"/>
              <a:chExt cx="1478" cy="360"/>
            </a:xfrm>
          </p:grpSpPr>
          <p:cxnSp>
            <p:nvCxnSpPr>
              <p:cNvPr id="5474" name="Google Shape;5474;p93"/>
              <p:cNvCxnSpPr/>
              <p:nvPr/>
            </p:nvCxnSpPr>
            <p:spPr>
              <a:xfrm>
                <a:off x="3759" y="1622"/>
                <a:ext cx="1478" cy="360"/>
              </a:xfrm>
              <a:prstGeom prst="straightConnector1">
                <a:avLst/>
              </a:prstGeom>
              <a:noFill/>
              <a:ln w="28575" cap="flat" cmpd="sng">
                <a:solidFill>
                  <a:srgbClr val="3333CC"/>
                </a:solidFill>
                <a:prstDash val="solid"/>
                <a:round/>
                <a:headEnd type="none" w="med" len="med"/>
                <a:tailEnd type="triangle" w="med" len="med"/>
              </a:ln>
            </p:spPr>
          </p:cxnSp>
          <p:sp>
            <p:nvSpPr>
              <p:cNvPr id="5475" name="Google Shape;5475;p93"/>
              <p:cNvSpPr/>
              <p:nvPr/>
            </p:nvSpPr>
            <p:spPr>
              <a:xfrm>
                <a:off x="4202" y="1673"/>
                <a:ext cx="548" cy="25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476" name="Google Shape;5476;p93"/>
              <p:cNvSpPr txBox="1"/>
              <p:nvPr/>
            </p:nvSpPr>
            <p:spPr>
              <a:xfrm>
                <a:off x="3790" y="1706"/>
                <a:ext cx="1437"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Seq=100, 20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477" name="Google Shape;5477;p93"/>
            <p:cNvSpPr txBox="1"/>
            <p:nvPr/>
          </p:nvSpPr>
          <p:spPr>
            <a:xfrm>
              <a:off x="6306553" y="2187247"/>
              <a:ext cx="1266825" cy="3048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SendBase=92</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478" name="Google Shape;5478;p93"/>
          <p:cNvGrpSpPr/>
          <p:nvPr/>
        </p:nvGrpSpPr>
        <p:grpSpPr>
          <a:xfrm>
            <a:off x="7186028" y="1463347"/>
            <a:ext cx="630238" cy="533400"/>
            <a:chOff x="-44" y="1473"/>
            <a:chExt cx="981" cy="1105"/>
          </a:xfrm>
        </p:grpSpPr>
        <p:pic>
          <p:nvPicPr>
            <p:cNvPr id="5479" name="Google Shape;5479;p9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480" name="Google Shape;5480;p9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481" name="Google Shape;5481;p93"/>
          <p:cNvGrpSpPr/>
          <p:nvPr/>
        </p:nvGrpSpPr>
        <p:grpSpPr>
          <a:xfrm flipH="1">
            <a:off x="9753016" y="1469697"/>
            <a:ext cx="631825" cy="622300"/>
            <a:chOff x="-44" y="1473"/>
            <a:chExt cx="981" cy="1105"/>
          </a:xfrm>
        </p:grpSpPr>
        <p:pic>
          <p:nvPicPr>
            <p:cNvPr id="5482" name="Google Shape;5482;p9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483" name="Google Shape;5483;p9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484" name="Google Shape;5484;p93"/>
          <p:cNvGrpSpPr/>
          <p:nvPr/>
        </p:nvGrpSpPr>
        <p:grpSpPr>
          <a:xfrm>
            <a:off x="1601856" y="1474460"/>
            <a:ext cx="630238" cy="533400"/>
            <a:chOff x="-44" y="1473"/>
            <a:chExt cx="981" cy="1105"/>
          </a:xfrm>
        </p:grpSpPr>
        <p:pic>
          <p:nvPicPr>
            <p:cNvPr id="5485" name="Google Shape;5485;p9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486" name="Google Shape;5486;p9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487" name="Google Shape;5487;p93"/>
          <p:cNvGrpSpPr/>
          <p:nvPr/>
        </p:nvGrpSpPr>
        <p:grpSpPr>
          <a:xfrm flipH="1">
            <a:off x="4179956" y="1458585"/>
            <a:ext cx="709613" cy="600075"/>
            <a:chOff x="-44" y="1473"/>
            <a:chExt cx="981" cy="1105"/>
          </a:xfrm>
        </p:grpSpPr>
        <p:pic>
          <p:nvPicPr>
            <p:cNvPr id="5488" name="Google Shape;5488;p9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489" name="Google Shape;5489;p9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490" name="Google Shape;5490;p93"/>
          <p:cNvSpPr txBox="1"/>
          <p:nvPr/>
        </p:nvSpPr>
        <p:spPr>
          <a:xfrm>
            <a:off x="9973410" y="4508500"/>
            <a:ext cx="1591398" cy="5355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C00000"/>
              </a:buClr>
              <a:buSzPts val="1600"/>
              <a:buFont typeface="Calibri" panose="020F0502020204030204"/>
              <a:buNone/>
            </a:pPr>
            <a:r>
              <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rPr>
              <a:t>send cumulative </a:t>
            </a:r>
            <a:endPar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C00000"/>
              </a:buClr>
              <a:buSzPts val="1600"/>
              <a:buFont typeface="Calibri" panose="020F0502020204030204"/>
              <a:buNone/>
            </a:pPr>
            <a:r>
              <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rPr>
              <a:t>ACK for 120</a:t>
            </a:r>
            <a:endParaRPr lang="en-US" sz="1600" b="0" i="0" u="none" strike="noStrike" cap="none">
              <a:solidFill>
                <a:srgbClr val="C00000"/>
              </a:solidFill>
              <a:latin typeface="Calibri" panose="020F0502020204030204"/>
              <a:ea typeface="Calibri" panose="020F0502020204030204"/>
              <a:cs typeface="Calibri" panose="020F0502020204030204"/>
              <a:sym typeface="Calibri" panose="020F0502020204030204"/>
            </a:endParaRPr>
          </a:p>
        </p:txBody>
      </p:sp>
      <p:sp>
        <p:nvSpPr>
          <p:cNvPr id="5491" name="Google Shape;5491;p9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8"/>
                                        </p:tgtEl>
                                        <p:attrNameLst>
                                          <p:attrName>style.visibility</p:attrName>
                                        </p:attrNameLst>
                                      </p:cBhvr>
                                      <p:to>
                                        <p:strVal val="visible"/>
                                      </p:to>
                                    </p:set>
                                    <p:animEffect transition="in" filter="fade">
                                      <p:cBhvr>
                                        <p:cTn id="7" dur="500"/>
                                        <p:tgtEl>
                                          <p:spTgt spid="540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18"/>
                                        </p:tgtEl>
                                        <p:attrNameLst>
                                          <p:attrName>style.visibility</p:attrName>
                                        </p:attrNameLst>
                                      </p:cBhvr>
                                      <p:to>
                                        <p:strVal val="visible"/>
                                      </p:to>
                                    </p:set>
                                    <p:animEffect transition="in" filter="fade">
                                      <p:cBhvr>
                                        <p:cTn id="11" dur="500"/>
                                        <p:tgtEl>
                                          <p:spTgt spid="54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27"/>
                                        </p:tgtEl>
                                        <p:attrNameLst>
                                          <p:attrName>style.visibility</p:attrName>
                                        </p:attrNameLst>
                                      </p:cBhvr>
                                      <p:to>
                                        <p:strVal val="visible"/>
                                      </p:to>
                                    </p:set>
                                    <p:animEffect transition="in" filter="fade">
                                      <p:cBhvr>
                                        <p:cTn id="16" dur="500"/>
                                        <p:tgtEl>
                                          <p:spTgt spid="542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14"/>
                                        </p:tgtEl>
                                        <p:attrNameLst>
                                          <p:attrName>style.visibility</p:attrName>
                                        </p:attrNameLst>
                                      </p:cBhvr>
                                      <p:to>
                                        <p:strVal val="visible"/>
                                      </p:to>
                                    </p:set>
                                    <p:animEffect transition="in" filter="fade">
                                      <p:cBhvr>
                                        <p:cTn id="20" dur="500"/>
                                        <p:tgtEl>
                                          <p:spTgt spid="541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423"/>
                                        </p:tgtEl>
                                        <p:attrNameLst>
                                          <p:attrName>style.visibility</p:attrName>
                                        </p:attrNameLst>
                                      </p:cBhvr>
                                      <p:to>
                                        <p:strVal val="visible"/>
                                      </p:to>
                                    </p:set>
                                    <p:animEffect transition="in" filter="fade">
                                      <p:cBhvr>
                                        <p:cTn id="24" dur="500"/>
                                        <p:tgtEl>
                                          <p:spTgt spid="54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469"/>
                                        </p:tgtEl>
                                        <p:attrNameLst>
                                          <p:attrName>style.visibility</p:attrName>
                                        </p:attrNameLst>
                                      </p:cBhvr>
                                      <p:to>
                                        <p:strVal val="visible"/>
                                      </p:to>
                                    </p:set>
                                    <p:animEffect transition="in" filter="fade">
                                      <p:cBhvr>
                                        <p:cTn id="29" dur="500"/>
                                        <p:tgtEl>
                                          <p:spTgt spid="5469"/>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5456"/>
                                        </p:tgtEl>
                                        <p:attrNameLst>
                                          <p:attrName>style.visibility</p:attrName>
                                        </p:attrNameLst>
                                      </p:cBhvr>
                                      <p:to>
                                        <p:strVal val="visible"/>
                                      </p:to>
                                    </p:set>
                                    <p:animEffect transition="in" filter="fade">
                                      <p:cBhvr>
                                        <p:cTn id="33" dur="500"/>
                                        <p:tgtEl>
                                          <p:spTgt spid="5456"/>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5465"/>
                                        </p:tgtEl>
                                        <p:attrNameLst>
                                          <p:attrName>style.visibility</p:attrName>
                                        </p:attrNameLst>
                                      </p:cBhvr>
                                      <p:to>
                                        <p:strVal val="visible"/>
                                      </p:to>
                                    </p:set>
                                    <p:animEffect transition="in" filter="fade">
                                      <p:cBhvr>
                                        <p:cTn id="37" dur="500"/>
                                        <p:tgtEl>
                                          <p:spTgt spid="54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48"/>
                                        </p:tgtEl>
                                        <p:attrNameLst>
                                          <p:attrName>style.visibility</p:attrName>
                                        </p:attrNameLst>
                                      </p:cBhvr>
                                      <p:to>
                                        <p:strVal val="visible"/>
                                      </p:to>
                                    </p:set>
                                    <p:animEffect transition="in" filter="fade">
                                      <p:cBhvr>
                                        <p:cTn id="42" dur="500"/>
                                        <p:tgtEl>
                                          <p:spTgt spid="5448"/>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441"/>
                                        </p:tgtEl>
                                        <p:attrNameLst>
                                          <p:attrName>style.visibility</p:attrName>
                                        </p:attrNameLst>
                                      </p:cBhvr>
                                      <p:to>
                                        <p:strVal val="visible"/>
                                      </p:to>
                                    </p:set>
                                    <p:animEffect transition="in" filter="fade">
                                      <p:cBhvr>
                                        <p:cTn id="46" dur="500"/>
                                        <p:tgtEl>
                                          <p:spTgt spid="5441"/>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5490"/>
                                        </p:tgtEl>
                                        <p:attrNameLst>
                                          <p:attrName>style.visibility</p:attrName>
                                        </p:attrNameLst>
                                      </p:cBhvr>
                                      <p:to>
                                        <p:strVal val="visible"/>
                                      </p:to>
                                    </p:set>
                                    <p:animEffect transition="in" filter="fade">
                                      <p:cBhvr>
                                        <p:cTn id="50" dur="500"/>
                                        <p:tgtEl>
                                          <p:spTgt spid="5490"/>
                                        </p:tgtEl>
                                      </p:cBhvr>
                                    </p:animEffect>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5445"/>
                                        </p:tgtEl>
                                        <p:attrNameLst>
                                          <p:attrName>style.visibility</p:attrName>
                                        </p:attrNameLst>
                                      </p:cBhvr>
                                      <p:to>
                                        <p:strVal val="visible"/>
                                      </p:to>
                                    </p:set>
                                    <p:animEffect transition="in" filter="fade">
                                      <p:cBhvr>
                                        <p:cTn id="54" dur="500"/>
                                        <p:tgtEl>
                                          <p:spTgt spid="5445"/>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5468"/>
                                        </p:tgtEl>
                                        <p:attrNameLst>
                                          <p:attrName>style.visibility</p:attrName>
                                        </p:attrNameLst>
                                      </p:cBhvr>
                                      <p:to>
                                        <p:strVal val="visible"/>
                                      </p:to>
                                    </p:set>
                                    <p:animEffect transition="in" filter="fade">
                                      <p:cBhvr>
                                        <p:cTn id="58" dur="500"/>
                                        <p:tgtEl>
                                          <p:spTgt spid="5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496"/>
        <p:cNvGrpSpPr/>
        <p:nvPr/>
      </p:nvGrpSpPr>
      <p:grpSpPr>
        <a:xfrm>
          <a:off x="0" y="0"/>
          <a:ext cx="0" cy="0"/>
          <a:chOff x="0" y="0"/>
          <a:chExt cx="0" cy="0"/>
        </a:xfrm>
      </p:grpSpPr>
      <p:sp>
        <p:nvSpPr>
          <p:cNvPr id="5497" name="Google Shape;5497;p94"/>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retransmission scenarios</a:t>
            </a:r>
            <a:endParaRPr sz="4400" b="0"/>
          </a:p>
        </p:txBody>
      </p:sp>
      <p:sp>
        <p:nvSpPr>
          <p:cNvPr id="5498" name="Google Shape;5498;p94"/>
          <p:cNvSpPr txBox="1"/>
          <p:nvPr/>
        </p:nvSpPr>
        <p:spPr>
          <a:xfrm>
            <a:off x="1902139" y="5486400"/>
            <a:ext cx="254286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ahoma" panose="020B0604030504040204"/>
              <a:buNone/>
            </a:pPr>
            <a:r>
              <a:rPr lang="en-US" sz="1800" b="0" i="0" u="none" strike="noStrike" cap="none">
                <a:solidFill>
                  <a:srgbClr val="000000"/>
                </a:solidFill>
                <a:latin typeface="Tahoma" panose="020B0604030504040204"/>
                <a:ea typeface="Tahoma" panose="020B0604030504040204"/>
                <a:cs typeface="Tahoma" panose="020B0604030504040204"/>
                <a:sym typeface="Tahoma" panose="020B0604030504040204"/>
              </a:rPr>
              <a:t>cumulative ACK covers for earlier lost ACK</a:t>
            </a:r>
            <a:endParaRPr sz="1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499" name="Google Shape;5499;p94"/>
          <p:cNvCxnSpPr/>
          <p:nvPr/>
        </p:nvCxnSpPr>
        <p:spPr>
          <a:xfrm>
            <a:off x="2039800" y="2349049"/>
            <a:ext cx="2346325" cy="571500"/>
          </a:xfrm>
          <a:prstGeom prst="straightConnector1">
            <a:avLst/>
          </a:prstGeom>
          <a:noFill/>
          <a:ln w="28575" cap="flat" cmpd="sng">
            <a:solidFill>
              <a:srgbClr val="3333CC"/>
            </a:solidFill>
            <a:prstDash val="solid"/>
            <a:round/>
            <a:headEnd type="none" w="med" len="med"/>
            <a:tailEnd type="triangle" w="med" len="med"/>
          </a:ln>
        </p:spPr>
      </p:cxnSp>
      <p:sp>
        <p:nvSpPr>
          <p:cNvPr id="5500" name="Google Shape;5500;p94"/>
          <p:cNvSpPr txBox="1"/>
          <p:nvPr/>
        </p:nvSpPr>
        <p:spPr>
          <a:xfrm>
            <a:off x="3965437" y="1177474"/>
            <a:ext cx="773113"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Host B</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01" name="Google Shape;5501;p94"/>
          <p:cNvSpPr txBox="1"/>
          <p:nvPr/>
        </p:nvSpPr>
        <p:spPr>
          <a:xfrm>
            <a:off x="1644512" y="1207637"/>
            <a:ext cx="776288"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Host A</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02" name="Google Shape;5502;p94"/>
          <p:cNvSpPr/>
          <p:nvPr/>
        </p:nvSpPr>
        <p:spPr>
          <a:xfrm>
            <a:off x="2743062" y="2430012"/>
            <a:ext cx="869950" cy="401637"/>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03" name="Google Shape;5503;p94"/>
          <p:cNvSpPr txBox="1"/>
          <p:nvPr/>
        </p:nvSpPr>
        <p:spPr>
          <a:xfrm>
            <a:off x="2184262" y="2482399"/>
            <a:ext cx="20859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Seq=92, 8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504" name="Google Shape;5504;p94"/>
          <p:cNvCxnSpPr/>
          <p:nvPr/>
        </p:nvCxnSpPr>
        <p:spPr>
          <a:xfrm>
            <a:off x="2019162" y="2107749"/>
            <a:ext cx="0" cy="3525838"/>
          </a:xfrm>
          <a:prstGeom prst="straightConnector1">
            <a:avLst/>
          </a:prstGeom>
          <a:noFill/>
          <a:ln w="9525" cap="flat" cmpd="sng">
            <a:solidFill>
              <a:srgbClr val="808080"/>
            </a:solidFill>
            <a:prstDash val="solid"/>
            <a:round/>
            <a:headEnd type="none" w="med" len="med"/>
            <a:tailEnd type="none" w="med" len="med"/>
          </a:ln>
        </p:spPr>
      </p:cxnSp>
      <p:cxnSp>
        <p:nvCxnSpPr>
          <p:cNvPr id="5505" name="Google Shape;5505;p94"/>
          <p:cNvCxnSpPr/>
          <p:nvPr/>
        </p:nvCxnSpPr>
        <p:spPr>
          <a:xfrm>
            <a:off x="4424225" y="2102987"/>
            <a:ext cx="0" cy="3538537"/>
          </a:xfrm>
          <a:prstGeom prst="straightConnector1">
            <a:avLst/>
          </a:prstGeom>
          <a:noFill/>
          <a:ln w="9525" cap="flat" cmpd="sng">
            <a:solidFill>
              <a:srgbClr val="808080"/>
            </a:solidFill>
            <a:prstDash val="solid"/>
            <a:round/>
            <a:headEnd type="none" w="med" len="med"/>
            <a:tailEnd type="none" w="med" len="med"/>
          </a:ln>
        </p:spPr>
      </p:cxnSp>
      <p:grpSp>
        <p:nvGrpSpPr>
          <p:cNvPr id="5506" name="Google Shape;5506;p94"/>
          <p:cNvGrpSpPr/>
          <p:nvPr/>
        </p:nvGrpSpPr>
        <p:grpSpPr>
          <a:xfrm>
            <a:off x="2009637" y="4431849"/>
            <a:ext cx="2652713" cy="879475"/>
            <a:chOff x="2035037" y="4444549"/>
            <a:chExt cx="2652713" cy="879475"/>
          </a:xfrm>
        </p:grpSpPr>
        <p:cxnSp>
          <p:nvCxnSpPr>
            <p:cNvPr id="5507" name="Google Shape;5507;p94"/>
            <p:cNvCxnSpPr/>
            <p:nvPr/>
          </p:nvCxnSpPr>
          <p:spPr>
            <a:xfrm>
              <a:off x="2063612" y="4444549"/>
              <a:ext cx="2441575" cy="665163"/>
            </a:xfrm>
            <a:prstGeom prst="straightConnector1">
              <a:avLst/>
            </a:prstGeom>
            <a:noFill/>
            <a:ln w="28575" cap="flat" cmpd="sng">
              <a:solidFill>
                <a:srgbClr val="3333CC"/>
              </a:solidFill>
              <a:prstDash val="solid"/>
              <a:round/>
              <a:headEnd type="none" w="med" len="med"/>
              <a:tailEnd type="triangle" w="med" len="med"/>
            </a:ln>
          </p:spPr>
        </p:cxnSp>
        <p:sp>
          <p:nvSpPr>
            <p:cNvPr id="5508" name="Google Shape;5508;p94"/>
            <p:cNvSpPr/>
            <p:nvPr/>
          </p:nvSpPr>
          <p:spPr>
            <a:xfrm>
              <a:off x="2760525" y="4517574"/>
              <a:ext cx="933450" cy="50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09" name="Google Shape;5509;p94"/>
            <p:cNvSpPr txBox="1"/>
            <p:nvPr/>
          </p:nvSpPr>
          <p:spPr>
            <a:xfrm>
              <a:off x="2035037" y="4604887"/>
              <a:ext cx="2652713"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Seq=120,  15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10" name="Google Shape;5510;p94"/>
            <p:cNvSpPr/>
            <p:nvPr/>
          </p:nvSpPr>
          <p:spPr>
            <a:xfrm>
              <a:off x="2871650" y="5077962"/>
              <a:ext cx="747712" cy="2460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511" name="Google Shape;5511;p94"/>
          <p:cNvGrpSpPr/>
          <p:nvPr/>
        </p:nvGrpSpPr>
        <p:grpSpPr>
          <a:xfrm>
            <a:off x="2025512" y="2734812"/>
            <a:ext cx="2346325" cy="571500"/>
            <a:chOff x="3759" y="1622"/>
            <a:chExt cx="1478" cy="360"/>
          </a:xfrm>
        </p:grpSpPr>
        <p:cxnSp>
          <p:nvCxnSpPr>
            <p:cNvPr id="5512" name="Google Shape;5512;p94"/>
            <p:cNvCxnSpPr/>
            <p:nvPr/>
          </p:nvCxnSpPr>
          <p:spPr>
            <a:xfrm>
              <a:off x="3759" y="1622"/>
              <a:ext cx="1478" cy="360"/>
            </a:xfrm>
            <a:prstGeom prst="straightConnector1">
              <a:avLst/>
            </a:prstGeom>
            <a:noFill/>
            <a:ln w="28575" cap="flat" cmpd="sng">
              <a:solidFill>
                <a:srgbClr val="3333CC"/>
              </a:solidFill>
              <a:prstDash val="solid"/>
              <a:round/>
              <a:headEnd type="none" w="med" len="med"/>
              <a:tailEnd type="triangle" w="med" len="med"/>
            </a:ln>
          </p:spPr>
        </p:cxnSp>
        <p:sp>
          <p:nvSpPr>
            <p:cNvPr id="5513" name="Google Shape;5513;p94"/>
            <p:cNvSpPr/>
            <p:nvPr/>
          </p:nvSpPr>
          <p:spPr>
            <a:xfrm>
              <a:off x="4202" y="1673"/>
              <a:ext cx="548" cy="25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14" name="Google Shape;5514;p94"/>
            <p:cNvSpPr txBox="1"/>
            <p:nvPr/>
          </p:nvSpPr>
          <p:spPr>
            <a:xfrm>
              <a:off x="3790" y="1706"/>
              <a:ext cx="1437"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Seq=100, 20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515" name="Google Shape;5515;p94"/>
          <p:cNvGrpSpPr/>
          <p:nvPr/>
        </p:nvGrpSpPr>
        <p:grpSpPr>
          <a:xfrm>
            <a:off x="2030275" y="3011037"/>
            <a:ext cx="2324100" cy="1381125"/>
            <a:chOff x="2030275" y="3011037"/>
            <a:chExt cx="2324100" cy="1381125"/>
          </a:xfrm>
        </p:grpSpPr>
        <p:sp>
          <p:nvSpPr>
            <p:cNvPr id="5516" name="Google Shape;5516;p94"/>
            <p:cNvSpPr txBox="1"/>
            <p:nvPr/>
          </p:nvSpPr>
          <p:spPr>
            <a:xfrm>
              <a:off x="2654162" y="3372987"/>
              <a:ext cx="35877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000"/>
                <a:buFont typeface="Tahoma" panose="020B0604030504040204"/>
                <a:buNone/>
              </a:pPr>
              <a:r>
                <a:rPr lang="en-US" sz="2000" b="1" i="0" u="none" strike="noStrike" cap="none">
                  <a:solidFill>
                    <a:srgbClr val="FF0000"/>
                  </a:solidFill>
                  <a:latin typeface="Tahoma" panose="020B0604030504040204"/>
                  <a:ea typeface="Tahoma" panose="020B0604030504040204"/>
                  <a:cs typeface="Tahoma" panose="020B0604030504040204"/>
                  <a:sym typeface="Tahoma" panose="020B0604030504040204"/>
                </a:rPr>
                <a:t>X</a:t>
              </a:r>
              <a:endParaRPr lang="en-US" sz="2000" b="1" i="0" u="none" strike="noStrike" cap="none">
                <a:solidFill>
                  <a:srgbClr val="FF0000"/>
                </a:solidFill>
                <a:latin typeface="Tahoma" panose="020B0604030504040204"/>
                <a:ea typeface="Tahoma" panose="020B0604030504040204"/>
                <a:cs typeface="Tahoma" panose="020B0604030504040204"/>
                <a:sym typeface="Tahoma" panose="020B0604030504040204"/>
              </a:endParaRPr>
            </a:p>
          </p:txBody>
        </p:sp>
        <p:cxnSp>
          <p:nvCxnSpPr>
            <p:cNvPr id="5517" name="Google Shape;5517;p94"/>
            <p:cNvCxnSpPr/>
            <p:nvPr/>
          </p:nvCxnSpPr>
          <p:spPr>
            <a:xfrm flipH="1">
              <a:off x="2917687" y="3011037"/>
              <a:ext cx="1431925" cy="573087"/>
            </a:xfrm>
            <a:prstGeom prst="straightConnector1">
              <a:avLst/>
            </a:prstGeom>
            <a:noFill/>
            <a:ln w="28575" cap="flat" cmpd="sng">
              <a:solidFill>
                <a:srgbClr val="3333CC"/>
              </a:solidFill>
              <a:prstDash val="solid"/>
              <a:round/>
              <a:headEnd type="none" w="med" len="med"/>
              <a:tailEnd type="triangle" w="med" len="med"/>
            </a:ln>
          </p:spPr>
        </p:cxnSp>
        <p:grpSp>
          <p:nvGrpSpPr>
            <p:cNvPr id="5518" name="Google Shape;5518;p94"/>
            <p:cNvGrpSpPr/>
            <p:nvPr/>
          </p:nvGrpSpPr>
          <p:grpSpPr>
            <a:xfrm>
              <a:off x="2939912" y="3211062"/>
              <a:ext cx="949325" cy="304800"/>
              <a:chOff x="4215" y="2253"/>
              <a:chExt cx="598" cy="192"/>
            </a:xfrm>
          </p:grpSpPr>
          <p:sp>
            <p:nvSpPr>
              <p:cNvPr id="5519" name="Google Shape;5519;p94"/>
              <p:cNvSpPr/>
              <p:nvPr/>
            </p:nvSpPr>
            <p:spPr>
              <a:xfrm>
                <a:off x="4265" y="2274"/>
                <a:ext cx="471" cy="1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20" name="Google Shape;5520;p94"/>
              <p:cNvSpPr txBox="1"/>
              <p:nvPr/>
            </p:nvSpPr>
            <p:spPr>
              <a:xfrm>
                <a:off x="4215" y="2253"/>
                <a:ext cx="598"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ACK=100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cxnSp>
          <p:nvCxnSpPr>
            <p:cNvPr id="5521" name="Google Shape;5521;p94"/>
            <p:cNvCxnSpPr/>
            <p:nvPr/>
          </p:nvCxnSpPr>
          <p:spPr>
            <a:xfrm flipH="1">
              <a:off x="2030275" y="3366637"/>
              <a:ext cx="2324100" cy="1025525"/>
            </a:xfrm>
            <a:prstGeom prst="straightConnector1">
              <a:avLst/>
            </a:prstGeom>
            <a:noFill/>
            <a:ln w="28575" cap="flat" cmpd="sng">
              <a:solidFill>
                <a:srgbClr val="3333CC"/>
              </a:solidFill>
              <a:prstDash val="solid"/>
              <a:round/>
              <a:headEnd type="none" w="med" len="med"/>
              <a:tailEnd type="triangle" w="med" len="med"/>
            </a:ln>
          </p:spPr>
        </p:cxnSp>
        <p:grpSp>
          <p:nvGrpSpPr>
            <p:cNvPr id="5522" name="Google Shape;5522;p94"/>
            <p:cNvGrpSpPr/>
            <p:nvPr/>
          </p:nvGrpSpPr>
          <p:grpSpPr>
            <a:xfrm>
              <a:off x="2673212" y="3768274"/>
              <a:ext cx="949325" cy="304800"/>
              <a:chOff x="4215" y="2253"/>
              <a:chExt cx="598" cy="192"/>
            </a:xfrm>
          </p:grpSpPr>
          <p:sp>
            <p:nvSpPr>
              <p:cNvPr id="5523" name="Google Shape;5523;p94"/>
              <p:cNvSpPr/>
              <p:nvPr/>
            </p:nvSpPr>
            <p:spPr>
              <a:xfrm>
                <a:off x="4265" y="2274"/>
                <a:ext cx="471" cy="1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24" name="Google Shape;5524;p94"/>
              <p:cNvSpPr txBox="1"/>
              <p:nvPr/>
            </p:nvSpPr>
            <p:spPr>
              <a:xfrm>
                <a:off x="4215" y="2253"/>
                <a:ext cx="598" cy="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ACK=120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grpSp>
      <p:grpSp>
        <p:nvGrpSpPr>
          <p:cNvPr id="5525" name="Google Shape;5525;p94"/>
          <p:cNvGrpSpPr/>
          <p:nvPr/>
        </p:nvGrpSpPr>
        <p:grpSpPr>
          <a:xfrm>
            <a:off x="1598475" y="1469574"/>
            <a:ext cx="630237" cy="533400"/>
            <a:chOff x="-44" y="1473"/>
            <a:chExt cx="981" cy="1105"/>
          </a:xfrm>
        </p:grpSpPr>
        <p:pic>
          <p:nvPicPr>
            <p:cNvPr id="5526" name="Google Shape;5526;p9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527" name="Google Shape;5527;p9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528" name="Google Shape;5528;p94"/>
          <p:cNvGrpSpPr/>
          <p:nvPr/>
        </p:nvGrpSpPr>
        <p:grpSpPr>
          <a:xfrm flipH="1">
            <a:off x="4176575" y="1464812"/>
            <a:ext cx="674687" cy="590550"/>
            <a:chOff x="-44" y="1473"/>
            <a:chExt cx="981" cy="1105"/>
          </a:xfrm>
        </p:grpSpPr>
        <p:pic>
          <p:nvPicPr>
            <p:cNvPr id="5529" name="Google Shape;5529;p94"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530" name="Google Shape;5530;p9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531" name="Google Shape;5531;p9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9"/>
                                        </p:tgtEl>
                                        <p:attrNameLst>
                                          <p:attrName>style.visibility</p:attrName>
                                        </p:attrNameLst>
                                      </p:cBhvr>
                                      <p:to>
                                        <p:strVal val="visible"/>
                                      </p:to>
                                    </p:set>
                                    <p:animEffect transition="in" filter="fade">
                                      <p:cBhvr>
                                        <p:cTn id="7" dur="500"/>
                                        <p:tgtEl>
                                          <p:spTgt spid="5499"/>
                                        </p:tgtEl>
                                      </p:cBhvr>
                                    </p:animEffect>
                                  </p:childTnLst>
                                </p:cTn>
                              </p:par>
                              <p:par>
                                <p:cTn id="8" presetID="10" presetClass="entr" presetSubtype="0" fill="hold" nodeType="withEffect">
                                  <p:stCondLst>
                                    <p:cond delay="0"/>
                                  </p:stCondLst>
                                  <p:childTnLst>
                                    <p:set>
                                      <p:cBhvr>
                                        <p:cTn id="9" dur="1" fill="hold">
                                          <p:stCondLst>
                                            <p:cond delay="0"/>
                                          </p:stCondLst>
                                        </p:cTn>
                                        <p:tgtEl>
                                          <p:spTgt spid="5502"/>
                                        </p:tgtEl>
                                        <p:attrNameLst>
                                          <p:attrName>style.visibility</p:attrName>
                                        </p:attrNameLst>
                                      </p:cBhvr>
                                      <p:to>
                                        <p:strVal val="visible"/>
                                      </p:to>
                                    </p:set>
                                    <p:animEffect transition="in" filter="fade">
                                      <p:cBhvr>
                                        <p:cTn id="10" dur="500"/>
                                        <p:tgtEl>
                                          <p:spTgt spid="5502"/>
                                        </p:tgtEl>
                                      </p:cBhvr>
                                    </p:animEffect>
                                  </p:childTnLst>
                                </p:cTn>
                              </p:par>
                              <p:par>
                                <p:cTn id="11" presetID="10" presetClass="entr" presetSubtype="0" fill="hold" nodeType="withEffect">
                                  <p:stCondLst>
                                    <p:cond delay="0"/>
                                  </p:stCondLst>
                                  <p:childTnLst>
                                    <p:set>
                                      <p:cBhvr>
                                        <p:cTn id="12" dur="1" fill="hold">
                                          <p:stCondLst>
                                            <p:cond delay="0"/>
                                          </p:stCondLst>
                                        </p:cTn>
                                        <p:tgtEl>
                                          <p:spTgt spid="5503"/>
                                        </p:tgtEl>
                                        <p:attrNameLst>
                                          <p:attrName>style.visibility</p:attrName>
                                        </p:attrNameLst>
                                      </p:cBhvr>
                                      <p:to>
                                        <p:strVal val="visible"/>
                                      </p:to>
                                    </p:set>
                                    <p:animEffect transition="in" filter="fade">
                                      <p:cBhvr>
                                        <p:cTn id="13" dur="500"/>
                                        <p:tgtEl>
                                          <p:spTgt spid="5503"/>
                                        </p:tgtEl>
                                      </p:cBhvr>
                                    </p:animEffect>
                                  </p:childTnLst>
                                </p:cTn>
                              </p:par>
                              <p:par>
                                <p:cTn id="14" presetID="10" presetClass="entr" presetSubtype="0" fill="hold" nodeType="withEffect">
                                  <p:stCondLst>
                                    <p:cond delay="0"/>
                                  </p:stCondLst>
                                  <p:childTnLst>
                                    <p:set>
                                      <p:cBhvr>
                                        <p:cTn id="15" dur="1" fill="hold">
                                          <p:stCondLst>
                                            <p:cond delay="0"/>
                                          </p:stCondLst>
                                        </p:cTn>
                                        <p:tgtEl>
                                          <p:spTgt spid="5511"/>
                                        </p:tgtEl>
                                        <p:attrNameLst>
                                          <p:attrName>style.visibility</p:attrName>
                                        </p:attrNameLst>
                                      </p:cBhvr>
                                      <p:to>
                                        <p:strVal val="visible"/>
                                      </p:to>
                                    </p:set>
                                    <p:animEffect transition="in" filter="fade">
                                      <p:cBhvr>
                                        <p:cTn id="16" dur="500"/>
                                        <p:tgtEl>
                                          <p:spTgt spid="55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515"/>
                                        </p:tgtEl>
                                        <p:attrNameLst>
                                          <p:attrName>style.visibility</p:attrName>
                                        </p:attrNameLst>
                                      </p:cBhvr>
                                      <p:to>
                                        <p:strVal val="visible"/>
                                      </p:to>
                                    </p:set>
                                    <p:animEffect transition="in" filter="fade">
                                      <p:cBhvr>
                                        <p:cTn id="20" dur="500"/>
                                        <p:tgtEl>
                                          <p:spTgt spid="55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06"/>
                                        </p:tgtEl>
                                        <p:attrNameLst>
                                          <p:attrName>style.visibility</p:attrName>
                                        </p:attrNameLst>
                                      </p:cBhvr>
                                      <p:to>
                                        <p:strVal val="visible"/>
                                      </p:to>
                                    </p:set>
                                    <p:animEffect transition="in" filter="fade">
                                      <p:cBhvr>
                                        <p:cTn id="25" dur="500"/>
                                        <p:tgtEl>
                                          <p:spTgt spid="5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4"/>
          <p:cNvSpPr txBox="1">
            <a:spLocks noGrp="1"/>
          </p:cNvSpPr>
          <p:nvPr>
            <p:ph type="title"/>
          </p:nvPr>
        </p:nvSpPr>
        <p:spPr>
          <a:xfrm>
            <a:off x="768711" y="25934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Two principal Internet transport protocols</a:t>
            </a:r>
            <a:endParaRPr sz="4800"/>
          </a:p>
        </p:txBody>
      </p:sp>
      <p:sp>
        <p:nvSpPr>
          <p:cNvPr id="822" name="Google Shape;822;p14"/>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23" name="Google Shape;823;p14"/>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824" name="Google Shape;824;p14"/>
          <p:cNvGrpSpPr/>
          <p:nvPr/>
        </p:nvGrpSpPr>
        <p:grpSpPr>
          <a:xfrm>
            <a:off x="7205350" y="3289251"/>
            <a:ext cx="1458912" cy="933450"/>
            <a:chOff x="2889" y="1631"/>
            <a:chExt cx="980" cy="743"/>
          </a:xfrm>
        </p:grpSpPr>
        <p:sp>
          <p:nvSpPr>
            <p:cNvPr id="825" name="Google Shape;825;p14"/>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26" name="Google Shape;826;p14"/>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panose="020B0604020202020204"/>
                <a:ea typeface="Arial" panose="020B0604020202020204"/>
                <a:cs typeface="Arial" panose="020B0604020202020204"/>
                <a:sym typeface="Arial" panose="020B0604020202020204"/>
              </a:endParaRPr>
            </a:p>
          </p:txBody>
        </p:sp>
      </p:grpSp>
      <p:sp>
        <p:nvSpPr>
          <p:cNvPr id="827" name="Google Shape;827;p14"/>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8" name="Google Shape;828;p14"/>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mobile network</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9" name="Google Shape;829;p14"/>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home network</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0" name="Google Shape;830;p14"/>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enterprise</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network</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1" name="Google Shape;831;p14"/>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832" name="Google Shape;832;p14"/>
          <p:cNvGrpSpPr/>
          <p:nvPr/>
        </p:nvGrpSpPr>
        <p:grpSpPr>
          <a:xfrm>
            <a:off x="10837700" y="3928050"/>
            <a:ext cx="687393" cy="721548"/>
            <a:chOff x="5203089" y="1751190"/>
            <a:chExt cx="858331" cy="662414"/>
          </a:xfrm>
        </p:grpSpPr>
        <p:sp>
          <p:nvSpPr>
            <p:cNvPr id="833" name="Google Shape;833;p1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34" name="Google Shape;834;p1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835" name="Google Shape;835;p1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36" name="Google Shape;836;p1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37" name="Google Shape;837;p1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38" name="Google Shape;838;p1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39" name="Google Shape;839;p1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40" name="Google Shape;840;p1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41" name="Google Shape;841;p14"/>
          <p:cNvGrpSpPr/>
          <p:nvPr/>
        </p:nvGrpSpPr>
        <p:grpSpPr>
          <a:xfrm>
            <a:off x="10771171" y="3194171"/>
            <a:ext cx="594613" cy="648336"/>
            <a:chOff x="5203089" y="1751190"/>
            <a:chExt cx="858331" cy="662414"/>
          </a:xfrm>
        </p:grpSpPr>
        <p:sp>
          <p:nvSpPr>
            <p:cNvPr id="842" name="Google Shape;842;p1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43" name="Google Shape;843;p1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844" name="Google Shape;844;p1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45" name="Google Shape;845;p1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46" name="Google Shape;846;p1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47" name="Google Shape;847;p1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48" name="Google Shape;848;p1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49" name="Google Shape;849;p1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850" name="Google Shape;850;p14"/>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51" name="Google Shape;851;p14"/>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national or global ISP</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14"/>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53" name="Google Shape;853;p14"/>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local or regional ISP</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4" name="Google Shape;854;p14"/>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panose="020F0502020204030204"/>
              <a:buNone/>
            </a:pPr>
            <a:r>
              <a:rPr lang="en-US" sz="1050" b="0" i="0" u="none" strike="noStrike" cap="none">
                <a:solidFill>
                  <a:srgbClr val="000000"/>
                </a:solidFill>
                <a:latin typeface="Calibri" panose="020F0502020204030204"/>
                <a:ea typeface="Calibri" panose="020F0502020204030204"/>
                <a:cs typeface="Calibri" panose="020F0502020204030204"/>
                <a:sym typeface="Calibri" panose="020F0502020204030204"/>
              </a:rPr>
              <a:t>datacenter </a:t>
            </a:r>
            <a:endParaRPr lang="en-US" sz="10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1050"/>
              <a:buFont typeface="Calibri" panose="020F0502020204030204"/>
              <a:buNone/>
            </a:pPr>
            <a:r>
              <a:rPr lang="en-US" sz="105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a:t>
            </a:r>
            <a:endParaRPr lang="en-US" sz="10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5" name="Google Shape;855;p14"/>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content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provider </a:t>
            </a:r>
            <a:endPar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rgbClr val="000000"/>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a:t>
            </a:r>
            <a:endParaRPr sz="1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856" name="Google Shape;856;p14"/>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857" name="Google Shape;857;p14"/>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858" name="Google Shape;858;p14"/>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859" name="Google Shape;859;p14"/>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860" name="Google Shape;860;p14"/>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861" name="Google Shape;861;p14"/>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862" name="Google Shape;862;p14"/>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863" name="Google Shape;863;p14"/>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864" name="Google Shape;864;p14"/>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865" name="Google Shape;865;p14"/>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866" name="Google Shape;866;p14"/>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867" name="Google Shape;867;p14"/>
          <p:cNvGrpSpPr/>
          <p:nvPr/>
        </p:nvGrpSpPr>
        <p:grpSpPr>
          <a:xfrm>
            <a:off x="7562238" y="2127325"/>
            <a:ext cx="3578867" cy="3640284"/>
            <a:chOff x="7562238" y="2127325"/>
            <a:chExt cx="3578867" cy="3640284"/>
          </a:xfrm>
        </p:grpSpPr>
        <p:grpSp>
          <p:nvGrpSpPr>
            <p:cNvPr id="868" name="Google Shape;868;p14"/>
            <p:cNvGrpSpPr/>
            <p:nvPr/>
          </p:nvGrpSpPr>
          <p:grpSpPr>
            <a:xfrm>
              <a:off x="7857253" y="2127325"/>
              <a:ext cx="3283852" cy="3640284"/>
              <a:chOff x="7881336" y="2104198"/>
              <a:chExt cx="3283852" cy="3640284"/>
            </a:xfrm>
          </p:grpSpPr>
          <p:cxnSp>
            <p:nvCxnSpPr>
              <p:cNvPr id="869" name="Google Shape;869;p14"/>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870" name="Google Shape;870;p14"/>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871" name="Google Shape;871;p14"/>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872" name="Google Shape;872;p14"/>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873" name="Google Shape;873;p14"/>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874" name="Google Shape;874;p14"/>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875" name="Google Shape;875;p14"/>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876" name="Google Shape;876;p14"/>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877" name="Google Shape;877;p14"/>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878" name="Google Shape;878;p14"/>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879" name="Google Shape;879;p14"/>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880" name="Google Shape;880;p14"/>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881" name="Google Shape;881;p14"/>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882" name="Google Shape;882;p14"/>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883" name="Google Shape;883;p14"/>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884" name="Google Shape;884;p14"/>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885" name="Google Shape;885;p14"/>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886" name="Google Shape;886;p14"/>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887" name="Google Shape;887;p14"/>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888" name="Google Shape;888;p14"/>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889" name="Google Shape;889;p14"/>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890" name="Google Shape;890;p14"/>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891" name="Google Shape;891;p14"/>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892" name="Google Shape;892;p14"/>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893" name="Google Shape;893;p14" descr="antenna_radiation_stylized"/>
            <p:cNvPicPr preferRelativeResize="0"/>
            <p:nvPr/>
          </p:nvPicPr>
          <p:blipFill rotWithShape="1">
            <a:blip r:embed="rId1"/>
            <a:srcRect/>
            <a:stretch>
              <a:fillRect/>
            </a:stretch>
          </p:blipFill>
          <p:spPr>
            <a:xfrm>
              <a:off x="7562238" y="3813930"/>
              <a:ext cx="506412" cy="106009"/>
            </a:xfrm>
            <a:prstGeom prst="rect">
              <a:avLst/>
            </a:prstGeom>
            <a:noFill/>
            <a:ln>
              <a:noFill/>
            </a:ln>
          </p:spPr>
        </p:pic>
        <p:pic>
          <p:nvPicPr>
            <p:cNvPr id="894" name="Google Shape;894;p14" descr="antenna_radiation_stylized"/>
            <p:cNvPicPr preferRelativeResize="0"/>
            <p:nvPr/>
          </p:nvPicPr>
          <p:blipFill rotWithShape="1">
            <a:blip r:embed="rId2"/>
            <a:srcRect/>
            <a:stretch>
              <a:fillRect/>
            </a:stretch>
          </p:blipFill>
          <p:spPr>
            <a:xfrm>
              <a:off x="9242073" y="5480938"/>
              <a:ext cx="452014" cy="95159"/>
            </a:xfrm>
            <a:prstGeom prst="rect">
              <a:avLst/>
            </a:prstGeom>
            <a:noFill/>
            <a:ln>
              <a:noFill/>
            </a:ln>
          </p:spPr>
        </p:pic>
        <p:pic>
          <p:nvPicPr>
            <p:cNvPr id="895" name="Google Shape;895;p14" descr="cell_tower_radiation copy"/>
            <p:cNvPicPr preferRelativeResize="0"/>
            <p:nvPr/>
          </p:nvPicPr>
          <p:blipFill rotWithShape="1">
            <a:blip r:embed="rId3"/>
            <a:srcRect/>
            <a:stretch>
              <a:fillRect/>
            </a:stretch>
          </p:blipFill>
          <p:spPr>
            <a:xfrm>
              <a:off x="7980866" y="2158167"/>
              <a:ext cx="457200" cy="332766"/>
            </a:xfrm>
            <a:prstGeom prst="rect">
              <a:avLst/>
            </a:prstGeom>
            <a:noFill/>
            <a:ln>
              <a:noFill/>
            </a:ln>
          </p:spPr>
        </p:pic>
        <p:sp>
          <p:nvSpPr>
            <p:cNvPr id="896" name="Google Shape;896;p14"/>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897" name="Google Shape;897;p14"/>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898" name="Google Shape;898;p14"/>
          <p:cNvGrpSpPr/>
          <p:nvPr/>
        </p:nvGrpSpPr>
        <p:grpSpPr>
          <a:xfrm>
            <a:off x="8050698" y="2309376"/>
            <a:ext cx="298450" cy="464008"/>
            <a:chOff x="3130" y="3288"/>
            <a:chExt cx="410" cy="742"/>
          </a:xfrm>
        </p:grpSpPr>
        <p:cxnSp>
          <p:nvCxnSpPr>
            <p:cNvPr id="899" name="Google Shape;899;p14"/>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900" name="Google Shape;900;p14"/>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901" name="Google Shape;901;p14"/>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902" name="Google Shape;902;p14"/>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903" name="Google Shape;903;p14"/>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904" name="Google Shape;904;p14"/>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905" name="Google Shape;905;p14"/>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906" name="Google Shape;906;p14"/>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907" name="Google Shape;907;p14"/>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908" name="Google Shape;908;p14"/>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909" name="Google Shape;909;p14"/>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910" name="Google Shape;910;p14"/>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911" name="Google Shape;911;p14"/>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912" name="Google Shape;912;p14"/>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913" name="Google Shape;913;p14"/>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914" name="Google Shape;914;p14" descr="access_point_stylized_small"/>
          <p:cNvPicPr preferRelativeResize="0"/>
          <p:nvPr/>
        </p:nvPicPr>
        <p:blipFill rotWithShape="1">
          <a:blip r:embed="rId4"/>
          <a:srcRect/>
          <a:stretch>
            <a:fillRect/>
          </a:stretch>
        </p:blipFill>
        <p:spPr>
          <a:xfrm>
            <a:off x="7613882" y="3861899"/>
            <a:ext cx="370169" cy="306751"/>
          </a:xfrm>
          <a:prstGeom prst="rect">
            <a:avLst/>
          </a:prstGeom>
          <a:noFill/>
          <a:ln>
            <a:noFill/>
          </a:ln>
        </p:spPr>
      </p:pic>
      <p:pic>
        <p:nvPicPr>
          <p:cNvPr id="915" name="Google Shape;915;p14" descr="access_point_stylized_small"/>
          <p:cNvPicPr preferRelativeResize="0"/>
          <p:nvPr/>
        </p:nvPicPr>
        <p:blipFill rotWithShape="1">
          <a:blip r:embed="rId4"/>
          <a:srcRect/>
          <a:stretch>
            <a:fillRect/>
          </a:stretch>
        </p:blipFill>
        <p:spPr>
          <a:xfrm>
            <a:off x="9290610" y="5524232"/>
            <a:ext cx="380935" cy="317464"/>
          </a:xfrm>
          <a:prstGeom prst="rect">
            <a:avLst/>
          </a:prstGeom>
          <a:noFill/>
          <a:ln>
            <a:noFill/>
          </a:ln>
        </p:spPr>
      </p:pic>
      <p:grpSp>
        <p:nvGrpSpPr>
          <p:cNvPr id="916" name="Google Shape;916;p14"/>
          <p:cNvGrpSpPr/>
          <p:nvPr/>
        </p:nvGrpSpPr>
        <p:grpSpPr>
          <a:xfrm>
            <a:off x="9783558" y="4989983"/>
            <a:ext cx="393760" cy="218578"/>
            <a:chOff x="7493876" y="2774731"/>
            <a:chExt cx="1481958" cy="894622"/>
          </a:xfrm>
        </p:grpSpPr>
        <p:sp>
          <p:nvSpPr>
            <p:cNvPr id="917" name="Google Shape;917;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8" name="Google Shape;918;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19" name="Google Shape;919;p14"/>
            <p:cNvGrpSpPr/>
            <p:nvPr/>
          </p:nvGrpSpPr>
          <p:grpSpPr>
            <a:xfrm>
              <a:off x="7713663" y="2848339"/>
              <a:ext cx="1042107" cy="425543"/>
              <a:chOff x="7786941" y="2884917"/>
              <a:chExt cx="897649" cy="353919"/>
            </a:xfrm>
          </p:grpSpPr>
          <p:sp>
            <p:nvSpPr>
              <p:cNvPr id="920" name="Google Shape;920;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1" name="Google Shape;921;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2" name="Google Shape;922;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3" name="Google Shape;923;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24" name="Google Shape;924;p14"/>
          <p:cNvGrpSpPr/>
          <p:nvPr/>
        </p:nvGrpSpPr>
        <p:grpSpPr>
          <a:xfrm>
            <a:off x="9849365" y="5339037"/>
            <a:ext cx="309740" cy="190838"/>
            <a:chOff x="3668110" y="2448910"/>
            <a:chExt cx="3794234" cy="2165130"/>
          </a:xfrm>
        </p:grpSpPr>
        <p:sp>
          <p:nvSpPr>
            <p:cNvPr id="925" name="Google Shape;925;p1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6" name="Google Shape;926;p14"/>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27" name="Google Shape;927;p14"/>
            <p:cNvGrpSpPr/>
            <p:nvPr/>
          </p:nvGrpSpPr>
          <p:grpSpPr>
            <a:xfrm>
              <a:off x="3941378" y="2603243"/>
              <a:ext cx="3202061" cy="1066110"/>
              <a:chOff x="7939341" y="3037317"/>
              <a:chExt cx="897649" cy="353919"/>
            </a:xfrm>
          </p:grpSpPr>
          <p:sp>
            <p:nvSpPr>
              <p:cNvPr id="928" name="Google Shape;928;p14"/>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9" name="Google Shape;929;p14"/>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0" name="Google Shape;930;p14"/>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1" name="Google Shape;931;p14"/>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32" name="Google Shape;932;p14"/>
          <p:cNvGrpSpPr/>
          <p:nvPr/>
        </p:nvGrpSpPr>
        <p:grpSpPr>
          <a:xfrm>
            <a:off x="8676619" y="4967420"/>
            <a:ext cx="393760" cy="218578"/>
            <a:chOff x="7493876" y="2774731"/>
            <a:chExt cx="1481958" cy="894622"/>
          </a:xfrm>
        </p:grpSpPr>
        <p:sp>
          <p:nvSpPr>
            <p:cNvPr id="933" name="Google Shape;933;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4" name="Google Shape;934;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35" name="Google Shape;935;p14"/>
            <p:cNvGrpSpPr/>
            <p:nvPr/>
          </p:nvGrpSpPr>
          <p:grpSpPr>
            <a:xfrm>
              <a:off x="7713663" y="2848339"/>
              <a:ext cx="1042107" cy="425543"/>
              <a:chOff x="7786941" y="2884917"/>
              <a:chExt cx="897649" cy="353919"/>
            </a:xfrm>
          </p:grpSpPr>
          <p:sp>
            <p:nvSpPr>
              <p:cNvPr id="936" name="Google Shape;936;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7" name="Google Shape;937;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8" name="Google Shape;938;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39" name="Google Shape;939;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40" name="Google Shape;940;p14"/>
          <p:cNvGrpSpPr/>
          <p:nvPr/>
        </p:nvGrpSpPr>
        <p:grpSpPr>
          <a:xfrm>
            <a:off x="8311520" y="5194433"/>
            <a:ext cx="309740" cy="190838"/>
            <a:chOff x="3668110" y="2448910"/>
            <a:chExt cx="3794234" cy="2165130"/>
          </a:xfrm>
        </p:grpSpPr>
        <p:sp>
          <p:nvSpPr>
            <p:cNvPr id="941" name="Google Shape;941;p1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2" name="Google Shape;942;p14"/>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43" name="Google Shape;943;p14"/>
            <p:cNvGrpSpPr/>
            <p:nvPr/>
          </p:nvGrpSpPr>
          <p:grpSpPr>
            <a:xfrm>
              <a:off x="3941378" y="2603243"/>
              <a:ext cx="3202061" cy="1066110"/>
              <a:chOff x="7939341" y="3037317"/>
              <a:chExt cx="897649" cy="353919"/>
            </a:xfrm>
          </p:grpSpPr>
          <p:sp>
            <p:nvSpPr>
              <p:cNvPr id="944" name="Google Shape;944;p14"/>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5" name="Google Shape;945;p14"/>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6" name="Google Shape;946;p14"/>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47" name="Google Shape;947;p14"/>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48" name="Google Shape;948;p14"/>
          <p:cNvGrpSpPr/>
          <p:nvPr/>
        </p:nvGrpSpPr>
        <p:grpSpPr>
          <a:xfrm>
            <a:off x="8439827" y="2812309"/>
            <a:ext cx="353678" cy="168275"/>
            <a:chOff x="7493876" y="2774731"/>
            <a:chExt cx="1481958" cy="894622"/>
          </a:xfrm>
        </p:grpSpPr>
        <p:sp>
          <p:nvSpPr>
            <p:cNvPr id="949" name="Google Shape;949;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50" name="Google Shape;950;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51" name="Google Shape;951;p14"/>
            <p:cNvGrpSpPr/>
            <p:nvPr/>
          </p:nvGrpSpPr>
          <p:grpSpPr>
            <a:xfrm>
              <a:off x="7713663" y="2848339"/>
              <a:ext cx="1042107" cy="425543"/>
              <a:chOff x="7786941" y="2884917"/>
              <a:chExt cx="897649" cy="353919"/>
            </a:xfrm>
          </p:grpSpPr>
          <p:sp>
            <p:nvSpPr>
              <p:cNvPr id="952" name="Google Shape;952;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53" name="Google Shape;953;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54" name="Google Shape;954;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55" name="Google Shape;955;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56" name="Google Shape;956;p14"/>
          <p:cNvGrpSpPr/>
          <p:nvPr/>
        </p:nvGrpSpPr>
        <p:grpSpPr>
          <a:xfrm>
            <a:off x="8050070" y="3965994"/>
            <a:ext cx="354986" cy="175668"/>
            <a:chOff x="7493876" y="2774731"/>
            <a:chExt cx="1481958" cy="894622"/>
          </a:xfrm>
        </p:grpSpPr>
        <p:sp>
          <p:nvSpPr>
            <p:cNvPr id="957" name="Google Shape;957;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58" name="Google Shape;958;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59" name="Google Shape;959;p14"/>
            <p:cNvGrpSpPr/>
            <p:nvPr/>
          </p:nvGrpSpPr>
          <p:grpSpPr>
            <a:xfrm>
              <a:off x="7713663" y="2848339"/>
              <a:ext cx="1042107" cy="425543"/>
              <a:chOff x="7786941" y="2884917"/>
              <a:chExt cx="897649" cy="353919"/>
            </a:xfrm>
          </p:grpSpPr>
          <p:sp>
            <p:nvSpPr>
              <p:cNvPr id="960" name="Google Shape;960;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1" name="Google Shape;961;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2" name="Google Shape;962;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3" name="Google Shape;963;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64" name="Google Shape;964;p14"/>
          <p:cNvGrpSpPr/>
          <p:nvPr/>
        </p:nvGrpSpPr>
        <p:grpSpPr>
          <a:xfrm>
            <a:off x="10884085" y="3601365"/>
            <a:ext cx="170989" cy="97052"/>
            <a:chOff x="7493876" y="2774731"/>
            <a:chExt cx="1481958" cy="894622"/>
          </a:xfrm>
        </p:grpSpPr>
        <p:sp>
          <p:nvSpPr>
            <p:cNvPr id="965" name="Google Shape;965;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6" name="Google Shape;966;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67" name="Google Shape;967;p14"/>
            <p:cNvGrpSpPr/>
            <p:nvPr/>
          </p:nvGrpSpPr>
          <p:grpSpPr>
            <a:xfrm>
              <a:off x="7713663" y="2848339"/>
              <a:ext cx="1042107" cy="425543"/>
              <a:chOff x="7786941" y="2884917"/>
              <a:chExt cx="897649" cy="353919"/>
            </a:xfrm>
          </p:grpSpPr>
          <p:sp>
            <p:nvSpPr>
              <p:cNvPr id="968" name="Google Shape;968;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9" name="Google Shape;969;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70" name="Google Shape;970;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71" name="Google Shape;971;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72" name="Google Shape;972;p14"/>
          <p:cNvGrpSpPr/>
          <p:nvPr/>
        </p:nvGrpSpPr>
        <p:grpSpPr>
          <a:xfrm>
            <a:off x="10410609" y="3496138"/>
            <a:ext cx="353678" cy="198344"/>
            <a:chOff x="7493876" y="2774731"/>
            <a:chExt cx="1481958" cy="894622"/>
          </a:xfrm>
        </p:grpSpPr>
        <p:sp>
          <p:nvSpPr>
            <p:cNvPr id="973" name="Google Shape;973;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74" name="Google Shape;974;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75" name="Google Shape;975;p14"/>
            <p:cNvGrpSpPr/>
            <p:nvPr/>
          </p:nvGrpSpPr>
          <p:grpSpPr>
            <a:xfrm>
              <a:off x="7713663" y="2848339"/>
              <a:ext cx="1042107" cy="425543"/>
              <a:chOff x="7786941" y="2884917"/>
              <a:chExt cx="897649" cy="353919"/>
            </a:xfrm>
          </p:grpSpPr>
          <p:sp>
            <p:nvSpPr>
              <p:cNvPr id="976" name="Google Shape;976;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77" name="Google Shape;977;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78" name="Google Shape;978;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79" name="Google Shape;979;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80" name="Google Shape;980;p14"/>
          <p:cNvGrpSpPr/>
          <p:nvPr/>
        </p:nvGrpSpPr>
        <p:grpSpPr>
          <a:xfrm>
            <a:off x="9948724" y="2202292"/>
            <a:ext cx="353678" cy="198344"/>
            <a:chOff x="7493876" y="2774731"/>
            <a:chExt cx="1481958" cy="894622"/>
          </a:xfrm>
        </p:grpSpPr>
        <p:sp>
          <p:nvSpPr>
            <p:cNvPr id="981" name="Google Shape;981;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82" name="Google Shape;982;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83" name="Google Shape;983;p14"/>
            <p:cNvGrpSpPr/>
            <p:nvPr/>
          </p:nvGrpSpPr>
          <p:grpSpPr>
            <a:xfrm>
              <a:off x="7713663" y="2848339"/>
              <a:ext cx="1042107" cy="425543"/>
              <a:chOff x="7786941" y="2884917"/>
              <a:chExt cx="897649" cy="353919"/>
            </a:xfrm>
          </p:grpSpPr>
          <p:sp>
            <p:nvSpPr>
              <p:cNvPr id="984" name="Google Shape;984;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85" name="Google Shape;985;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86" name="Google Shape;986;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87" name="Google Shape;987;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88" name="Google Shape;988;p14"/>
          <p:cNvGrpSpPr/>
          <p:nvPr/>
        </p:nvGrpSpPr>
        <p:grpSpPr>
          <a:xfrm>
            <a:off x="10527214" y="2613367"/>
            <a:ext cx="353678" cy="198344"/>
            <a:chOff x="7493876" y="2774731"/>
            <a:chExt cx="1481958" cy="894622"/>
          </a:xfrm>
        </p:grpSpPr>
        <p:sp>
          <p:nvSpPr>
            <p:cNvPr id="989" name="Google Shape;989;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90" name="Google Shape;990;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91" name="Google Shape;991;p14"/>
            <p:cNvGrpSpPr/>
            <p:nvPr/>
          </p:nvGrpSpPr>
          <p:grpSpPr>
            <a:xfrm>
              <a:off x="7713663" y="2848339"/>
              <a:ext cx="1042107" cy="425543"/>
              <a:chOff x="7786941" y="2884917"/>
              <a:chExt cx="897649" cy="353919"/>
            </a:xfrm>
          </p:grpSpPr>
          <p:sp>
            <p:nvSpPr>
              <p:cNvPr id="992" name="Google Shape;992;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93" name="Google Shape;993;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94" name="Google Shape;994;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95" name="Google Shape;995;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996" name="Google Shape;996;p14"/>
          <p:cNvGrpSpPr/>
          <p:nvPr/>
        </p:nvGrpSpPr>
        <p:grpSpPr>
          <a:xfrm>
            <a:off x="10643825" y="2107963"/>
            <a:ext cx="353678" cy="198344"/>
            <a:chOff x="7493876" y="2774731"/>
            <a:chExt cx="1481958" cy="894622"/>
          </a:xfrm>
        </p:grpSpPr>
        <p:sp>
          <p:nvSpPr>
            <p:cNvPr id="997" name="Google Shape;997;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98" name="Google Shape;998;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99" name="Google Shape;999;p14"/>
            <p:cNvGrpSpPr/>
            <p:nvPr/>
          </p:nvGrpSpPr>
          <p:grpSpPr>
            <a:xfrm>
              <a:off x="7713663" y="2848339"/>
              <a:ext cx="1042107" cy="425543"/>
              <a:chOff x="7786941" y="2884917"/>
              <a:chExt cx="897649" cy="353919"/>
            </a:xfrm>
          </p:grpSpPr>
          <p:sp>
            <p:nvSpPr>
              <p:cNvPr id="1000" name="Google Shape;1000;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01" name="Google Shape;1001;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02" name="Google Shape;1002;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03" name="Google Shape;1003;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004" name="Google Shape;1004;p14"/>
          <p:cNvGrpSpPr/>
          <p:nvPr/>
        </p:nvGrpSpPr>
        <p:grpSpPr>
          <a:xfrm>
            <a:off x="9098788" y="3956624"/>
            <a:ext cx="367224" cy="240304"/>
            <a:chOff x="7493876" y="2774731"/>
            <a:chExt cx="1481958" cy="894622"/>
          </a:xfrm>
        </p:grpSpPr>
        <p:sp>
          <p:nvSpPr>
            <p:cNvPr id="1005" name="Google Shape;1005;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06" name="Google Shape;1006;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07" name="Google Shape;1007;p14"/>
            <p:cNvGrpSpPr/>
            <p:nvPr/>
          </p:nvGrpSpPr>
          <p:grpSpPr>
            <a:xfrm>
              <a:off x="7713663" y="2848339"/>
              <a:ext cx="1042107" cy="425543"/>
              <a:chOff x="7786941" y="2884917"/>
              <a:chExt cx="897649" cy="353919"/>
            </a:xfrm>
          </p:grpSpPr>
          <p:sp>
            <p:nvSpPr>
              <p:cNvPr id="1008" name="Google Shape;1008;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09" name="Google Shape;1009;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0" name="Google Shape;1010;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1" name="Google Shape;1011;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012" name="Google Shape;1012;p14"/>
          <p:cNvGrpSpPr/>
          <p:nvPr/>
        </p:nvGrpSpPr>
        <p:grpSpPr>
          <a:xfrm>
            <a:off x="9980126" y="2661565"/>
            <a:ext cx="353678" cy="198344"/>
            <a:chOff x="7493876" y="2774731"/>
            <a:chExt cx="1481958" cy="894622"/>
          </a:xfrm>
        </p:grpSpPr>
        <p:sp>
          <p:nvSpPr>
            <p:cNvPr id="1013" name="Google Shape;1013;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4" name="Google Shape;1014;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15" name="Google Shape;1015;p14"/>
            <p:cNvGrpSpPr/>
            <p:nvPr/>
          </p:nvGrpSpPr>
          <p:grpSpPr>
            <a:xfrm>
              <a:off x="7713663" y="2848339"/>
              <a:ext cx="1042107" cy="425543"/>
              <a:chOff x="7786941" y="2884917"/>
              <a:chExt cx="897649" cy="353919"/>
            </a:xfrm>
          </p:grpSpPr>
          <p:sp>
            <p:nvSpPr>
              <p:cNvPr id="1016" name="Google Shape;1016;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7" name="Google Shape;1017;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8" name="Google Shape;1018;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19" name="Google Shape;1019;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020" name="Google Shape;1020;p14"/>
          <p:cNvGrpSpPr/>
          <p:nvPr/>
        </p:nvGrpSpPr>
        <p:grpSpPr>
          <a:xfrm>
            <a:off x="9497138" y="3394032"/>
            <a:ext cx="367224" cy="240304"/>
            <a:chOff x="7493876" y="2774731"/>
            <a:chExt cx="1481958" cy="894622"/>
          </a:xfrm>
        </p:grpSpPr>
        <p:sp>
          <p:nvSpPr>
            <p:cNvPr id="1021" name="Google Shape;1021;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2" name="Google Shape;1022;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23" name="Google Shape;1023;p14"/>
            <p:cNvGrpSpPr/>
            <p:nvPr/>
          </p:nvGrpSpPr>
          <p:grpSpPr>
            <a:xfrm>
              <a:off x="7713663" y="2848339"/>
              <a:ext cx="1042107" cy="425543"/>
              <a:chOff x="7786941" y="2884917"/>
              <a:chExt cx="897649" cy="353919"/>
            </a:xfrm>
          </p:grpSpPr>
          <p:sp>
            <p:nvSpPr>
              <p:cNvPr id="1024" name="Google Shape;1024;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5" name="Google Shape;1025;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6" name="Google Shape;1026;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27" name="Google Shape;1027;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028" name="Google Shape;1028;p14"/>
          <p:cNvGrpSpPr/>
          <p:nvPr/>
        </p:nvGrpSpPr>
        <p:grpSpPr>
          <a:xfrm>
            <a:off x="9601554" y="3999763"/>
            <a:ext cx="367224" cy="240304"/>
            <a:chOff x="7493876" y="2774731"/>
            <a:chExt cx="1481958" cy="894622"/>
          </a:xfrm>
        </p:grpSpPr>
        <p:sp>
          <p:nvSpPr>
            <p:cNvPr id="1029" name="Google Shape;1029;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0" name="Google Shape;1030;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31" name="Google Shape;1031;p14"/>
            <p:cNvGrpSpPr/>
            <p:nvPr/>
          </p:nvGrpSpPr>
          <p:grpSpPr>
            <a:xfrm>
              <a:off x="7713663" y="2848339"/>
              <a:ext cx="1042107" cy="425543"/>
              <a:chOff x="7786941" y="2884917"/>
              <a:chExt cx="897649" cy="353919"/>
            </a:xfrm>
          </p:grpSpPr>
          <p:sp>
            <p:nvSpPr>
              <p:cNvPr id="1032" name="Google Shape;1032;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3" name="Google Shape;1033;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4" name="Google Shape;1034;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5" name="Google Shape;1035;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036" name="Google Shape;1036;p14"/>
          <p:cNvGrpSpPr/>
          <p:nvPr/>
        </p:nvGrpSpPr>
        <p:grpSpPr>
          <a:xfrm>
            <a:off x="10375259" y="3992325"/>
            <a:ext cx="353678" cy="198344"/>
            <a:chOff x="7493876" y="2774731"/>
            <a:chExt cx="1481958" cy="894622"/>
          </a:xfrm>
        </p:grpSpPr>
        <p:sp>
          <p:nvSpPr>
            <p:cNvPr id="1037" name="Google Shape;1037;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8" name="Google Shape;1038;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39" name="Google Shape;1039;p14"/>
            <p:cNvGrpSpPr/>
            <p:nvPr/>
          </p:nvGrpSpPr>
          <p:grpSpPr>
            <a:xfrm>
              <a:off x="7713663" y="2848339"/>
              <a:ext cx="1042107" cy="425543"/>
              <a:chOff x="7786941" y="2884917"/>
              <a:chExt cx="897649" cy="353919"/>
            </a:xfrm>
          </p:grpSpPr>
          <p:sp>
            <p:nvSpPr>
              <p:cNvPr id="1040" name="Google Shape;1040;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1" name="Google Shape;1041;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2" name="Google Shape;1042;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3" name="Google Shape;1043;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044" name="Google Shape;1044;p14"/>
          <p:cNvGrpSpPr/>
          <p:nvPr/>
        </p:nvGrpSpPr>
        <p:grpSpPr>
          <a:xfrm>
            <a:off x="9247893" y="4775686"/>
            <a:ext cx="393760" cy="218578"/>
            <a:chOff x="7493876" y="2774731"/>
            <a:chExt cx="1481958" cy="894622"/>
          </a:xfrm>
        </p:grpSpPr>
        <p:sp>
          <p:nvSpPr>
            <p:cNvPr id="1045" name="Google Shape;1045;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6" name="Google Shape;1046;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47" name="Google Shape;1047;p14"/>
            <p:cNvGrpSpPr/>
            <p:nvPr/>
          </p:nvGrpSpPr>
          <p:grpSpPr>
            <a:xfrm>
              <a:off x="7713663" y="2848339"/>
              <a:ext cx="1042107" cy="425543"/>
              <a:chOff x="7786941" y="2884917"/>
              <a:chExt cx="897649" cy="353919"/>
            </a:xfrm>
          </p:grpSpPr>
          <p:sp>
            <p:nvSpPr>
              <p:cNvPr id="1048" name="Google Shape;1048;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9" name="Google Shape;1049;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0" name="Google Shape;1050;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1" name="Google Shape;1051;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052" name="Google Shape;1052;p14"/>
          <p:cNvGrpSpPr/>
          <p:nvPr/>
        </p:nvGrpSpPr>
        <p:grpSpPr>
          <a:xfrm>
            <a:off x="10925982" y="4369125"/>
            <a:ext cx="228295" cy="120400"/>
            <a:chOff x="7493876" y="2774731"/>
            <a:chExt cx="1481958" cy="894622"/>
          </a:xfrm>
        </p:grpSpPr>
        <p:sp>
          <p:nvSpPr>
            <p:cNvPr id="1053" name="Google Shape;1053;p1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4" name="Google Shape;1054;p1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              </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055" name="Google Shape;1055;p14"/>
            <p:cNvGrpSpPr/>
            <p:nvPr/>
          </p:nvGrpSpPr>
          <p:grpSpPr>
            <a:xfrm>
              <a:off x="7713663" y="2848339"/>
              <a:ext cx="1042107" cy="425543"/>
              <a:chOff x="7786941" y="2884917"/>
              <a:chExt cx="897649" cy="353919"/>
            </a:xfrm>
          </p:grpSpPr>
          <p:sp>
            <p:nvSpPr>
              <p:cNvPr id="1056" name="Google Shape;1056;p1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7" name="Google Shape;1057;p1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8" name="Google Shape;1058;p1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9" name="Google Shape;1059;p1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grpSp>
        <p:nvGrpSpPr>
          <p:cNvPr id="1060" name="Google Shape;1060;p14"/>
          <p:cNvGrpSpPr/>
          <p:nvPr/>
        </p:nvGrpSpPr>
        <p:grpSpPr>
          <a:xfrm>
            <a:off x="7439074" y="2356613"/>
            <a:ext cx="534987" cy="414882"/>
            <a:chOff x="7432700" y="2327293"/>
            <a:chExt cx="534987" cy="414882"/>
          </a:xfrm>
        </p:grpSpPr>
        <p:pic>
          <p:nvPicPr>
            <p:cNvPr id="1061" name="Google Shape;1061;p14" descr="antenna_stylized"/>
            <p:cNvPicPr preferRelativeResize="0"/>
            <p:nvPr/>
          </p:nvPicPr>
          <p:blipFill rotWithShape="1">
            <a:blip r:embed="rId5"/>
            <a:srcRect/>
            <a:stretch>
              <a:fillRect/>
            </a:stretch>
          </p:blipFill>
          <p:spPr>
            <a:xfrm>
              <a:off x="7432700" y="2327293"/>
              <a:ext cx="530702" cy="223756"/>
            </a:xfrm>
            <a:prstGeom prst="rect">
              <a:avLst/>
            </a:prstGeom>
            <a:noFill/>
            <a:ln>
              <a:noFill/>
            </a:ln>
          </p:spPr>
        </p:pic>
        <p:pic>
          <p:nvPicPr>
            <p:cNvPr id="1062" name="Google Shape;1062;p14" descr="laptop_keyboard"/>
            <p:cNvPicPr preferRelativeResize="0"/>
            <p:nvPr/>
          </p:nvPicPr>
          <p:blipFill rotWithShape="1">
            <a:blip r:embed="rId6"/>
            <a:srcRect/>
            <a:stretch>
              <a:fillRect/>
            </a:stretch>
          </p:blipFill>
          <p:spPr>
            <a:xfrm rot="109064" flipH="1">
              <a:off x="7458407" y="2575770"/>
              <a:ext cx="437221" cy="159511"/>
            </a:xfrm>
            <a:prstGeom prst="rect">
              <a:avLst/>
            </a:prstGeom>
            <a:noFill/>
            <a:ln>
              <a:noFill/>
            </a:ln>
          </p:spPr>
        </p:pic>
        <p:sp>
          <p:nvSpPr>
            <p:cNvPr id="1063" name="Google Shape;1063;p14"/>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064" name="Google Shape;1064;p14" descr="screen"/>
            <p:cNvPicPr preferRelativeResize="0"/>
            <p:nvPr/>
          </p:nvPicPr>
          <p:blipFill rotWithShape="1">
            <a:blip r:embed="rId7"/>
            <a:srcRect/>
            <a:stretch>
              <a:fillRect/>
            </a:stretch>
          </p:blipFill>
          <p:spPr>
            <a:xfrm>
              <a:off x="7620637" y="2426338"/>
              <a:ext cx="319785" cy="189429"/>
            </a:xfrm>
            <a:prstGeom prst="rect">
              <a:avLst/>
            </a:prstGeom>
            <a:noFill/>
            <a:ln>
              <a:noFill/>
            </a:ln>
          </p:spPr>
        </p:pic>
        <p:sp>
          <p:nvSpPr>
            <p:cNvPr id="1065" name="Google Shape;1065;p14"/>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6" name="Google Shape;1066;p14"/>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7" name="Google Shape;1067;p14"/>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8" name="Google Shape;1068;p14"/>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9" name="Google Shape;1069;p14"/>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0" name="Google Shape;1070;p14"/>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071" name="Google Shape;1071;p14"/>
            <p:cNvGrpSpPr/>
            <p:nvPr/>
          </p:nvGrpSpPr>
          <p:grpSpPr>
            <a:xfrm>
              <a:off x="7594735" y="2642220"/>
              <a:ext cx="98740" cy="36846"/>
              <a:chOff x="1740" y="2642"/>
              <a:chExt cx="752" cy="327"/>
            </a:xfrm>
          </p:grpSpPr>
          <p:sp>
            <p:nvSpPr>
              <p:cNvPr id="1072" name="Google Shape;1072;p14"/>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3" name="Google Shape;1073;p14"/>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4" name="Google Shape;1074;p14"/>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5" name="Google Shape;1075;p14"/>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6" name="Google Shape;1076;p14"/>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7" name="Google Shape;1077;p14"/>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78" name="Google Shape;1078;p14"/>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9" name="Google Shape;1079;p14"/>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0" name="Google Shape;1080;p14"/>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1" name="Google Shape;1081;p14"/>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2" name="Google Shape;1082;p14"/>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3" name="Google Shape;1083;p14"/>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84" name="Google Shape;1084;p14"/>
          <p:cNvGrpSpPr/>
          <p:nvPr/>
        </p:nvGrpSpPr>
        <p:grpSpPr>
          <a:xfrm>
            <a:off x="8637781" y="2319727"/>
            <a:ext cx="530702" cy="478009"/>
            <a:chOff x="8631407" y="2290407"/>
            <a:chExt cx="530702" cy="478009"/>
          </a:xfrm>
        </p:grpSpPr>
        <p:pic>
          <p:nvPicPr>
            <p:cNvPr id="1085" name="Google Shape;1085;p14" descr="light2.png"/>
            <p:cNvPicPr preferRelativeResize="0"/>
            <p:nvPr/>
          </p:nvPicPr>
          <p:blipFill rotWithShape="1">
            <a:blip r:embed="rId8"/>
            <a:srcRect/>
            <a:stretch>
              <a:fillRect/>
            </a:stretch>
          </p:blipFill>
          <p:spPr>
            <a:xfrm flipH="1">
              <a:off x="8825293" y="2362969"/>
              <a:ext cx="92772" cy="405447"/>
            </a:xfrm>
            <a:prstGeom prst="rect">
              <a:avLst/>
            </a:prstGeom>
            <a:noFill/>
            <a:ln>
              <a:noFill/>
            </a:ln>
          </p:spPr>
        </p:pic>
        <p:pic>
          <p:nvPicPr>
            <p:cNvPr id="1086" name="Google Shape;1086;p14" descr="antenna_stylized"/>
            <p:cNvPicPr preferRelativeResize="0"/>
            <p:nvPr/>
          </p:nvPicPr>
          <p:blipFill rotWithShape="1">
            <a:blip r:embed="rId5"/>
            <a:srcRect/>
            <a:stretch>
              <a:fillRect/>
            </a:stretch>
          </p:blipFill>
          <p:spPr>
            <a:xfrm>
              <a:off x="8631407" y="2290407"/>
              <a:ext cx="530702" cy="223756"/>
            </a:xfrm>
            <a:prstGeom prst="rect">
              <a:avLst/>
            </a:prstGeom>
            <a:noFill/>
            <a:ln>
              <a:noFill/>
            </a:ln>
          </p:spPr>
        </p:pic>
      </p:grpSp>
      <p:grpSp>
        <p:nvGrpSpPr>
          <p:cNvPr id="1087" name="Google Shape;1087;p14"/>
          <p:cNvGrpSpPr/>
          <p:nvPr/>
        </p:nvGrpSpPr>
        <p:grpSpPr>
          <a:xfrm>
            <a:off x="8499539" y="2059124"/>
            <a:ext cx="849312" cy="226109"/>
            <a:chOff x="8493165" y="2029804"/>
            <a:chExt cx="849312" cy="226109"/>
          </a:xfrm>
        </p:grpSpPr>
        <p:pic>
          <p:nvPicPr>
            <p:cNvPr id="1088" name="Google Shape;1088;p14" descr="car_icon_small"/>
            <p:cNvPicPr preferRelativeResize="0"/>
            <p:nvPr/>
          </p:nvPicPr>
          <p:blipFill rotWithShape="1">
            <a:blip r:embed="rId9"/>
            <a:srcRect/>
            <a:stretch>
              <a:fillRect/>
            </a:stretch>
          </p:blipFill>
          <p:spPr>
            <a:xfrm>
              <a:off x="8493165" y="2087638"/>
              <a:ext cx="849312" cy="168275"/>
            </a:xfrm>
            <a:prstGeom prst="rect">
              <a:avLst/>
            </a:prstGeom>
            <a:noFill/>
            <a:ln>
              <a:noFill/>
            </a:ln>
          </p:spPr>
        </p:pic>
        <p:pic>
          <p:nvPicPr>
            <p:cNvPr id="1089" name="Google Shape;1089;p14" descr="antenna_stylized"/>
            <p:cNvPicPr preferRelativeResize="0"/>
            <p:nvPr/>
          </p:nvPicPr>
          <p:blipFill rotWithShape="1">
            <a:blip r:embed="rId5"/>
            <a:srcRect/>
            <a:stretch>
              <a:fillRect/>
            </a:stretch>
          </p:blipFill>
          <p:spPr>
            <a:xfrm>
              <a:off x="8704645" y="2029804"/>
              <a:ext cx="530702" cy="223756"/>
            </a:xfrm>
            <a:prstGeom prst="rect">
              <a:avLst/>
            </a:prstGeom>
            <a:noFill/>
            <a:ln>
              <a:noFill/>
            </a:ln>
          </p:spPr>
        </p:pic>
      </p:grpSp>
      <p:grpSp>
        <p:nvGrpSpPr>
          <p:cNvPr id="1090" name="Google Shape;1090;p14"/>
          <p:cNvGrpSpPr/>
          <p:nvPr/>
        </p:nvGrpSpPr>
        <p:grpSpPr>
          <a:xfrm>
            <a:off x="7493518" y="3325424"/>
            <a:ext cx="857739" cy="583764"/>
            <a:chOff x="7487144" y="3296104"/>
            <a:chExt cx="857739" cy="583764"/>
          </a:xfrm>
        </p:grpSpPr>
        <p:grpSp>
          <p:nvGrpSpPr>
            <p:cNvPr id="1091" name="Google Shape;1091;p14"/>
            <p:cNvGrpSpPr/>
            <p:nvPr/>
          </p:nvGrpSpPr>
          <p:grpSpPr>
            <a:xfrm>
              <a:off x="7487144" y="3389820"/>
              <a:ext cx="350807" cy="310034"/>
              <a:chOff x="7487144" y="3389820"/>
              <a:chExt cx="350807" cy="310034"/>
            </a:xfrm>
          </p:grpSpPr>
          <p:pic>
            <p:nvPicPr>
              <p:cNvPr id="1092" name="Google Shape;1092;p14" descr="antenna_stylized"/>
              <p:cNvPicPr preferRelativeResize="0"/>
              <p:nvPr/>
            </p:nvPicPr>
            <p:blipFill rotWithShape="1">
              <a:blip r:embed="rId10"/>
              <a:srcRect/>
              <a:stretch>
                <a:fillRect/>
              </a:stretch>
            </p:blipFill>
            <p:spPr>
              <a:xfrm>
                <a:off x="7487144" y="3389820"/>
                <a:ext cx="347997" cy="167557"/>
              </a:xfrm>
              <a:prstGeom prst="rect">
                <a:avLst/>
              </a:prstGeom>
              <a:noFill/>
              <a:ln>
                <a:noFill/>
              </a:ln>
            </p:spPr>
          </p:pic>
          <p:pic>
            <p:nvPicPr>
              <p:cNvPr id="1093" name="Google Shape;1093;p14" descr="laptop_keyboard"/>
              <p:cNvPicPr preferRelativeResize="0"/>
              <p:nvPr/>
            </p:nvPicPr>
            <p:blipFill rotWithShape="1">
              <a:blip r:embed="rId11"/>
              <a:srcRect/>
              <a:stretch>
                <a:fillRect/>
              </a:stretch>
            </p:blipFill>
            <p:spPr>
              <a:xfrm rot="109064" flipH="1">
                <a:off x="7504001" y="3575889"/>
                <a:ext cx="286699" cy="119448"/>
              </a:xfrm>
              <a:prstGeom prst="rect">
                <a:avLst/>
              </a:prstGeom>
              <a:noFill/>
              <a:ln>
                <a:noFill/>
              </a:ln>
            </p:spPr>
          </p:pic>
          <p:sp>
            <p:nvSpPr>
              <p:cNvPr id="1094" name="Google Shape;1094;p14"/>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095" name="Google Shape;1095;p14" descr="screen"/>
              <p:cNvPicPr preferRelativeResize="0"/>
              <p:nvPr/>
            </p:nvPicPr>
            <p:blipFill rotWithShape="1">
              <a:blip r:embed="rId12"/>
              <a:srcRect/>
              <a:stretch>
                <a:fillRect/>
              </a:stretch>
            </p:blipFill>
            <p:spPr>
              <a:xfrm>
                <a:off x="7610380" y="3463988"/>
                <a:ext cx="209692" cy="141851"/>
              </a:xfrm>
              <a:prstGeom prst="rect">
                <a:avLst/>
              </a:prstGeom>
              <a:noFill/>
              <a:ln>
                <a:noFill/>
              </a:ln>
            </p:spPr>
          </p:pic>
          <p:sp>
            <p:nvSpPr>
              <p:cNvPr id="1096" name="Google Shape;1096;p14"/>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7" name="Google Shape;1097;p14"/>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8" name="Google Shape;1098;p14"/>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9" name="Google Shape;1099;p14"/>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0" name="Google Shape;1100;p14"/>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1" name="Google Shape;1101;p14"/>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102" name="Google Shape;1102;p14"/>
              <p:cNvGrpSpPr/>
              <p:nvPr/>
            </p:nvGrpSpPr>
            <p:grpSpPr>
              <a:xfrm>
                <a:off x="7593395" y="3625649"/>
                <a:ext cx="64747" cy="27592"/>
                <a:chOff x="1740" y="2642"/>
                <a:chExt cx="752" cy="327"/>
              </a:xfrm>
            </p:grpSpPr>
            <p:sp>
              <p:nvSpPr>
                <p:cNvPr id="1103" name="Google Shape;1103;p14"/>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4" name="Google Shape;1104;p14"/>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5" name="Google Shape;1105;p14"/>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6" name="Google Shape;1106;p14"/>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7" name="Google Shape;1107;p14"/>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8" name="Google Shape;1108;p14"/>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109" name="Google Shape;1109;p14"/>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0" name="Google Shape;1110;p14"/>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1" name="Google Shape;1111;p14"/>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2" name="Google Shape;1112;p14"/>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3" name="Google Shape;1113;p14"/>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4" name="Google Shape;1114;p14"/>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15" name="Google Shape;1115;p14"/>
            <p:cNvGrpSpPr/>
            <p:nvPr/>
          </p:nvGrpSpPr>
          <p:grpSpPr>
            <a:xfrm flipH="1">
              <a:off x="7985622" y="3537823"/>
              <a:ext cx="359261" cy="342045"/>
              <a:chOff x="2839" y="3501"/>
              <a:chExt cx="755" cy="803"/>
            </a:xfrm>
          </p:grpSpPr>
          <p:pic>
            <p:nvPicPr>
              <p:cNvPr id="1116" name="Google Shape;1116;p14" descr="desktop_computer_stylized_medium"/>
              <p:cNvPicPr preferRelativeResize="0"/>
              <p:nvPr/>
            </p:nvPicPr>
            <p:blipFill rotWithShape="1">
              <a:blip r:embed="rId13"/>
              <a:srcRect/>
              <a:stretch>
                <a:fillRect/>
              </a:stretch>
            </p:blipFill>
            <p:spPr>
              <a:xfrm>
                <a:off x="2839" y="3501"/>
                <a:ext cx="755" cy="803"/>
              </a:xfrm>
              <a:prstGeom prst="rect">
                <a:avLst/>
              </a:prstGeom>
              <a:noFill/>
              <a:ln>
                <a:noFill/>
              </a:ln>
            </p:spPr>
          </p:pic>
          <p:sp>
            <p:nvSpPr>
              <p:cNvPr id="1117" name="Google Shape;1117;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18" name="Google Shape;1118;p14"/>
            <p:cNvGrpSpPr/>
            <p:nvPr/>
          </p:nvGrpSpPr>
          <p:grpSpPr>
            <a:xfrm>
              <a:off x="7797061" y="3296104"/>
              <a:ext cx="347997" cy="396620"/>
              <a:chOff x="7797061" y="3296104"/>
              <a:chExt cx="347997" cy="396620"/>
            </a:xfrm>
          </p:grpSpPr>
          <p:pic>
            <p:nvPicPr>
              <p:cNvPr id="1119" name="Google Shape;1119;p14" descr="fridge2.png"/>
              <p:cNvPicPr preferRelativeResize="0"/>
              <p:nvPr/>
            </p:nvPicPr>
            <p:blipFill rotWithShape="1">
              <a:blip r:embed="rId14"/>
              <a:srcRect/>
              <a:stretch>
                <a:fillRect/>
              </a:stretch>
            </p:blipFill>
            <p:spPr>
              <a:xfrm>
                <a:off x="7896825" y="3355697"/>
                <a:ext cx="189578" cy="337027"/>
              </a:xfrm>
              <a:prstGeom prst="rect">
                <a:avLst/>
              </a:prstGeom>
              <a:noFill/>
              <a:ln>
                <a:noFill/>
              </a:ln>
            </p:spPr>
          </p:pic>
          <p:pic>
            <p:nvPicPr>
              <p:cNvPr id="1120" name="Google Shape;1120;p14" descr="antenna_stylized"/>
              <p:cNvPicPr preferRelativeResize="0"/>
              <p:nvPr/>
            </p:nvPicPr>
            <p:blipFill rotWithShape="1">
              <a:blip r:embed="rId10"/>
              <a:srcRect/>
              <a:stretch>
                <a:fillRect/>
              </a:stretch>
            </p:blipFill>
            <p:spPr>
              <a:xfrm>
                <a:off x="7797061" y="3296104"/>
                <a:ext cx="347997" cy="167557"/>
              </a:xfrm>
              <a:prstGeom prst="rect">
                <a:avLst/>
              </a:prstGeom>
              <a:noFill/>
              <a:ln>
                <a:noFill/>
              </a:ln>
            </p:spPr>
          </p:pic>
        </p:grpSp>
      </p:grpSp>
      <p:grpSp>
        <p:nvGrpSpPr>
          <p:cNvPr id="1121" name="Google Shape;1121;p14"/>
          <p:cNvGrpSpPr/>
          <p:nvPr/>
        </p:nvGrpSpPr>
        <p:grpSpPr>
          <a:xfrm>
            <a:off x="11064947" y="3428485"/>
            <a:ext cx="518448" cy="1212242"/>
            <a:chOff x="11058573" y="3399165"/>
            <a:chExt cx="518448" cy="1212242"/>
          </a:xfrm>
        </p:grpSpPr>
        <p:grpSp>
          <p:nvGrpSpPr>
            <p:cNvPr id="1122" name="Google Shape;1122;p14"/>
            <p:cNvGrpSpPr/>
            <p:nvPr/>
          </p:nvGrpSpPr>
          <p:grpSpPr>
            <a:xfrm>
              <a:off x="11087182" y="4159591"/>
              <a:ext cx="489839" cy="451816"/>
              <a:chOff x="5103720" y="2693365"/>
              <a:chExt cx="611650" cy="414788"/>
            </a:xfrm>
          </p:grpSpPr>
          <p:cxnSp>
            <p:nvCxnSpPr>
              <p:cNvPr id="1123" name="Google Shape;1123;p14"/>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1124" name="Google Shape;1124;p14"/>
              <p:cNvGrpSpPr/>
              <p:nvPr/>
            </p:nvGrpSpPr>
            <p:grpSpPr>
              <a:xfrm>
                <a:off x="5275406" y="2693365"/>
                <a:ext cx="439964" cy="414788"/>
                <a:chOff x="5275406" y="2711455"/>
                <a:chExt cx="452949" cy="405518"/>
              </a:xfrm>
            </p:grpSpPr>
            <p:pic>
              <p:nvPicPr>
                <p:cNvPr id="1125" name="Google Shape;1125;p14" descr="server_rack.png"/>
                <p:cNvPicPr preferRelativeResize="0"/>
                <p:nvPr/>
              </p:nvPicPr>
              <p:blipFill rotWithShape="1">
                <a:blip r:embed="rId15"/>
                <a:srcRect/>
                <a:stretch>
                  <a:fillRect/>
                </a:stretch>
              </p:blipFill>
              <p:spPr>
                <a:xfrm>
                  <a:off x="5537367" y="2770786"/>
                  <a:ext cx="190988" cy="313366"/>
                </a:xfrm>
                <a:prstGeom prst="rect">
                  <a:avLst/>
                </a:prstGeom>
                <a:noFill/>
                <a:ln>
                  <a:noFill/>
                </a:ln>
              </p:spPr>
            </p:pic>
            <p:pic>
              <p:nvPicPr>
                <p:cNvPr id="1126" name="Google Shape;1126;p14" descr="server_rack.png"/>
                <p:cNvPicPr preferRelativeResize="0"/>
                <p:nvPr/>
              </p:nvPicPr>
              <p:blipFill rotWithShape="1">
                <a:blip r:embed="rId15"/>
                <a:srcRect/>
                <a:stretch>
                  <a:fillRect/>
                </a:stretch>
              </p:blipFill>
              <p:spPr>
                <a:xfrm>
                  <a:off x="5275406" y="2764002"/>
                  <a:ext cx="190988" cy="313366"/>
                </a:xfrm>
                <a:prstGeom prst="rect">
                  <a:avLst/>
                </a:prstGeom>
                <a:noFill/>
                <a:ln>
                  <a:noFill/>
                </a:ln>
              </p:spPr>
            </p:pic>
            <p:pic>
              <p:nvPicPr>
                <p:cNvPr id="1127" name="Google Shape;1127;p14" descr="server_rack.png"/>
                <p:cNvPicPr preferRelativeResize="0"/>
                <p:nvPr/>
              </p:nvPicPr>
              <p:blipFill rotWithShape="1">
                <a:blip r:embed="rId15"/>
                <a:srcRect/>
                <a:stretch>
                  <a:fillRect/>
                </a:stretch>
              </p:blipFill>
              <p:spPr>
                <a:xfrm>
                  <a:off x="5385676" y="2711455"/>
                  <a:ext cx="247152" cy="405518"/>
                </a:xfrm>
                <a:prstGeom prst="rect">
                  <a:avLst/>
                </a:prstGeom>
                <a:noFill/>
                <a:ln>
                  <a:noFill/>
                </a:ln>
              </p:spPr>
            </p:pic>
          </p:grpSp>
        </p:grpSp>
        <p:grpSp>
          <p:nvGrpSpPr>
            <p:cNvPr id="1128" name="Google Shape;1128;p14"/>
            <p:cNvGrpSpPr/>
            <p:nvPr/>
          </p:nvGrpSpPr>
          <p:grpSpPr>
            <a:xfrm>
              <a:off x="11058573" y="3399165"/>
              <a:ext cx="423724" cy="405973"/>
              <a:chOff x="5103720" y="2693365"/>
              <a:chExt cx="611650" cy="414788"/>
            </a:xfrm>
          </p:grpSpPr>
          <p:cxnSp>
            <p:nvCxnSpPr>
              <p:cNvPr id="1129" name="Google Shape;1129;p14"/>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1130" name="Google Shape;1130;p14"/>
              <p:cNvGrpSpPr/>
              <p:nvPr/>
            </p:nvGrpSpPr>
            <p:grpSpPr>
              <a:xfrm>
                <a:off x="5275406" y="2693365"/>
                <a:ext cx="439964" cy="414788"/>
                <a:chOff x="5275406" y="2711455"/>
                <a:chExt cx="452949" cy="405518"/>
              </a:xfrm>
            </p:grpSpPr>
            <p:pic>
              <p:nvPicPr>
                <p:cNvPr id="1131" name="Google Shape;1131;p14" descr="server_rack.png"/>
                <p:cNvPicPr preferRelativeResize="0"/>
                <p:nvPr/>
              </p:nvPicPr>
              <p:blipFill rotWithShape="1">
                <a:blip r:embed="rId15"/>
                <a:srcRect/>
                <a:stretch>
                  <a:fillRect/>
                </a:stretch>
              </p:blipFill>
              <p:spPr>
                <a:xfrm>
                  <a:off x="5537367" y="2770786"/>
                  <a:ext cx="190988" cy="313366"/>
                </a:xfrm>
                <a:prstGeom prst="rect">
                  <a:avLst/>
                </a:prstGeom>
                <a:noFill/>
                <a:ln>
                  <a:noFill/>
                </a:ln>
              </p:spPr>
            </p:pic>
            <p:pic>
              <p:nvPicPr>
                <p:cNvPr id="1132" name="Google Shape;1132;p14" descr="server_rack.png"/>
                <p:cNvPicPr preferRelativeResize="0"/>
                <p:nvPr/>
              </p:nvPicPr>
              <p:blipFill rotWithShape="1">
                <a:blip r:embed="rId15"/>
                <a:srcRect/>
                <a:stretch>
                  <a:fillRect/>
                </a:stretch>
              </p:blipFill>
              <p:spPr>
                <a:xfrm>
                  <a:off x="5275406" y="2764002"/>
                  <a:ext cx="190988" cy="313366"/>
                </a:xfrm>
                <a:prstGeom prst="rect">
                  <a:avLst/>
                </a:prstGeom>
                <a:noFill/>
                <a:ln>
                  <a:noFill/>
                </a:ln>
              </p:spPr>
            </p:pic>
            <p:pic>
              <p:nvPicPr>
                <p:cNvPr id="1133" name="Google Shape;1133;p14" descr="server_rack.png"/>
                <p:cNvPicPr preferRelativeResize="0"/>
                <p:nvPr/>
              </p:nvPicPr>
              <p:blipFill rotWithShape="1">
                <a:blip r:embed="rId15"/>
                <a:srcRect/>
                <a:stretch>
                  <a:fillRect/>
                </a:stretch>
              </p:blipFill>
              <p:spPr>
                <a:xfrm>
                  <a:off x="5385676" y="2711455"/>
                  <a:ext cx="247152" cy="405518"/>
                </a:xfrm>
                <a:prstGeom prst="rect">
                  <a:avLst/>
                </a:prstGeom>
                <a:noFill/>
                <a:ln>
                  <a:noFill/>
                </a:ln>
              </p:spPr>
            </p:pic>
          </p:grpSp>
        </p:grpSp>
      </p:grpSp>
      <p:grpSp>
        <p:nvGrpSpPr>
          <p:cNvPr id="1134" name="Google Shape;1134;p14"/>
          <p:cNvGrpSpPr/>
          <p:nvPr/>
        </p:nvGrpSpPr>
        <p:grpSpPr>
          <a:xfrm flipH="1">
            <a:off x="7980855" y="4900161"/>
            <a:ext cx="345630" cy="320302"/>
            <a:chOff x="2839" y="3501"/>
            <a:chExt cx="755" cy="803"/>
          </a:xfrm>
        </p:grpSpPr>
        <p:pic>
          <p:nvPicPr>
            <p:cNvPr id="1135" name="Google Shape;1135;p14" descr="desktop_computer_stylized_medium"/>
            <p:cNvPicPr preferRelativeResize="0"/>
            <p:nvPr/>
          </p:nvPicPr>
          <p:blipFill rotWithShape="1">
            <a:blip r:embed="rId16"/>
            <a:srcRect/>
            <a:stretch>
              <a:fillRect/>
            </a:stretch>
          </p:blipFill>
          <p:spPr>
            <a:xfrm>
              <a:off x="2839" y="3501"/>
              <a:ext cx="755" cy="803"/>
            </a:xfrm>
            <a:prstGeom prst="rect">
              <a:avLst/>
            </a:prstGeom>
            <a:noFill/>
            <a:ln>
              <a:noFill/>
            </a:ln>
          </p:spPr>
        </p:pic>
        <p:sp>
          <p:nvSpPr>
            <p:cNvPr id="1136" name="Google Shape;1136;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37" name="Google Shape;1137;p14"/>
          <p:cNvGrpSpPr/>
          <p:nvPr/>
        </p:nvGrpSpPr>
        <p:grpSpPr>
          <a:xfrm>
            <a:off x="9201681" y="5852809"/>
            <a:ext cx="310186" cy="312008"/>
            <a:chOff x="877" y="1008"/>
            <a:chExt cx="2747" cy="2626"/>
          </a:xfrm>
        </p:grpSpPr>
        <p:pic>
          <p:nvPicPr>
            <p:cNvPr id="1138" name="Google Shape;1138;p14" descr="antenna_stylized"/>
            <p:cNvPicPr preferRelativeResize="0"/>
            <p:nvPr/>
          </p:nvPicPr>
          <p:blipFill rotWithShape="1">
            <a:blip r:embed="rId17"/>
            <a:srcRect/>
            <a:stretch>
              <a:fillRect/>
            </a:stretch>
          </p:blipFill>
          <p:spPr>
            <a:xfrm>
              <a:off x="877" y="1008"/>
              <a:ext cx="2725" cy="1421"/>
            </a:xfrm>
            <a:prstGeom prst="rect">
              <a:avLst/>
            </a:prstGeom>
            <a:noFill/>
            <a:ln>
              <a:noFill/>
            </a:ln>
          </p:spPr>
        </p:pic>
        <p:pic>
          <p:nvPicPr>
            <p:cNvPr id="1139" name="Google Shape;1139;p14" descr="laptop_keyboard"/>
            <p:cNvPicPr preferRelativeResize="0"/>
            <p:nvPr/>
          </p:nvPicPr>
          <p:blipFill rotWithShape="1">
            <a:blip r:embed="rId18"/>
            <a:srcRect/>
            <a:stretch>
              <a:fillRect/>
            </a:stretch>
          </p:blipFill>
          <p:spPr>
            <a:xfrm rot="109064" flipH="1">
              <a:off x="1009" y="2586"/>
              <a:ext cx="2245" cy="1013"/>
            </a:xfrm>
            <a:prstGeom prst="rect">
              <a:avLst/>
            </a:prstGeom>
            <a:noFill/>
            <a:ln>
              <a:noFill/>
            </a:ln>
          </p:spPr>
        </p:pic>
        <p:sp>
          <p:nvSpPr>
            <p:cNvPr id="1140" name="Google Shape;1140;p14"/>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141" name="Google Shape;1141;p14" descr="screen"/>
            <p:cNvPicPr preferRelativeResize="0"/>
            <p:nvPr/>
          </p:nvPicPr>
          <p:blipFill rotWithShape="1">
            <a:blip r:embed="rId19"/>
            <a:srcRect/>
            <a:stretch>
              <a:fillRect/>
            </a:stretch>
          </p:blipFill>
          <p:spPr>
            <a:xfrm>
              <a:off x="1842" y="1637"/>
              <a:ext cx="1642" cy="1203"/>
            </a:xfrm>
            <a:prstGeom prst="rect">
              <a:avLst/>
            </a:prstGeom>
            <a:noFill/>
            <a:ln>
              <a:noFill/>
            </a:ln>
          </p:spPr>
        </p:pic>
        <p:sp>
          <p:nvSpPr>
            <p:cNvPr id="1142" name="Google Shape;1142;p14"/>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3" name="Google Shape;1143;p14"/>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4" name="Google Shape;1144;p14"/>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5" name="Google Shape;1145;p14"/>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6" name="Google Shape;1146;p14"/>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7" name="Google Shape;1147;p14"/>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148" name="Google Shape;1148;p14"/>
            <p:cNvGrpSpPr/>
            <p:nvPr/>
          </p:nvGrpSpPr>
          <p:grpSpPr>
            <a:xfrm>
              <a:off x="1709" y="3008"/>
              <a:ext cx="507" cy="234"/>
              <a:chOff x="1740" y="2642"/>
              <a:chExt cx="752" cy="327"/>
            </a:xfrm>
          </p:grpSpPr>
          <p:sp>
            <p:nvSpPr>
              <p:cNvPr id="1149" name="Google Shape;1149;p14"/>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0" name="Google Shape;1150;p14"/>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1" name="Google Shape;1151;p14"/>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2" name="Google Shape;1152;p14"/>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3" name="Google Shape;1153;p14"/>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4" name="Google Shape;1154;p14"/>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155" name="Google Shape;1155;p14"/>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6" name="Google Shape;1156;p14"/>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7" name="Google Shape;1157;p14"/>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8" name="Google Shape;1158;p14"/>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9" name="Google Shape;1159;p14"/>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0" name="Google Shape;1160;p14"/>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61" name="Google Shape;1161;p14"/>
          <p:cNvGrpSpPr/>
          <p:nvPr/>
        </p:nvGrpSpPr>
        <p:grpSpPr>
          <a:xfrm flipH="1">
            <a:off x="8153909" y="5504657"/>
            <a:ext cx="345630" cy="320302"/>
            <a:chOff x="2839" y="3501"/>
            <a:chExt cx="755" cy="803"/>
          </a:xfrm>
        </p:grpSpPr>
        <p:pic>
          <p:nvPicPr>
            <p:cNvPr id="1162" name="Google Shape;1162;p14" descr="desktop_computer_stylized_medium"/>
            <p:cNvPicPr preferRelativeResize="0"/>
            <p:nvPr/>
          </p:nvPicPr>
          <p:blipFill rotWithShape="1">
            <a:blip r:embed="rId16"/>
            <a:srcRect/>
            <a:stretch>
              <a:fillRect/>
            </a:stretch>
          </p:blipFill>
          <p:spPr>
            <a:xfrm>
              <a:off x="2839" y="3501"/>
              <a:ext cx="755" cy="803"/>
            </a:xfrm>
            <a:prstGeom prst="rect">
              <a:avLst/>
            </a:prstGeom>
            <a:noFill/>
            <a:ln>
              <a:noFill/>
            </a:ln>
          </p:spPr>
        </p:pic>
        <p:sp>
          <p:nvSpPr>
            <p:cNvPr id="1163" name="Google Shape;1163;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64" name="Google Shape;1164;p14"/>
          <p:cNvGrpSpPr/>
          <p:nvPr/>
        </p:nvGrpSpPr>
        <p:grpSpPr>
          <a:xfrm flipH="1">
            <a:off x="8552134" y="5526130"/>
            <a:ext cx="345630" cy="320302"/>
            <a:chOff x="2839" y="3501"/>
            <a:chExt cx="755" cy="803"/>
          </a:xfrm>
        </p:grpSpPr>
        <p:pic>
          <p:nvPicPr>
            <p:cNvPr id="1165" name="Google Shape;1165;p14" descr="desktop_computer_stylized_medium"/>
            <p:cNvPicPr preferRelativeResize="0"/>
            <p:nvPr/>
          </p:nvPicPr>
          <p:blipFill rotWithShape="1">
            <a:blip r:embed="rId16"/>
            <a:srcRect/>
            <a:stretch>
              <a:fillRect/>
            </a:stretch>
          </p:blipFill>
          <p:spPr>
            <a:xfrm>
              <a:off x="2839" y="3501"/>
              <a:ext cx="755" cy="803"/>
            </a:xfrm>
            <a:prstGeom prst="rect">
              <a:avLst/>
            </a:prstGeom>
            <a:noFill/>
            <a:ln>
              <a:noFill/>
            </a:ln>
          </p:spPr>
        </p:pic>
        <p:sp>
          <p:nvSpPr>
            <p:cNvPr id="1166" name="Google Shape;1166;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67" name="Google Shape;1167;p14"/>
          <p:cNvGrpSpPr/>
          <p:nvPr/>
        </p:nvGrpSpPr>
        <p:grpSpPr>
          <a:xfrm>
            <a:off x="9534746" y="5795138"/>
            <a:ext cx="319264" cy="256836"/>
            <a:chOff x="877" y="1008"/>
            <a:chExt cx="2747" cy="2626"/>
          </a:xfrm>
        </p:grpSpPr>
        <p:pic>
          <p:nvPicPr>
            <p:cNvPr id="1168" name="Google Shape;1168;p14" descr="antenna_stylized"/>
            <p:cNvPicPr preferRelativeResize="0"/>
            <p:nvPr/>
          </p:nvPicPr>
          <p:blipFill rotWithShape="1">
            <a:blip r:embed="rId17"/>
            <a:srcRect/>
            <a:stretch>
              <a:fillRect/>
            </a:stretch>
          </p:blipFill>
          <p:spPr>
            <a:xfrm>
              <a:off x="877" y="1008"/>
              <a:ext cx="2725" cy="1421"/>
            </a:xfrm>
            <a:prstGeom prst="rect">
              <a:avLst/>
            </a:prstGeom>
            <a:noFill/>
            <a:ln>
              <a:noFill/>
            </a:ln>
          </p:spPr>
        </p:pic>
        <p:pic>
          <p:nvPicPr>
            <p:cNvPr id="1169" name="Google Shape;1169;p14" descr="laptop_keyboard"/>
            <p:cNvPicPr preferRelativeResize="0"/>
            <p:nvPr/>
          </p:nvPicPr>
          <p:blipFill rotWithShape="1">
            <a:blip r:embed="rId18"/>
            <a:srcRect/>
            <a:stretch>
              <a:fillRect/>
            </a:stretch>
          </p:blipFill>
          <p:spPr>
            <a:xfrm rot="109064" flipH="1">
              <a:off x="1009" y="2586"/>
              <a:ext cx="2245" cy="1013"/>
            </a:xfrm>
            <a:prstGeom prst="rect">
              <a:avLst/>
            </a:prstGeom>
            <a:noFill/>
            <a:ln>
              <a:noFill/>
            </a:ln>
          </p:spPr>
        </p:pic>
        <p:sp>
          <p:nvSpPr>
            <p:cNvPr id="1170" name="Google Shape;1170;p14"/>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171" name="Google Shape;1171;p14" descr="screen"/>
            <p:cNvPicPr preferRelativeResize="0"/>
            <p:nvPr/>
          </p:nvPicPr>
          <p:blipFill rotWithShape="1">
            <a:blip r:embed="rId19"/>
            <a:srcRect/>
            <a:stretch>
              <a:fillRect/>
            </a:stretch>
          </p:blipFill>
          <p:spPr>
            <a:xfrm>
              <a:off x="1842" y="1637"/>
              <a:ext cx="1642" cy="1203"/>
            </a:xfrm>
            <a:prstGeom prst="rect">
              <a:avLst/>
            </a:prstGeom>
            <a:noFill/>
            <a:ln>
              <a:noFill/>
            </a:ln>
          </p:spPr>
        </p:pic>
        <p:sp>
          <p:nvSpPr>
            <p:cNvPr id="1172" name="Google Shape;1172;p14"/>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3" name="Google Shape;1173;p14"/>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4" name="Google Shape;1174;p14"/>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5" name="Google Shape;1175;p14"/>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6" name="Google Shape;1176;p14"/>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7" name="Google Shape;1177;p14"/>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178" name="Google Shape;1178;p14"/>
            <p:cNvGrpSpPr/>
            <p:nvPr/>
          </p:nvGrpSpPr>
          <p:grpSpPr>
            <a:xfrm>
              <a:off x="1709" y="3008"/>
              <a:ext cx="507" cy="234"/>
              <a:chOff x="1740" y="2642"/>
              <a:chExt cx="752" cy="327"/>
            </a:xfrm>
          </p:grpSpPr>
          <p:sp>
            <p:nvSpPr>
              <p:cNvPr id="1179" name="Google Shape;1179;p14"/>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0" name="Google Shape;1180;p14"/>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1" name="Google Shape;1181;p14"/>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2" name="Google Shape;1182;p14"/>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3" name="Google Shape;1183;p14"/>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4" name="Google Shape;1184;p14"/>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185" name="Google Shape;1185;p14"/>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6" name="Google Shape;1186;p14"/>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7" name="Google Shape;1187;p14"/>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8" name="Google Shape;1188;p14"/>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9" name="Google Shape;1189;p14"/>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0" name="Google Shape;1190;p14"/>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191" name="Google Shape;1191;p14"/>
          <p:cNvSpPr/>
          <p:nvPr/>
        </p:nvSpPr>
        <p:spPr>
          <a:xfrm>
            <a:off x="10153593" y="5636971"/>
            <a:ext cx="34049" cy="332924"/>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2" name="Google Shape;1192;p14"/>
          <p:cNvSpPr/>
          <p:nvPr/>
        </p:nvSpPr>
        <p:spPr>
          <a:xfrm>
            <a:off x="10159970" y="5656923"/>
            <a:ext cx="20333" cy="308020"/>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3" name="Google Shape;1193;p14"/>
          <p:cNvSpPr/>
          <p:nvPr/>
        </p:nvSpPr>
        <p:spPr>
          <a:xfrm>
            <a:off x="10155518" y="5812753"/>
            <a:ext cx="31643" cy="27525"/>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4" name="Google Shape;1194;p14"/>
          <p:cNvSpPr/>
          <p:nvPr/>
        </p:nvSpPr>
        <p:spPr>
          <a:xfrm>
            <a:off x="10026299" y="5674399"/>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95" name="Google Shape;1195;p14"/>
          <p:cNvGrpSpPr/>
          <p:nvPr/>
        </p:nvGrpSpPr>
        <p:grpSpPr>
          <a:xfrm>
            <a:off x="10091053" y="5670891"/>
            <a:ext cx="69517" cy="21877"/>
            <a:chOff x="613" y="2566"/>
            <a:chExt cx="721" cy="144"/>
          </a:xfrm>
        </p:grpSpPr>
        <p:sp>
          <p:nvSpPr>
            <p:cNvPr id="1196" name="Google Shape;1196;p14"/>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97" name="Google Shape;1197;p14"/>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98" name="Google Shape;1198;p14"/>
          <p:cNvSpPr/>
          <p:nvPr/>
        </p:nvSpPr>
        <p:spPr>
          <a:xfrm>
            <a:off x="10027502" y="5722750"/>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99" name="Google Shape;1199;p14"/>
          <p:cNvGrpSpPr/>
          <p:nvPr/>
        </p:nvGrpSpPr>
        <p:grpSpPr>
          <a:xfrm>
            <a:off x="10091005" y="5718110"/>
            <a:ext cx="69517" cy="19515"/>
            <a:chOff x="615" y="2564"/>
            <a:chExt cx="721" cy="139"/>
          </a:xfrm>
        </p:grpSpPr>
        <p:sp>
          <p:nvSpPr>
            <p:cNvPr id="1200" name="Google Shape;1200;p14"/>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1" name="Google Shape;1201;p14"/>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02" name="Google Shape;1202;p14"/>
          <p:cNvSpPr/>
          <p:nvPr/>
        </p:nvSpPr>
        <p:spPr>
          <a:xfrm>
            <a:off x="10027502" y="5771101"/>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3" name="Google Shape;1203;p14"/>
          <p:cNvSpPr/>
          <p:nvPr/>
        </p:nvSpPr>
        <p:spPr>
          <a:xfrm>
            <a:off x="10028705" y="5814938"/>
            <a:ext cx="71949" cy="68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04" name="Google Shape;1204;p14"/>
          <p:cNvGrpSpPr/>
          <p:nvPr/>
        </p:nvGrpSpPr>
        <p:grpSpPr>
          <a:xfrm>
            <a:off x="10089851" y="5813708"/>
            <a:ext cx="69541" cy="19618"/>
            <a:chOff x="618" y="2586"/>
            <a:chExt cx="720" cy="124"/>
          </a:xfrm>
        </p:grpSpPr>
        <p:sp>
          <p:nvSpPr>
            <p:cNvPr id="1205" name="Google Shape;1205;p14"/>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6" name="Google Shape;1206;p14"/>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07" name="Google Shape;1207;p14"/>
          <p:cNvSpPr/>
          <p:nvPr/>
        </p:nvSpPr>
        <p:spPr>
          <a:xfrm>
            <a:off x="10156000" y="5771101"/>
            <a:ext cx="31643" cy="27380"/>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208" name="Google Shape;1208;p14"/>
          <p:cNvGrpSpPr/>
          <p:nvPr/>
        </p:nvGrpSpPr>
        <p:grpSpPr>
          <a:xfrm>
            <a:off x="10089849" y="5767606"/>
            <a:ext cx="70700" cy="19515"/>
            <a:chOff x="613" y="2571"/>
            <a:chExt cx="732" cy="134"/>
          </a:xfrm>
        </p:grpSpPr>
        <p:sp>
          <p:nvSpPr>
            <p:cNvPr id="1209" name="Google Shape;1209;p14"/>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0" name="Google Shape;1210;p14"/>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11" name="Google Shape;1211;p14"/>
          <p:cNvSpPr/>
          <p:nvPr/>
        </p:nvSpPr>
        <p:spPr>
          <a:xfrm>
            <a:off x="10150946" y="5636388"/>
            <a:ext cx="8422" cy="332778"/>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2" name="Google Shape;1212;p14"/>
          <p:cNvSpPr/>
          <p:nvPr/>
        </p:nvSpPr>
        <p:spPr>
          <a:xfrm>
            <a:off x="10158887" y="5720566"/>
            <a:ext cx="28515" cy="31020"/>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13" name="Google Shape;1213;p14"/>
          <p:cNvSpPr/>
          <p:nvPr/>
        </p:nvSpPr>
        <p:spPr>
          <a:xfrm>
            <a:off x="10159248" y="5672943"/>
            <a:ext cx="29357" cy="34953"/>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14" name="Google Shape;1214;p14"/>
          <p:cNvSpPr/>
          <p:nvPr/>
        </p:nvSpPr>
        <p:spPr>
          <a:xfrm>
            <a:off x="10183311" y="5954166"/>
            <a:ext cx="6016" cy="1383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5" name="Google Shape;1215;p14"/>
          <p:cNvSpPr/>
          <p:nvPr/>
        </p:nvSpPr>
        <p:spPr>
          <a:xfrm>
            <a:off x="10157684" y="5954603"/>
            <a:ext cx="29477" cy="29127"/>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16" name="Google Shape;1216;p14"/>
          <p:cNvSpPr/>
          <p:nvPr/>
        </p:nvSpPr>
        <p:spPr>
          <a:xfrm>
            <a:off x="10017877" y="5963487"/>
            <a:ext cx="143898" cy="21845"/>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7" name="Google Shape;1217;p14"/>
          <p:cNvSpPr/>
          <p:nvPr/>
        </p:nvSpPr>
        <p:spPr>
          <a:xfrm>
            <a:off x="10026299" y="5969166"/>
            <a:ext cx="128257" cy="11505"/>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8" name="Google Shape;1218;p14"/>
          <p:cNvSpPr/>
          <p:nvPr/>
        </p:nvSpPr>
        <p:spPr>
          <a:xfrm>
            <a:off x="10038210" y="5920815"/>
            <a:ext cx="19130" cy="2068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9" name="Google Shape;1219;p14"/>
          <p:cNvSpPr/>
          <p:nvPr/>
        </p:nvSpPr>
        <p:spPr>
          <a:xfrm>
            <a:off x="10059867" y="5920815"/>
            <a:ext cx="19130" cy="2068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1220" name="Google Shape;1220;p14"/>
          <p:cNvSpPr/>
          <p:nvPr/>
        </p:nvSpPr>
        <p:spPr>
          <a:xfrm>
            <a:off x="10080201" y="5920815"/>
            <a:ext cx="19130" cy="2068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1" name="Google Shape;1221;p14"/>
          <p:cNvSpPr/>
          <p:nvPr/>
        </p:nvSpPr>
        <p:spPr>
          <a:xfrm>
            <a:off x="10129410" y="5841444"/>
            <a:ext cx="9625" cy="110538"/>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22" name="Google Shape;1222;p14"/>
          <p:cNvGrpSpPr/>
          <p:nvPr/>
        </p:nvGrpSpPr>
        <p:grpSpPr>
          <a:xfrm flipH="1">
            <a:off x="7773981" y="5281060"/>
            <a:ext cx="345630" cy="320302"/>
            <a:chOff x="2839" y="3501"/>
            <a:chExt cx="755" cy="803"/>
          </a:xfrm>
        </p:grpSpPr>
        <p:pic>
          <p:nvPicPr>
            <p:cNvPr id="1223" name="Google Shape;1223;p14" descr="desktop_computer_stylized_medium"/>
            <p:cNvPicPr preferRelativeResize="0"/>
            <p:nvPr/>
          </p:nvPicPr>
          <p:blipFill rotWithShape="1">
            <a:blip r:embed="rId16"/>
            <a:srcRect/>
            <a:stretch>
              <a:fillRect/>
            </a:stretch>
          </p:blipFill>
          <p:spPr>
            <a:xfrm>
              <a:off x="2839" y="3501"/>
              <a:ext cx="755" cy="803"/>
            </a:xfrm>
            <a:prstGeom prst="rect">
              <a:avLst/>
            </a:prstGeom>
            <a:noFill/>
            <a:ln>
              <a:noFill/>
            </a:ln>
          </p:spPr>
        </p:pic>
        <p:sp>
          <p:nvSpPr>
            <p:cNvPr id="1224" name="Google Shape;1224;p14"/>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225" name="Google Shape;1225;p14"/>
          <p:cNvSpPr/>
          <p:nvPr/>
        </p:nvSpPr>
        <p:spPr>
          <a:xfrm>
            <a:off x="6539916" y="1365914"/>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26" name="Google Shape;1226;p14"/>
          <p:cNvGrpSpPr/>
          <p:nvPr/>
        </p:nvGrpSpPr>
        <p:grpSpPr>
          <a:xfrm>
            <a:off x="7750224" y="1859725"/>
            <a:ext cx="415925" cy="385763"/>
            <a:chOff x="2751" y="1851"/>
            <a:chExt cx="462" cy="478"/>
          </a:xfrm>
        </p:grpSpPr>
        <p:pic>
          <p:nvPicPr>
            <p:cNvPr id="1227" name="Google Shape;1227;p14" descr="iphone_stylized_small"/>
            <p:cNvPicPr preferRelativeResize="0"/>
            <p:nvPr/>
          </p:nvPicPr>
          <p:blipFill rotWithShape="1">
            <a:blip r:embed="rId20"/>
            <a:srcRect/>
            <a:stretch>
              <a:fillRect/>
            </a:stretch>
          </p:blipFill>
          <p:spPr>
            <a:xfrm>
              <a:off x="2928" y="1922"/>
              <a:ext cx="152" cy="407"/>
            </a:xfrm>
            <a:prstGeom prst="rect">
              <a:avLst/>
            </a:prstGeom>
            <a:noFill/>
            <a:ln>
              <a:noFill/>
            </a:ln>
          </p:spPr>
        </p:pic>
        <p:pic>
          <p:nvPicPr>
            <p:cNvPr id="1228" name="Google Shape;1228;p14" descr="antenna_radiation_stylized"/>
            <p:cNvPicPr preferRelativeResize="0"/>
            <p:nvPr/>
          </p:nvPicPr>
          <p:blipFill rotWithShape="1">
            <a:blip r:embed="rId21"/>
            <a:srcRect/>
            <a:stretch>
              <a:fillRect/>
            </a:stretch>
          </p:blipFill>
          <p:spPr>
            <a:xfrm>
              <a:off x="2751" y="1851"/>
              <a:ext cx="462" cy="110"/>
            </a:xfrm>
            <a:prstGeom prst="rect">
              <a:avLst/>
            </a:prstGeom>
            <a:noFill/>
            <a:ln>
              <a:noFill/>
            </a:ln>
          </p:spPr>
        </p:pic>
      </p:grpSp>
      <p:sp>
        <p:nvSpPr>
          <p:cNvPr id="1229" name="Google Shape;1229;p14"/>
          <p:cNvSpPr/>
          <p:nvPr/>
        </p:nvSpPr>
        <p:spPr>
          <a:xfrm>
            <a:off x="7680324" y="1814171"/>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30" name="Google Shape;1230;p14"/>
          <p:cNvSpPr/>
          <p:nvPr/>
        </p:nvSpPr>
        <p:spPr>
          <a:xfrm>
            <a:off x="9823450" y="5554772"/>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31" name="Google Shape;1231;p14"/>
          <p:cNvSpPr/>
          <p:nvPr/>
        </p:nvSpPr>
        <p:spPr>
          <a:xfrm>
            <a:off x="8005845" y="1190714"/>
            <a:ext cx="304800" cy="942975"/>
          </a:xfrm>
          <a:custGeom>
            <a:avLst/>
            <a:gdLst/>
            <a:ahLst/>
            <a:cxnLst/>
            <a:rect l="l" t="t" r="r" b="b"/>
            <a:pathLst>
              <a:path w="192" h="594" extrusionOk="0">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232" name="Google Shape;1232;p14"/>
          <p:cNvGrpSpPr/>
          <p:nvPr/>
        </p:nvGrpSpPr>
        <p:grpSpPr>
          <a:xfrm>
            <a:off x="10288915" y="4742972"/>
            <a:ext cx="880622" cy="861812"/>
            <a:chOff x="10288915" y="4742972"/>
            <a:chExt cx="880622" cy="861812"/>
          </a:xfrm>
        </p:grpSpPr>
        <p:grpSp>
          <p:nvGrpSpPr>
            <p:cNvPr id="1233" name="Google Shape;1233;p14"/>
            <p:cNvGrpSpPr/>
            <p:nvPr/>
          </p:nvGrpSpPr>
          <p:grpSpPr>
            <a:xfrm>
              <a:off x="10288915" y="5273951"/>
              <a:ext cx="177192" cy="330833"/>
              <a:chOff x="4140" y="429"/>
              <a:chExt cx="1425" cy="2396"/>
            </a:xfrm>
          </p:grpSpPr>
          <p:sp>
            <p:nvSpPr>
              <p:cNvPr id="1234" name="Google Shape;1234;p1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5" name="Google Shape;1235;p14"/>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6" name="Google Shape;1236;p1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7" name="Google Shape;1237;p1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8" name="Google Shape;1238;p14"/>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39" name="Google Shape;1239;p14"/>
              <p:cNvGrpSpPr/>
              <p:nvPr/>
            </p:nvGrpSpPr>
            <p:grpSpPr>
              <a:xfrm>
                <a:off x="4748" y="666"/>
                <a:ext cx="578" cy="150"/>
                <a:chOff x="613" y="2566"/>
                <a:chExt cx="721" cy="144"/>
              </a:xfrm>
            </p:grpSpPr>
            <p:sp>
              <p:nvSpPr>
                <p:cNvPr id="1240" name="Google Shape;1240;p14"/>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1" name="Google Shape;1241;p14"/>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42" name="Google Shape;1242;p14"/>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43" name="Google Shape;1243;p14"/>
              <p:cNvGrpSpPr/>
              <p:nvPr/>
            </p:nvGrpSpPr>
            <p:grpSpPr>
              <a:xfrm>
                <a:off x="4748" y="990"/>
                <a:ext cx="578" cy="134"/>
                <a:chOff x="615" y="2564"/>
                <a:chExt cx="721" cy="139"/>
              </a:xfrm>
            </p:grpSpPr>
            <p:sp>
              <p:nvSpPr>
                <p:cNvPr id="1244" name="Google Shape;1244;p14"/>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5" name="Google Shape;1245;p14"/>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46" name="Google Shape;1246;p14"/>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7" name="Google Shape;1247;p14"/>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48" name="Google Shape;1248;p14"/>
              <p:cNvGrpSpPr/>
              <p:nvPr/>
            </p:nvGrpSpPr>
            <p:grpSpPr>
              <a:xfrm>
                <a:off x="4738" y="1647"/>
                <a:ext cx="578" cy="135"/>
                <a:chOff x="618" y="2586"/>
                <a:chExt cx="720" cy="124"/>
              </a:xfrm>
            </p:grpSpPr>
            <p:sp>
              <p:nvSpPr>
                <p:cNvPr id="1249" name="Google Shape;1249;p14"/>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0" name="Google Shape;1250;p14"/>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51" name="Google Shape;1251;p1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252" name="Google Shape;1252;p14"/>
              <p:cNvGrpSpPr/>
              <p:nvPr/>
            </p:nvGrpSpPr>
            <p:grpSpPr>
              <a:xfrm>
                <a:off x="4738" y="1330"/>
                <a:ext cx="588" cy="134"/>
                <a:chOff x="613" y="2571"/>
                <a:chExt cx="732" cy="134"/>
              </a:xfrm>
            </p:grpSpPr>
            <p:sp>
              <p:nvSpPr>
                <p:cNvPr id="1253" name="Google Shape;1253;p14"/>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4" name="Google Shape;1254;p14"/>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55" name="Google Shape;1255;p14"/>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6" name="Google Shape;1256;p1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7" name="Google Shape;1257;p1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8" name="Google Shape;1258;p14"/>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9" name="Google Shape;1259;p1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0" name="Google Shape;1260;p14"/>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1" name="Google Shape;1261;p14"/>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2" name="Google Shape;1262;p14"/>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3" name="Google Shape;1263;p14"/>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1264" name="Google Shape;1264;p14"/>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5" name="Google Shape;1265;p14"/>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66" name="Google Shape;1266;p14"/>
            <p:cNvSpPr/>
            <p:nvPr/>
          </p:nvSpPr>
          <p:spPr>
            <a:xfrm>
              <a:off x="10452186" y="4753064"/>
              <a:ext cx="676276" cy="776288"/>
            </a:xfrm>
            <a:prstGeom prst="rect">
              <a:avLst/>
            </a:prstGeom>
            <a:solidFill>
              <a:srgbClr val="0000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7" name="Google Shape;1267;p14"/>
            <p:cNvSpPr/>
            <p:nvPr/>
          </p:nvSpPr>
          <p:spPr>
            <a:xfrm>
              <a:off x="10418848" y="4776877"/>
              <a:ext cx="690563" cy="800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8" name="Google Shape;1268;p14"/>
            <p:cNvSpPr/>
            <p:nvPr/>
          </p:nvSpPr>
          <p:spPr>
            <a:xfrm>
              <a:off x="10425991" y="4930726"/>
              <a:ext cx="676276" cy="186668"/>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9" name="Google Shape;1269;p14"/>
            <p:cNvSpPr txBox="1"/>
            <p:nvPr/>
          </p:nvSpPr>
          <p:spPr>
            <a:xfrm>
              <a:off x="10355149" y="4742972"/>
              <a:ext cx="814388" cy="854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application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transport</a:t>
              </a:r>
              <a:endPar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network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data link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physical</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270" name="Google Shape;1270;p14"/>
            <p:cNvCxnSpPr/>
            <p:nvPr/>
          </p:nvCxnSpPr>
          <p:spPr>
            <a:xfrm>
              <a:off x="10418848" y="5119777"/>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1271" name="Google Shape;1271;p14"/>
            <p:cNvCxnSpPr/>
            <p:nvPr/>
          </p:nvCxnSpPr>
          <p:spPr>
            <a:xfrm>
              <a:off x="10428373" y="5257889"/>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1272" name="Google Shape;1272;p14"/>
            <p:cNvCxnSpPr/>
            <p:nvPr/>
          </p:nvCxnSpPr>
          <p:spPr>
            <a:xfrm>
              <a:off x="10428373" y="5396002"/>
              <a:ext cx="690563" cy="4763"/>
            </a:xfrm>
            <a:prstGeom prst="straightConnector1">
              <a:avLst/>
            </a:prstGeom>
            <a:noFill/>
            <a:ln w="12700" cap="flat" cmpd="sng">
              <a:solidFill>
                <a:schemeClr val="dk1"/>
              </a:solidFill>
              <a:prstDash val="solid"/>
              <a:round/>
              <a:headEnd type="none" w="med" len="med"/>
              <a:tailEnd type="none" w="med" len="med"/>
            </a:ln>
          </p:spPr>
        </p:cxnSp>
      </p:grpSp>
      <p:sp>
        <p:nvSpPr>
          <p:cNvPr id="1273" name="Google Shape;1273;p14"/>
          <p:cNvSpPr/>
          <p:nvPr/>
        </p:nvSpPr>
        <p:spPr>
          <a:xfrm>
            <a:off x="10104523" y="4775289"/>
            <a:ext cx="304800" cy="942975"/>
          </a:xfrm>
          <a:custGeom>
            <a:avLst/>
            <a:gdLst/>
            <a:ahLst/>
            <a:cxnLst/>
            <a:rect l="l" t="t" r="r" b="b"/>
            <a:pathLst>
              <a:path w="192" h="594" extrusionOk="0">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274" name="Google Shape;1274;p14"/>
          <p:cNvGrpSpPr/>
          <p:nvPr/>
        </p:nvGrpSpPr>
        <p:grpSpPr>
          <a:xfrm>
            <a:off x="10002508" y="5616400"/>
            <a:ext cx="214974" cy="403920"/>
            <a:chOff x="4140" y="429"/>
            <a:chExt cx="1425" cy="2396"/>
          </a:xfrm>
        </p:grpSpPr>
        <p:sp>
          <p:nvSpPr>
            <p:cNvPr id="1275" name="Google Shape;1275;p1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6" name="Google Shape;1276;p14"/>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7" name="Google Shape;1277;p1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8" name="Google Shape;1278;p1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9" name="Google Shape;1279;p14"/>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80" name="Google Shape;1280;p14"/>
            <p:cNvGrpSpPr/>
            <p:nvPr/>
          </p:nvGrpSpPr>
          <p:grpSpPr>
            <a:xfrm>
              <a:off x="4748" y="666"/>
              <a:ext cx="578" cy="150"/>
              <a:chOff x="613" y="2566"/>
              <a:chExt cx="721" cy="144"/>
            </a:xfrm>
          </p:grpSpPr>
          <p:sp>
            <p:nvSpPr>
              <p:cNvPr id="1281" name="Google Shape;1281;p14"/>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2" name="Google Shape;1282;p14"/>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83" name="Google Shape;1283;p14"/>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84" name="Google Shape;1284;p14"/>
            <p:cNvGrpSpPr/>
            <p:nvPr/>
          </p:nvGrpSpPr>
          <p:grpSpPr>
            <a:xfrm>
              <a:off x="4748" y="990"/>
              <a:ext cx="578" cy="134"/>
              <a:chOff x="615" y="2564"/>
              <a:chExt cx="721" cy="139"/>
            </a:xfrm>
          </p:grpSpPr>
          <p:sp>
            <p:nvSpPr>
              <p:cNvPr id="1285" name="Google Shape;1285;p14"/>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6" name="Google Shape;1286;p14"/>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87" name="Google Shape;1287;p14"/>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8" name="Google Shape;1288;p14"/>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89" name="Google Shape;1289;p14"/>
            <p:cNvGrpSpPr/>
            <p:nvPr/>
          </p:nvGrpSpPr>
          <p:grpSpPr>
            <a:xfrm>
              <a:off x="4738" y="1647"/>
              <a:ext cx="578" cy="135"/>
              <a:chOff x="618" y="2586"/>
              <a:chExt cx="720" cy="124"/>
            </a:xfrm>
          </p:grpSpPr>
          <p:sp>
            <p:nvSpPr>
              <p:cNvPr id="1290" name="Google Shape;1290;p14"/>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1" name="Google Shape;1291;p14"/>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92" name="Google Shape;1292;p1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293" name="Google Shape;1293;p14"/>
            <p:cNvGrpSpPr/>
            <p:nvPr/>
          </p:nvGrpSpPr>
          <p:grpSpPr>
            <a:xfrm>
              <a:off x="4738" y="1330"/>
              <a:ext cx="588" cy="134"/>
              <a:chOff x="613" y="2571"/>
              <a:chExt cx="732" cy="134"/>
            </a:xfrm>
          </p:grpSpPr>
          <p:sp>
            <p:nvSpPr>
              <p:cNvPr id="1294" name="Google Shape;1294;p14"/>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5" name="Google Shape;1295;p14"/>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96" name="Google Shape;1296;p14"/>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7" name="Google Shape;1297;p1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8" name="Google Shape;1298;p1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9" name="Google Shape;1299;p14"/>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0" name="Google Shape;1300;p1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1" name="Google Shape;1301;p14"/>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2" name="Google Shape;1302;p14"/>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3" name="Google Shape;1303;p14"/>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4" name="Google Shape;1304;p14"/>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1305" name="Google Shape;1305;p14"/>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6" name="Google Shape;1306;p14"/>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07" name="Google Shape;1307;p14"/>
          <p:cNvGrpSpPr/>
          <p:nvPr/>
        </p:nvGrpSpPr>
        <p:grpSpPr>
          <a:xfrm>
            <a:off x="8252702" y="1137866"/>
            <a:ext cx="814388" cy="854075"/>
            <a:chOff x="9791027" y="656358"/>
            <a:chExt cx="814388" cy="854075"/>
          </a:xfrm>
        </p:grpSpPr>
        <p:sp>
          <p:nvSpPr>
            <p:cNvPr id="1308" name="Google Shape;1308;p14"/>
            <p:cNvSpPr/>
            <p:nvPr/>
          </p:nvSpPr>
          <p:spPr>
            <a:xfrm>
              <a:off x="9888064" y="666450"/>
              <a:ext cx="676276" cy="776288"/>
            </a:xfrm>
            <a:prstGeom prst="rect">
              <a:avLst/>
            </a:prstGeom>
            <a:solidFill>
              <a:srgbClr val="0000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9" name="Google Shape;1309;p14"/>
            <p:cNvSpPr/>
            <p:nvPr/>
          </p:nvSpPr>
          <p:spPr>
            <a:xfrm>
              <a:off x="9854726" y="690263"/>
              <a:ext cx="690563" cy="8001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0" name="Google Shape;1310;p14"/>
            <p:cNvSpPr/>
            <p:nvPr/>
          </p:nvSpPr>
          <p:spPr>
            <a:xfrm>
              <a:off x="9861869" y="844112"/>
              <a:ext cx="676276" cy="186668"/>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1" name="Google Shape;1311;p14"/>
            <p:cNvSpPr txBox="1"/>
            <p:nvPr/>
          </p:nvSpPr>
          <p:spPr>
            <a:xfrm>
              <a:off x="9791027" y="656358"/>
              <a:ext cx="814388" cy="854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application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FFFFFF"/>
                </a:buClr>
                <a:buSzPts val="1000"/>
                <a:buFont typeface="Arial" panose="020B0604020202020204"/>
                <a:buNone/>
              </a:pPr>
              <a:r>
                <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rPr>
                <a:t>transport</a:t>
              </a:r>
              <a:endParaRPr lang="en-US" sz="10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network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data link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physical</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312" name="Google Shape;1312;p14"/>
            <p:cNvCxnSpPr/>
            <p:nvPr/>
          </p:nvCxnSpPr>
          <p:spPr>
            <a:xfrm>
              <a:off x="9854726" y="1033163"/>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1313" name="Google Shape;1313;p14"/>
            <p:cNvCxnSpPr/>
            <p:nvPr/>
          </p:nvCxnSpPr>
          <p:spPr>
            <a:xfrm>
              <a:off x="9864251" y="1171275"/>
              <a:ext cx="690563" cy="4763"/>
            </a:xfrm>
            <a:prstGeom prst="straightConnector1">
              <a:avLst/>
            </a:prstGeom>
            <a:noFill/>
            <a:ln w="12700" cap="flat" cmpd="sng">
              <a:solidFill>
                <a:schemeClr val="dk1"/>
              </a:solidFill>
              <a:prstDash val="solid"/>
              <a:round/>
              <a:headEnd type="none" w="med" len="med"/>
              <a:tailEnd type="none" w="med" len="med"/>
            </a:ln>
          </p:spPr>
        </p:cxnSp>
        <p:cxnSp>
          <p:nvCxnSpPr>
            <p:cNvPr id="1314" name="Google Shape;1314;p14"/>
            <p:cNvCxnSpPr/>
            <p:nvPr/>
          </p:nvCxnSpPr>
          <p:spPr>
            <a:xfrm>
              <a:off x="9864251" y="1309388"/>
              <a:ext cx="690563" cy="4763"/>
            </a:xfrm>
            <a:prstGeom prst="straightConnector1">
              <a:avLst/>
            </a:prstGeom>
            <a:noFill/>
            <a:ln w="12700" cap="flat" cmpd="sng">
              <a:solidFill>
                <a:schemeClr val="dk1"/>
              </a:solidFill>
              <a:prstDash val="solid"/>
              <a:round/>
              <a:headEnd type="none" w="med" len="med"/>
              <a:tailEnd type="none" w="med" len="med"/>
            </a:ln>
          </p:spPr>
        </p:cxnSp>
      </p:grpSp>
      <p:sp>
        <p:nvSpPr>
          <p:cNvPr id="1315" name="Google Shape;1315;p14"/>
          <p:cNvSpPr/>
          <p:nvPr/>
        </p:nvSpPr>
        <p:spPr>
          <a:xfrm rot="-1710802">
            <a:off x="9544123" y="1270072"/>
            <a:ext cx="626354" cy="3838406"/>
          </a:xfrm>
          <a:prstGeom prst="up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16" name="Google Shape;1316;p14"/>
          <p:cNvSpPr txBox="1"/>
          <p:nvPr/>
        </p:nvSpPr>
        <p:spPr>
          <a:xfrm rot="3706861">
            <a:off x="8640694" y="3103268"/>
            <a:ext cx="25504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panose="020F0502020204030204"/>
              <a:buNone/>
            </a:pPr>
            <a:r>
              <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rPr>
              <a:t>logical end-end transport</a:t>
            </a:r>
            <a:endParaRPr lang="en-US"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17" name="Google Shape;1317;p14"/>
          <p:cNvSpPr txBox="1"/>
          <p:nvPr/>
        </p:nvSpPr>
        <p:spPr>
          <a:xfrm>
            <a:off x="736738" y="1365914"/>
            <a:ext cx="6288757" cy="5114925"/>
          </a:xfrm>
          <a:prstGeom prst="rect">
            <a:avLst/>
          </a:prstGeom>
          <a:noFill/>
          <a:ln>
            <a:noFill/>
          </a:ln>
        </p:spPr>
        <p:txBody>
          <a:bodyPr spcFirstLastPara="1" wrap="square" lIns="91425" tIns="45700" rIns="91425" bIns="45700" anchor="t" anchorCtr="0">
            <a:normAutofit fontScale="92500" lnSpcReduction="10000"/>
          </a:bodyPr>
          <a:lstStyle/>
          <a:p>
            <a:pPr marL="352425" marR="0" lvl="0" indent="-222250" algn="l" rtl="0">
              <a:lnSpc>
                <a:spcPct val="100000"/>
              </a:lnSpc>
              <a:spcBef>
                <a:spcPts val="0"/>
              </a:spcBef>
              <a:spcAft>
                <a:spcPts val="0"/>
              </a:spcAft>
              <a:buClr>
                <a:srgbClr val="0000A3"/>
              </a:buClr>
              <a:buSzPct val="100000"/>
              <a:buFont typeface="Noto Sans Symbols"/>
              <a:buChar char="▪"/>
            </a:pPr>
            <a:r>
              <a:rPr lang="en-US" sz="3200" b="1" i="0" u="none" strike="noStrike" cap="none">
                <a:solidFill>
                  <a:srgbClr val="CD0004"/>
                </a:solidFill>
                <a:latin typeface="Calibri" panose="020F0502020204030204"/>
                <a:ea typeface="Calibri" panose="020F0502020204030204"/>
                <a:cs typeface="Calibri" panose="020F0502020204030204"/>
                <a:sym typeface="Calibri" panose="020F0502020204030204"/>
              </a:rPr>
              <a:t>TCP: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Transmission Control Protocol</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600"/>
              </a:spcBef>
              <a:spcAft>
                <a:spcPts val="0"/>
              </a:spcAft>
              <a:buClr>
                <a:srgbClr val="0000A8"/>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reliable, in-order delivery</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600"/>
              </a:spcBef>
              <a:spcAft>
                <a:spcPts val="0"/>
              </a:spcAft>
              <a:buClr>
                <a:srgbClr val="0000A8"/>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congestion control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400"/>
              </a:spcBef>
              <a:spcAft>
                <a:spcPts val="0"/>
              </a:spcAft>
              <a:buClr>
                <a:srgbClr val="0000A8"/>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flow control</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400"/>
              </a:spcBef>
              <a:spcAft>
                <a:spcPts val="0"/>
              </a:spcAft>
              <a:buClr>
                <a:srgbClr val="0000A8"/>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connection setup</a:t>
            </a:r>
            <a:endParaRPr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600"/>
              </a:spcBef>
              <a:spcAft>
                <a:spcPts val="0"/>
              </a:spcAft>
              <a:buClr>
                <a:srgbClr val="0000A3"/>
              </a:buClr>
              <a:buSzPct val="100000"/>
              <a:buFont typeface="Noto Sans Symbols"/>
              <a:buChar char="▪"/>
            </a:pPr>
            <a:r>
              <a:rPr lang="en-US" sz="3200" b="1" i="0" u="none" strike="noStrike" cap="none">
                <a:solidFill>
                  <a:srgbClr val="CD0004"/>
                </a:solidFill>
                <a:latin typeface="Calibri" panose="020F0502020204030204"/>
                <a:ea typeface="Calibri" panose="020F0502020204030204"/>
                <a:cs typeface="Calibri" panose="020F0502020204030204"/>
                <a:sym typeface="Calibri" panose="020F0502020204030204"/>
              </a:rPr>
              <a:t>UDP: </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User Datagram Protocol</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748030" marR="0" lvl="1" indent="-274955" algn="l" rtl="0">
              <a:lnSpc>
                <a:spcPct val="100000"/>
              </a:lnSpc>
              <a:spcBef>
                <a:spcPts val="600"/>
              </a:spcBef>
              <a:spcAft>
                <a:spcPts val="0"/>
              </a:spcAft>
              <a:buClr>
                <a:srgbClr val="0000A3"/>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unreliable, unordered delivery</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748030" marR="0" lvl="1" indent="-274955" algn="l" rtl="0">
              <a:lnSpc>
                <a:spcPct val="100000"/>
              </a:lnSpc>
              <a:spcBef>
                <a:spcPts val="600"/>
              </a:spcBef>
              <a:spcAft>
                <a:spcPts val="0"/>
              </a:spcAft>
              <a:buClr>
                <a:srgbClr val="0000A3"/>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no-frills extension of “best-effort” IP</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600"/>
              </a:spcBef>
              <a:spcAft>
                <a:spcPts val="0"/>
              </a:spcAft>
              <a:buClr>
                <a:srgbClr val="0000A3"/>
              </a:buClr>
              <a:buSzPct val="100000"/>
              <a:buFont typeface="Noto Sans Symbols"/>
              <a:buChar char="▪"/>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services not available: </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400"/>
              </a:spcBef>
              <a:spcAft>
                <a:spcPts val="0"/>
              </a:spcAft>
              <a:buClr>
                <a:srgbClr val="0000A8"/>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delay guarantees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400"/>
              </a:spcBef>
              <a:spcAft>
                <a:spcPts val="0"/>
              </a:spcAft>
              <a:buClr>
                <a:srgbClr val="0000A8"/>
              </a:buClr>
              <a:buSzPct val="100000"/>
              <a:buFont typeface="Arial" panose="020B0604020202020204"/>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bandwidth guarantees</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8" name="Google Shape;1318;p1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7">
                                            <p:txEl>
                                              <p:pRg st="0" end="0"/>
                                            </p:txEl>
                                          </p:spTgt>
                                        </p:tgtEl>
                                        <p:attrNameLst>
                                          <p:attrName>style.visibility</p:attrName>
                                        </p:attrNameLst>
                                      </p:cBhvr>
                                      <p:to>
                                        <p:strVal val="visible"/>
                                      </p:to>
                                    </p:set>
                                    <p:animEffect transition="in" filter="fade">
                                      <p:cBhvr>
                                        <p:cTn id="7" dur="500"/>
                                        <p:tgtEl>
                                          <p:spTgt spid="13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7">
                                            <p:txEl>
                                              <p:pRg st="1" end="1"/>
                                            </p:txEl>
                                          </p:spTgt>
                                        </p:tgtEl>
                                        <p:attrNameLst>
                                          <p:attrName>style.visibility</p:attrName>
                                        </p:attrNameLst>
                                      </p:cBhvr>
                                      <p:to>
                                        <p:strVal val="visible"/>
                                      </p:to>
                                    </p:set>
                                    <p:animEffect transition="in" filter="fade">
                                      <p:cBhvr>
                                        <p:cTn id="12" dur="500"/>
                                        <p:tgtEl>
                                          <p:spTgt spid="13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7">
                                            <p:txEl>
                                              <p:pRg st="2" end="2"/>
                                            </p:txEl>
                                          </p:spTgt>
                                        </p:tgtEl>
                                        <p:attrNameLst>
                                          <p:attrName>style.visibility</p:attrName>
                                        </p:attrNameLst>
                                      </p:cBhvr>
                                      <p:to>
                                        <p:strVal val="visible"/>
                                      </p:to>
                                    </p:set>
                                    <p:animEffect transition="in" filter="fade">
                                      <p:cBhvr>
                                        <p:cTn id="17" dur="500"/>
                                        <p:tgtEl>
                                          <p:spTgt spid="13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7">
                                            <p:txEl>
                                              <p:pRg st="3" end="3"/>
                                            </p:txEl>
                                          </p:spTgt>
                                        </p:tgtEl>
                                        <p:attrNameLst>
                                          <p:attrName>style.visibility</p:attrName>
                                        </p:attrNameLst>
                                      </p:cBhvr>
                                      <p:to>
                                        <p:strVal val="visible"/>
                                      </p:to>
                                    </p:set>
                                    <p:animEffect transition="in" filter="fade">
                                      <p:cBhvr>
                                        <p:cTn id="22" dur="500"/>
                                        <p:tgtEl>
                                          <p:spTgt spid="13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17">
                                            <p:txEl>
                                              <p:pRg st="4" end="4"/>
                                            </p:txEl>
                                          </p:spTgt>
                                        </p:tgtEl>
                                        <p:attrNameLst>
                                          <p:attrName>style.visibility</p:attrName>
                                        </p:attrNameLst>
                                      </p:cBhvr>
                                      <p:to>
                                        <p:strVal val="visible"/>
                                      </p:to>
                                    </p:set>
                                    <p:animEffect transition="in" filter="fade">
                                      <p:cBhvr>
                                        <p:cTn id="27" dur="500"/>
                                        <p:tgtEl>
                                          <p:spTgt spid="13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17">
                                            <p:txEl>
                                              <p:pRg st="5" end="5"/>
                                            </p:txEl>
                                          </p:spTgt>
                                        </p:tgtEl>
                                        <p:attrNameLst>
                                          <p:attrName>style.visibility</p:attrName>
                                        </p:attrNameLst>
                                      </p:cBhvr>
                                      <p:to>
                                        <p:strVal val="visible"/>
                                      </p:to>
                                    </p:set>
                                    <p:animEffect transition="in" filter="fade">
                                      <p:cBhvr>
                                        <p:cTn id="32" dur="500"/>
                                        <p:tgtEl>
                                          <p:spTgt spid="131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17">
                                            <p:txEl>
                                              <p:pRg st="6" end="6"/>
                                            </p:txEl>
                                          </p:spTgt>
                                        </p:tgtEl>
                                        <p:attrNameLst>
                                          <p:attrName>style.visibility</p:attrName>
                                        </p:attrNameLst>
                                      </p:cBhvr>
                                      <p:to>
                                        <p:strVal val="visible"/>
                                      </p:to>
                                    </p:set>
                                    <p:animEffect transition="in" filter="fade">
                                      <p:cBhvr>
                                        <p:cTn id="37" dur="500"/>
                                        <p:tgtEl>
                                          <p:spTgt spid="131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7">
                                            <p:txEl>
                                              <p:pRg st="7" end="7"/>
                                            </p:txEl>
                                          </p:spTgt>
                                        </p:tgtEl>
                                        <p:attrNameLst>
                                          <p:attrName>style.visibility</p:attrName>
                                        </p:attrNameLst>
                                      </p:cBhvr>
                                      <p:to>
                                        <p:strVal val="visible"/>
                                      </p:to>
                                    </p:set>
                                    <p:animEffect transition="in" filter="fade">
                                      <p:cBhvr>
                                        <p:cTn id="42" dur="500"/>
                                        <p:tgtEl>
                                          <p:spTgt spid="131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17">
                                            <p:txEl>
                                              <p:pRg st="8" end="8"/>
                                            </p:txEl>
                                          </p:spTgt>
                                        </p:tgtEl>
                                        <p:attrNameLst>
                                          <p:attrName>style.visibility</p:attrName>
                                        </p:attrNameLst>
                                      </p:cBhvr>
                                      <p:to>
                                        <p:strVal val="visible"/>
                                      </p:to>
                                    </p:set>
                                    <p:animEffect transition="in" filter="fade">
                                      <p:cBhvr>
                                        <p:cTn id="47" dur="500"/>
                                        <p:tgtEl>
                                          <p:spTgt spid="131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17">
                                            <p:txEl>
                                              <p:pRg st="9" end="9"/>
                                            </p:txEl>
                                          </p:spTgt>
                                        </p:tgtEl>
                                        <p:attrNameLst>
                                          <p:attrName>style.visibility</p:attrName>
                                        </p:attrNameLst>
                                      </p:cBhvr>
                                      <p:to>
                                        <p:strVal val="visible"/>
                                      </p:to>
                                    </p:set>
                                    <p:animEffect transition="in" filter="fade">
                                      <p:cBhvr>
                                        <p:cTn id="52" dur="500"/>
                                        <p:tgtEl>
                                          <p:spTgt spid="131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17">
                                            <p:txEl>
                                              <p:pRg st="10" end="10"/>
                                            </p:txEl>
                                          </p:spTgt>
                                        </p:tgtEl>
                                        <p:attrNameLst>
                                          <p:attrName>style.visibility</p:attrName>
                                        </p:attrNameLst>
                                      </p:cBhvr>
                                      <p:to>
                                        <p:strVal val="visible"/>
                                      </p:to>
                                    </p:set>
                                    <p:animEffect transition="in" filter="fade">
                                      <p:cBhvr>
                                        <p:cTn id="57" dur="500"/>
                                        <p:tgtEl>
                                          <p:spTgt spid="13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536"/>
        <p:cNvGrpSpPr/>
        <p:nvPr/>
      </p:nvGrpSpPr>
      <p:grpSpPr>
        <a:xfrm>
          <a:off x="0" y="0"/>
          <a:ext cx="0" cy="0"/>
          <a:chOff x="0" y="0"/>
          <a:chExt cx="0" cy="0"/>
        </a:xfrm>
      </p:grpSpPr>
      <p:sp>
        <p:nvSpPr>
          <p:cNvPr id="5537" name="Google Shape;5537;p95"/>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fast retransmit</a:t>
            </a:r>
            <a:endParaRPr sz="4400" b="0"/>
          </a:p>
        </p:txBody>
      </p:sp>
      <p:cxnSp>
        <p:nvCxnSpPr>
          <p:cNvPr id="5538" name="Google Shape;5538;p95"/>
          <p:cNvCxnSpPr/>
          <p:nvPr/>
        </p:nvCxnSpPr>
        <p:spPr>
          <a:xfrm>
            <a:off x="7137251" y="1928015"/>
            <a:ext cx="0" cy="4413474"/>
          </a:xfrm>
          <a:prstGeom prst="straightConnector1">
            <a:avLst/>
          </a:prstGeom>
          <a:noFill/>
          <a:ln w="9525" cap="flat" cmpd="sng">
            <a:solidFill>
              <a:srgbClr val="000000"/>
            </a:solidFill>
            <a:prstDash val="solid"/>
            <a:round/>
            <a:headEnd type="none" w="med" len="med"/>
            <a:tailEnd type="triangle" w="med" len="med"/>
          </a:ln>
        </p:spPr>
      </p:cxnSp>
      <p:cxnSp>
        <p:nvCxnSpPr>
          <p:cNvPr id="5539" name="Google Shape;5539;p95"/>
          <p:cNvCxnSpPr/>
          <p:nvPr/>
        </p:nvCxnSpPr>
        <p:spPr>
          <a:xfrm>
            <a:off x="10614518" y="2016469"/>
            <a:ext cx="14666" cy="4325020"/>
          </a:xfrm>
          <a:prstGeom prst="straightConnector1">
            <a:avLst/>
          </a:prstGeom>
          <a:noFill/>
          <a:ln w="9525" cap="flat" cmpd="sng">
            <a:solidFill>
              <a:srgbClr val="000000"/>
            </a:solidFill>
            <a:prstDash val="solid"/>
            <a:round/>
            <a:headEnd type="none" w="med" len="med"/>
            <a:tailEnd type="triangle" w="med" len="med"/>
          </a:ln>
        </p:spPr>
      </p:cxnSp>
      <p:sp>
        <p:nvSpPr>
          <p:cNvPr id="5540" name="Google Shape;5540;p95"/>
          <p:cNvSpPr txBox="1"/>
          <p:nvPr/>
        </p:nvSpPr>
        <p:spPr>
          <a:xfrm>
            <a:off x="9960336" y="1045159"/>
            <a:ext cx="1069083" cy="39067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Host B</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41" name="Google Shape;5541;p95"/>
          <p:cNvSpPr txBox="1"/>
          <p:nvPr/>
        </p:nvSpPr>
        <p:spPr>
          <a:xfrm>
            <a:off x="6733327" y="1065430"/>
            <a:ext cx="1073474" cy="39067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Host A</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542" name="Google Shape;5542;p95"/>
          <p:cNvGrpSpPr/>
          <p:nvPr/>
        </p:nvGrpSpPr>
        <p:grpSpPr>
          <a:xfrm>
            <a:off x="6606003" y="2250502"/>
            <a:ext cx="548811" cy="4090987"/>
            <a:chOff x="397" y="868"/>
            <a:chExt cx="250" cy="2220"/>
          </a:xfrm>
        </p:grpSpPr>
        <p:sp>
          <p:nvSpPr>
            <p:cNvPr id="5543" name="Google Shape;5543;p95"/>
            <p:cNvSpPr txBox="1"/>
            <p:nvPr/>
          </p:nvSpPr>
          <p:spPr>
            <a:xfrm rot="-5400000">
              <a:off x="305" y="1870"/>
              <a:ext cx="434"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timeout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544" name="Google Shape;5544;p95"/>
            <p:cNvGrpSpPr/>
            <p:nvPr/>
          </p:nvGrpSpPr>
          <p:grpSpPr>
            <a:xfrm>
              <a:off x="488" y="868"/>
              <a:ext cx="66" cy="893"/>
              <a:chOff x="3099" y="1749"/>
              <a:chExt cx="66" cy="320"/>
            </a:xfrm>
          </p:grpSpPr>
          <p:cxnSp>
            <p:nvCxnSpPr>
              <p:cNvPr id="5545" name="Google Shape;5545;p95"/>
              <p:cNvCxnSpPr/>
              <p:nvPr/>
            </p:nvCxnSpPr>
            <p:spPr>
              <a:xfrm rot="10800000">
                <a:off x="3129" y="1749"/>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546" name="Google Shape;5546;p95"/>
              <p:cNvCxnSpPr/>
              <p:nvPr/>
            </p:nvCxnSpPr>
            <p:spPr>
              <a:xfrm>
                <a:off x="3099" y="1752"/>
                <a:ext cx="66" cy="0"/>
              </a:xfrm>
              <a:prstGeom prst="straightConnector1">
                <a:avLst/>
              </a:prstGeom>
              <a:noFill/>
              <a:ln w="9525" cap="flat" cmpd="sng">
                <a:solidFill>
                  <a:srgbClr val="000000"/>
                </a:solidFill>
                <a:prstDash val="solid"/>
                <a:round/>
                <a:headEnd type="none" w="med" len="med"/>
                <a:tailEnd type="none" w="med" len="med"/>
              </a:ln>
            </p:spPr>
          </p:cxnSp>
        </p:grpSp>
        <p:grpSp>
          <p:nvGrpSpPr>
            <p:cNvPr id="5547" name="Google Shape;5547;p95"/>
            <p:cNvGrpSpPr/>
            <p:nvPr/>
          </p:nvGrpSpPr>
          <p:grpSpPr>
            <a:xfrm rot="10800000">
              <a:off x="478" y="2224"/>
              <a:ext cx="66" cy="864"/>
              <a:chOff x="3106" y="1749"/>
              <a:chExt cx="66" cy="320"/>
            </a:xfrm>
          </p:grpSpPr>
          <p:cxnSp>
            <p:nvCxnSpPr>
              <p:cNvPr id="5548" name="Google Shape;5548;p95"/>
              <p:cNvCxnSpPr/>
              <p:nvPr/>
            </p:nvCxnSpPr>
            <p:spPr>
              <a:xfrm rot="10800000">
                <a:off x="3132" y="1749"/>
                <a:ext cx="0" cy="320"/>
              </a:xfrm>
              <a:prstGeom prst="straightConnector1">
                <a:avLst/>
              </a:prstGeom>
              <a:noFill/>
              <a:ln w="9525" cap="flat" cmpd="sng">
                <a:solidFill>
                  <a:srgbClr val="000000"/>
                </a:solidFill>
                <a:prstDash val="solid"/>
                <a:round/>
                <a:headEnd type="none" w="med" len="med"/>
                <a:tailEnd type="triangle" w="med" len="med"/>
              </a:ln>
            </p:spPr>
          </p:cxnSp>
          <p:cxnSp>
            <p:nvCxnSpPr>
              <p:cNvPr id="5549" name="Google Shape;5549;p95"/>
              <p:cNvCxnSpPr/>
              <p:nvPr/>
            </p:nvCxnSpPr>
            <p:spPr>
              <a:xfrm>
                <a:off x="3106" y="1752"/>
                <a:ext cx="66" cy="0"/>
              </a:xfrm>
              <a:prstGeom prst="straightConnector1">
                <a:avLst/>
              </a:prstGeom>
              <a:noFill/>
              <a:ln w="9525" cap="flat" cmpd="sng">
                <a:solidFill>
                  <a:srgbClr val="000000"/>
                </a:solidFill>
                <a:prstDash val="solid"/>
                <a:round/>
                <a:headEnd type="none" w="med" len="med"/>
                <a:tailEnd type="none" w="med" len="med"/>
              </a:ln>
            </p:spPr>
          </p:cxnSp>
        </p:grpSp>
      </p:grpSp>
      <p:grpSp>
        <p:nvGrpSpPr>
          <p:cNvPr id="5550" name="Google Shape;5550;p95"/>
          <p:cNvGrpSpPr/>
          <p:nvPr/>
        </p:nvGrpSpPr>
        <p:grpSpPr>
          <a:xfrm>
            <a:off x="6989928" y="3003106"/>
            <a:ext cx="3635826" cy="2213976"/>
            <a:chOff x="6989928" y="3003106"/>
            <a:chExt cx="3635826" cy="2213976"/>
          </a:xfrm>
        </p:grpSpPr>
        <p:cxnSp>
          <p:nvCxnSpPr>
            <p:cNvPr id="5551" name="Google Shape;5551;p95"/>
            <p:cNvCxnSpPr/>
            <p:nvPr/>
          </p:nvCxnSpPr>
          <p:spPr>
            <a:xfrm flipH="1">
              <a:off x="7124339" y="3003106"/>
              <a:ext cx="3483853" cy="939821"/>
            </a:xfrm>
            <a:prstGeom prst="straightConnector1">
              <a:avLst/>
            </a:prstGeom>
            <a:noFill/>
            <a:ln w="28575" cap="flat" cmpd="sng">
              <a:solidFill>
                <a:srgbClr val="3333CC"/>
              </a:solidFill>
              <a:prstDash val="solid"/>
              <a:round/>
              <a:headEnd type="none" w="med" len="med"/>
              <a:tailEnd type="triangle" w="med" len="med"/>
            </a:ln>
          </p:spPr>
        </p:cxnSp>
        <p:cxnSp>
          <p:nvCxnSpPr>
            <p:cNvPr id="5552" name="Google Shape;5552;p95"/>
            <p:cNvCxnSpPr/>
            <p:nvPr/>
          </p:nvCxnSpPr>
          <p:spPr>
            <a:xfrm flipH="1">
              <a:off x="7126535" y="3495131"/>
              <a:ext cx="3499219" cy="963777"/>
            </a:xfrm>
            <a:prstGeom prst="straightConnector1">
              <a:avLst/>
            </a:prstGeom>
            <a:noFill/>
            <a:ln w="28575" cap="flat" cmpd="sng">
              <a:solidFill>
                <a:srgbClr val="3333CC"/>
              </a:solidFill>
              <a:prstDash val="solid"/>
              <a:round/>
              <a:headEnd type="none" w="med" len="med"/>
              <a:tailEnd type="triangle" w="med" len="med"/>
            </a:ln>
          </p:spPr>
        </p:cxnSp>
        <p:cxnSp>
          <p:nvCxnSpPr>
            <p:cNvPr id="5553" name="Google Shape;5553;p95"/>
            <p:cNvCxnSpPr/>
            <p:nvPr/>
          </p:nvCxnSpPr>
          <p:spPr>
            <a:xfrm flipH="1">
              <a:off x="7137252" y="3785544"/>
              <a:ext cx="3466289" cy="1030117"/>
            </a:xfrm>
            <a:prstGeom prst="straightConnector1">
              <a:avLst/>
            </a:prstGeom>
            <a:noFill/>
            <a:ln w="28575" cap="flat" cmpd="sng">
              <a:solidFill>
                <a:srgbClr val="3333CC"/>
              </a:solidFill>
              <a:prstDash val="solid"/>
              <a:round/>
              <a:headEnd type="none" w="med" len="med"/>
              <a:tailEnd type="triangle" w="med" len="med"/>
            </a:ln>
          </p:spPr>
        </p:cxnSp>
        <p:cxnSp>
          <p:nvCxnSpPr>
            <p:cNvPr id="5554" name="Google Shape;5554;p95"/>
            <p:cNvCxnSpPr/>
            <p:nvPr/>
          </p:nvCxnSpPr>
          <p:spPr>
            <a:xfrm flipH="1">
              <a:off x="7137252" y="4050906"/>
              <a:ext cx="3450923" cy="1044860"/>
            </a:xfrm>
            <a:prstGeom prst="straightConnector1">
              <a:avLst/>
            </a:prstGeom>
            <a:noFill/>
            <a:ln w="28575" cap="flat" cmpd="sng">
              <a:solidFill>
                <a:srgbClr val="3333CC"/>
              </a:solidFill>
              <a:prstDash val="solid"/>
              <a:round/>
              <a:headEnd type="none" w="med" len="med"/>
              <a:tailEnd type="triangle" w="med" len="med"/>
            </a:ln>
          </p:spPr>
        </p:cxnSp>
        <p:sp>
          <p:nvSpPr>
            <p:cNvPr id="5555" name="Google Shape;5555;p95"/>
            <p:cNvSpPr txBox="1"/>
            <p:nvPr/>
          </p:nvSpPr>
          <p:spPr>
            <a:xfrm rot="-863019">
              <a:off x="7013299" y="3540991"/>
              <a:ext cx="1312756"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ACK=100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556" name="Google Shape;5556;p95"/>
            <p:cNvSpPr txBox="1"/>
            <p:nvPr/>
          </p:nvSpPr>
          <p:spPr>
            <a:xfrm rot="-964894">
              <a:off x="7025762" y="4030047"/>
              <a:ext cx="1312756"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ACK=100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557" name="Google Shape;5557;p95"/>
            <p:cNvSpPr txBox="1"/>
            <p:nvPr/>
          </p:nvSpPr>
          <p:spPr>
            <a:xfrm rot="-942892">
              <a:off x="7017491" y="4400415"/>
              <a:ext cx="1312756"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ACK=100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558" name="Google Shape;5558;p95"/>
            <p:cNvSpPr txBox="1"/>
            <p:nvPr/>
          </p:nvSpPr>
          <p:spPr>
            <a:xfrm rot="-971646">
              <a:off x="7020313" y="4687228"/>
              <a:ext cx="1312756"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ACK=100</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5559" name="Google Shape;5559;p95"/>
          <p:cNvSpPr/>
          <p:nvPr/>
        </p:nvSpPr>
        <p:spPr>
          <a:xfrm>
            <a:off x="7435805" y="2563776"/>
            <a:ext cx="1047131" cy="26167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560" name="Google Shape;5560;p95"/>
          <p:cNvGrpSpPr/>
          <p:nvPr/>
        </p:nvGrpSpPr>
        <p:grpSpPr>
          <a:xfrm>
            <a:off x="7137252" y="2041682"/>
            <a:ext cx="3503609" cy="1987110"/>
            <a:chOff x="7137252" y="2041682"/>
            <a:chExt cx="3503609" cy="1987110"/>
          </a:xfrm>
        </p:grpSpPr>
        <p:cxnSp>
          <p:nvCxnSpPr>
            <p:cNvPr id="5561" name="Google Shape;5561;p95"/>
            <p:cNvCxnSpPr/>
            <p:nvPr/>
          </p:nvCxnSpPr>
          <p:spPr>
            <a:xfrm>
              <a:off x="7137252" y="2281830"/>
              <a:ext cx="3503609" cy="685517"/>
            </a:xfrm>
            <a:prstGeom prst="straightConnector1">
              <a:avLst/>
            </a:prstGeom>
            <a:noFill/>
            <a:ln w="28575" cap="flat" cmpd="sng">
              <a:solidFill>
                <a:srgbClr val="3333CC"/>
              </a:solidFill>
              <a:prstDash val="solid"/>
              <a:round/>
              <a:headEnd type="none" w="med" len="med"/>
              <a:tailEnd type="triangle" w="med" len="med"/>
            </a:ln>
          </p:spPr>
        </p:cxnSp>
        <p:cxnSp>
          <p:nvCxnSpPr>
            <p:cNvPr id="5562" name="Google Shape;5562;p95"/>
            <p:cNvCxnSpPr/>
            <p:nvPr/>
          </p:nvCxnSpPr>
          <p:spPr>
            <a:xfrm>
              <a:off x="7137252" y="2547191"/>
              <a:ext cx="2430134" cy="480967"/>
            </a:xfrm>
            <a:prstGeom prst="straightConnector1">
              <a:avLst/>
            </a:prstGeom>
            <a:noFill/>
            <a:ln w="28575" cap="flat" cmpd="sng">
              <a:solidFill>
                <a:srgbClr val="3333CC"/>
              </a:solidFill>
              <a:prstDash val="solid"/>
              <a:round/>
              <a:headEnd type="none" w="med" len="med"/>
              <a:tailEnd type="triangle" w="med" len="med"/>
            </a:ln>
          </p:spPr>
        </p:cxnSp>
        <p:cxnSp>
          <p:nvCxnSpPr>
            <p:cNvPr id="5563" name="Google Shape;5563;p95"/>
            <p:cNvCxnSpPr/>
            <p:nvPr/>
          </p:nvCxnSpPr>
          <p:spPr>
            <a:xfrm>
              <a:off x="7137252" y="2812553"/>
              <a:ext cx="3503609" cy="685517"/>
            </a:xfrm>
            <a:prstGeom prst="straightConnector1">
              <a:avLst/>
            </a:prstGeom>
            <a:noFill/>
            <a:ln w="28575" cap="flat" cmpd="sng">
              <a:solidFill>
                <a:srgbClr val="3333CC"/>
              </a:solidFill>
              <a:prstDash val="solid"/>
              <a:round/>
              <a:headEnd type="none" w="med" len="med"/>
              <a:tailEnd type="triangle" w="med" len="med"/>
            </a:ln>
          </p:spPr>
        </p:cxnSp>
        <p:cxnSp>
          <p:nvCxnSpPr>
            <p:cNvPr id="5564" name="Google Shape;5564;p95"/>
            <p:cNvCxnSpPr/>
            <p:nvPr/>
          </p:nvCxnSpPr>
          <p:spPr>
            <a:xfrm>
              <a:off x="7137252" y="3343275"/>
              <a:ext cx="3503609" cy="685517"/>
            </a:xfrm>
            <a:prstGeom prst="straightConnector1">
              <a:avLst/>
            </a:prstGeom>
            <a:noFill/>
            <a:ln w="28575" cap="flat" cmpd="sng">
              <a:solidFill>
                <a:srgbClr val="3333CC"/>
              </a:solidFill>
              <a:prstDash val="solid"/>
              <a:round/>
              <a:headEnd type="none" w="med" len="med"/>
              <a:tailEnd type="triangle" w="med" len="med"/>
            </a:ln>
          </p:spPr>
        </p:cxnSp>
        <p:cxnSp>
          <p:nvCxnSpPr>
            <p:cNvPr id="5565" name="Google Shape;5565;p95"/>
            <p:cNvCxnSpPr/>
            <p:nvPr/>
          </p:nvCxnSpPr>
          <p:spPr>
            <a:xfrm>
              <a:off x="7137252" y="3077914"/>
              <a:ext cx="3503609" cy="685517"/>
            </a:xfrm>
            <a:prstGeom prst="straightConnector1">
              <a:avLst/>
            </a:prstGeom>
            <a:noFill/>
            <a:ln w="28575" cap="flat" cmpd="sng">
              <a:solidFill>
                <a:srgbClr val="3333CC"/>
              </a:solidFill>
              <a:prstDash val="solid"/>
              <a:round/>
              <a:headEnd type="none" w="med" len="med"/>
              <a:tailEnd type="triangle" w="med" len="med"/>
            </a:ln>
          </p:spPr>
        </p:cxnSp>
        <p:sp>
          <p:nvSpPr>
            <p:cNvPr id="5566" name="Google Shape;5566;p95"/>
            <p:cNvSpPr txBox="1"/>
            <p:nvPr/>
          </p:nvSpPr>
          <p:spPr>
            <a:xfrm>
              <a:off x="9451039" y="2740684"/>
              <a:ext cx="390753" cy="5307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400"/>
                <a:buFont typeface="Arial" panose="020B0604020202020204"/>
                <a:buNone/>
              </a:pPr>
              <a:r>
                <a:rPr lang="en-US" sz="2400" b="0" i="0" u="none" strike="noStrike" cap="none">
                  <a:solidFill>
                    <a:srgbClr val="FF0000"/>
                  </a:solidFill>
                  <a:latin typeface="Arial" panose="020B0604020202020204"/>
                  <a:ea typeface="Arial" panose="020B0604020202020204"/>
                  <a:cs typeface="Arial" panose="020B0604020202020204"/>
                  <a:sym typeface="Arial" panose="020B0604020202020204"/>
                </a:rPr>
                <a:t>X</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567" name="Google Shape;5567;p95"/>
            <p:cNvSpPr txBox="1"/>
            <p:nvPr/>
          </p:nvSpPr>
          <p:spPr>
            <a:xfrm rot="584648">
              <a:off x="7273253" y="2219051"/>
              <a:ext cx="212219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Seq=92, 8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68" name="Google Shape;5568;p95"/>
            <p:cNvSpPr txBox="1"/>
            <p:nvPr/>
          </p:nvSpPr>
          <p:spPr>
            <a:xfrm rot="665764">
              <a:off x="7287508" y="2545419"/>
              <a:ext cx="23136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Seq=100, 20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569" name="Google Shape;5569;p95"/>
          <p:cNvGrpSpPr/>
          <p:nvPr/>
        </p:nvGrpSpPr>
        <p:grpSpPr>
          <a:xfrm>
            <a:off x="6842436" y="5132585"/>
            <a:ext cx="3833549" cy="696610"/>
            <a:chOff x="6842436" y="5132585"/>
            <a:chExt cx="3833549" cy="696610"/>
          </a:xfrm>
        </p:grpSpPr>
        <p:cxnSp>
          <p:nvCxnSpPr>
            <p:cNvPr id="5570" name="Google Shape;5570;p95"/>
            <p:cNvCxnSpPr/>
            <p:nvPr/>
          </p:nvCxnSpPr>
          <p:spPr>
            <a:xfrm>
              <a:off x="7172376" y="5143678"/>
              <a:ext cx="3503609" cy="685517"/>
            </a:xfrm>
            <a:prstGeom prst="straightConnector1">
              <a:avLst/>
            </a:prstGeom>
            <a:noFill/>
            <a:ln w="28575" cap="flat" cmpd="sng">
              <a:solidFill>
                <a:srgbClr val="3333CC"/>
              </a:solidFill>
              <a:prstDash val="solid"/>
              <a:round/>
              <a:headEnd type="none" w="med" len="med"/>
              <a:tailEnd type="triangle" w="med" len="med"/>
            </a:ln>
          </p:spPr>
        </p:cxnSp>
        <p:sp>
          <p:nvSpPr>
            <p:cNvPr id="5571" name="Google Shape;5571;p95"/>
            <p:cNvSpPr/>
            <p:nvPr/>
          </p:nvSpPr>
          <p:spPr>
            <a:xfrm>
              <a:off x="7408171" y="5224724"/>
              <a:ext cx="1047131" cy="26167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72" name="Google Shape;5572;p95"/>
            <p:cNvSpPr txBox="1"/>
            <p:nvPr/>
          </p:nvSpPr>
          <p:spPr>
            <a:xfrm>
              <a:off x="6842436" y="5132585"/>
              <a:ext cx="3154565" cy="35381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Seq=100, 20 bytes of data</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573" name="Google Shape;5573;p95"/>
          <p:cNvGrpSpPr/>
          <p:nvPr/>
        </p:nvGrpSpPr>
        <p:grpSpPr>
          <a:xfrm>
            <a:off x="6608198" y="1343690"/>
            <a:ext cx="810044" cy="619176"/>
            <a:chOff x="-44" y="1473"/>
            <a:chExt cx="981" cy="1105"/>
          </a:xfrm>
        </p:grpSpPr>
        <p:pic>
          <p:nvPicPr>
            <p:cNvPr id="5574" name="Google Shape;5574;p95"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575" name="Google Shape;5575;p9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576" name="Google Shape;5576;p95"/>
          <p:cNvGrpSpPr/>
          <p:nvPr/>
        </p:nvGrpSpPr>
        <p:grpSpPr>
          <a:xfrm flipH="1">
            <a:off x="10328620" y="1375018"/>
            <a:ext cx="749093" cy="672617"/>
            <a:chOff x="-44" y="1473"/>
            <a:chExt cx="981" cy="1105"/>
          </a:xfrm>
        </p:grpSpPr>
        <p:pic>
          <p:nvPicPr>
            <p:cNvPr id="5577" name="Google Shape;5577;p95"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578" name="Google Shape;5578;p9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579" name="Google Shape;5579;p95"/>
          <p:cNvGrpSpPr/>
          <p:nvPr/>
        </p:nvGrpSpPr>
        <p:grpSpPr>
          <a:xfrm>
            <a:off x="1803400" y="4591050"/>
            <a:ext cx="5319534" cy="1606314"/>
            <a:chOff x="1803400" y="4591050"/>
            <a:chExt cx="5319534" cy="1606314"/>
          </a:xfrm>
        </p:grpSpPr>
        <p:pic>
          <p:nvPicPr>
            <p:cNvPr id="5580" name="Google Shape;5580;p95" descr="Image result for light bulb icon"/>
            <p:cNvPicPr preferRelativeResize="0"/>
            <p:nvPr/>
          </p:nvPicPr>
          <p:blipFill rotWithShape="1">
            <a:blip r:embed="rId2"/>
            <a:srcRect/>
            <a:stretch>
              <a:fillRect/>
            </a:stretch>
          </p:blipFill>
          <p:spPr>
            <a:xfrm>
              <a:off x="1803400" y="4591050"/>
              <a:ext cx="819150" cy="819150"/>
            </a:xfrm>
            <a:prstGeom prst="rect">
              <a:avLst/>
            </a:prstGeom>
            <a:noFill/>
            <a:ln>
              <a:noFill/>
            </a:ln>
          </p:spPr>
        </p:pic>
        <p:sp>
          <p:nvSpPr>
            <p:cNvPr id="5581" name="Google Shape;5581;p95"/>
            <p:cNvSpPr txBox="1"/>
            <p:nvPr/>
          </p:nvSpPr>
          <p:spPr>
            <a:xfrm>
              <a:off x="2235200" y="4775436"/>
              <a:ext cx="4145527" cy="1421928"/>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Receipt of three duplicate ACKs indicates 3 segments received after a missing segment – lost segment is likely. So retransmit!</a:t>
              </a:r>
              <a:endParaRPr sz="11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582" name="Google Shape;5582;p95"/>
            <p:cNvCxnSpPr/>
            <p:nvPr/>
          </p:nvCxnSpPr>
          <p:spPr>
            <a:xfrm>
              <a:off x="6359939" y="5143678"/>
              <a:ext cx="762995" cy="0"/>
            </a:xfrm>
            <a:prstGeom prst="straightConnector1">
              <a:avLst/>
            </a:prstGeom>
            <a:noFill/>
            <a:ln w="22225" cap="flat" cmpd="sng">
              <a:solidFill>
                <a:srgbClr val="C00000"/>
              </a:solidFill>
              <a:prstDash val="solid"/>
              <a:miter lim="800000"/>
              <a:headEnd type="none" w="sm" len="sm"/>
              <a:tailEnd type="none" w="sm" len="sm"/>
            </a:ln>
          </p:spPr>
        </p:cxnSp>
      </p:grpSp>
      <p:grpSp>
        <p:nvGrpSpPr>
          <p:cNvPr id="5583" name="Google Shape;5583;p95"/>
          <p:cNvGrpSpPr/>
          <p:nvPr/>
        </p:nvGrpSpPr>
        <p:grpSpPr>
          <a:xfrm>
            <a:off x="790711" y="1227535"/>
            <a:ext cx="5214977" cy="2878929"/>
            <a:chOff x="7089911" y="1681505"/>
            <a:chExt cx="5214977" cy="2878929"/>
          </a:xfrm>
        </p:grpSpPr>
        <p:sp>
          <p:nvSpPr>
            <p:cNvPr id="5584" name="Google Shape;5584;p95"/>
            <p:cNvSpPr/>
            <p:nvPr/>
          </p:nvSpPr>
          <p:spPr>
            <a:xfrm>
              <a:off x="7360355" y="2207758"/>
              <a:ext cx="4809067" cy="22637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if sender receives 3 additional ACKs for same data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(“triple duplicate ACKs”),</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resend unACKed segment with smallest seq #</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63550" marR="0" lvl="1" indent="-238125"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likely that unACKed segment lost, so don’t wait for timeout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5" name="Google Shape;5585;p95"/>
            <p:cNvSpPr/>
            <p:nvPr/>
          </p:nvSpPr>
          <p:spPr>
            <a:xfrm>
              <a:off x="7089911" y="1910106"/>
              <a:ext cx="5214977" cy="2650328"/>
            </a:xfrm>
            <a:prstGeom prst="rect">
              <a:avLst/>
            </a:prstGeom>
            <a:noFill/>
            <a:ln w="1905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586" name="Google Shape;5586;p95"/>
            <p:cNvSpPr txBox="1"/>
            <p:nvPr/>
          </p:nvSpPr>
          <p:spPr>
            <a:xfrm>
              <a:off x="7348953" y="1681505"/>
              <a:ext cx="2773363" cy="4572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Tahoma" panose="020B0604030504040204"/>
                <a:buNone/>
              </a:pPr>
              <a:r>
                <a:rPr lang="en-US" sz="2400" b="0" i="1" u="none" strike="noStrike" cap="none">
                  <a:solidFill>
                    <a:srgbClr val="CC0000"/>
                  </a:solidFill>
                  <a:latin typeface="Tahoma" panose="020B0604030504040204"/>
                  <a:ea typeface="Tahoma" panose="020B0604030504040204"/>
                  <a:cs typeface="Tahoma" panose="020B0604030504040204"/>
                  <a:sym typeface="Tahoma" panose="020B0604030504040204"/>
                </a:rPr>
                <a:t>TCP fast retransmit</a:t>
              </a:r>
              <a:endParaRPr lang="en-US" sz="2400" b="0" i="1" u="none" strike="noStrike" cap="none">
                <a:solidFill>
                  <a:srgbClr val="CC0000"/>
                </a:solidFill>
                <a:latin typeface="Tahoma" panose="020B0604030504040204"/>
                <a:ea typeface="Tahoma" panose="020B0604030504040204"/>
                <a:cs typeface="Tahoma" panose="020B0604030504040204"/>
                <a:sym typeface="Tahoma" panose="020B0604030504040204"/>
              </a:endParaRPr>
            </a:p>
          </p:txBody>
        </p:sp>
      </p:grpSp>
      <p:sp>
        <p:nvSpPr>
          <p:cNvPr id="5587" name="Google Shape;5587;p9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0"/>
                                        </p:tgtEl>
                                        <p:attrNameLst>
                                          <p:attrName>style.visibility</p:attrName>
                                        </p:attrNameLst>
                                      </p:cBhvr>
                                      <p:to>
                                        <p:strVal val="visible"/>
                                      </p:to>
                                    </p:set>
                                    <p:animEffect transition="in" filter="fade">
                                      <p:cBhvr>
                                        <p:cTn id="7" dur="500"/>
                                        <p:tgtEl>
                                          <p:spTgt spid="55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50"/>
                                        </p:tgtEl>
                                        <p:attrNameLst>
                                          <p:attrName>style.visibility</p:attrName>
                                        </p:attrNameLst>
                                      </p:cBhvr>
                                      <p:to>
                                        <p:strVal val="visible"/>
                                      </p:to>
                                    </p:set>
                                    <p:animEffect transition="in" filter="fade">
                                      <p:cBhvr>
                                        <p:cTn id="12" dur="500"/>
                                        <p:tgtEl>
                                          <p:spTgt spid="55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79"/>
                                        </p:tgtEl>
                                        <p:attrNameLst>
                                          <p:attrName>style.visibility</p:attrName>
                                        </p:attrNameLst>
                                      </p:cBhvr>
                                      <p:to>
                                        <p:strVal val="visible"/>
                                      </p:to>
                                    </p:set>
                                    <p:animEffect transition="in" filter="fade">
                                      <p:cBhvr>
                                        <p:cTn id="17" dur="500"/>
                                        <p:tgtEl>
                                          <p:spTgt spid="55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69"/>
                                        </p:tgtEl>
                                        <p:attrNameLst>
                                          <p:attrName>style.visibility</p:attrName>
                                        </p:attrNameLst>
                                      </p:cBhvr>
                                      <p:to>
                                        <p:strVal val="visible"/>
                                      </p:to>
                                    </p:set>
                                    <p:animEffect transition="in" filter="fade">
                                      <p:cBhvr>
                                        <p:cTn id="22" dur="500"/>
                                        <p:tgtEl>
                                          <p:spTgt spid="55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83"/>
                                        </p:tgtEl>
                                        <p:attrNameLst>
                                          <p:attrName>style.visibility</p:attrName>
                                        </p:attrNameLst>
                                      </p:cBhvr>
                                      <p:to>
                                        <p:strVal val="visible"/>
                                      </p:to>
                                    </p:set>
                                    <p:animEffect transition="in" filter="fade">
                                      <p:cBhvr>
                                        <p:cTn id="27" dur="500"/>
                                        <p:tgtEl>
                                          <p:spTgt spid="5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592"/>
        <p:cNvGrpSpPr/>
        <p:nvPr/>
      </p:nvGrpSpPr>
      <p:grpSpPr>
        <a:xfrm>
          <a:off x="0" y="0"/>
          <a:ext cx="0" cy="0"/>
          <a:chOff x="0" y="0"/>
          <a:chExt cx="0" cy="0"/>
        </a:xfrm>
      </p:grpSpPr>
      <p:sp>
        <p:nvSpPr>
          <p:cNvPr id="5593" name="Google Shape;5593;p96"/>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panose="020F0502020204030204"/>
              <a:buNone/>
            </a:pPr>
            <a:r>
              <a:rPr lang="en-US"/>
              <a:t>Chapter 3: roadmap</a:t>
            </a:r>
            <a:endParaRPr lang="en-US"/>
          </a:p>
        </p:txBody>
      </p:sp>
      <p:sp>
        <p:nvSpPr>
          <p:cNvPr id="5594" name="Google Shape;5594;p96"/>
          <p:cNvSpPr txBox="1">
            <a:spLocks noGrp="1"/>
          </p:cNvSpPr>
          <p:nvPr>
            <p:ph type="body" idx="2"/>
          </p:nvPr>
        </p:nvSpPr>
        <p:spPr>
          <a:xfrm>
            <a:off x="798690" y="1183946"/>
            <a:ext cx="6618109" cy="5624267"/>
          </a:xfrm>
          <a:prstGeom prst="rect">
            <a:avLst/>
          </a:prstGeom>
          <a:noFill/>
          <a:ln>
            <a:noFill/>
          </a:ln>
        </p:spPr>
        <p:txBody>
          <a:bodyPr spcFirstLastPara="1" wrap="square" lIns="91425" tIns="45700" rIns="91425" bIns="45700" anchor="t" anchorCtr="0">
            <a:normAutofit/>
          </a:bodyPr>
          <a:lstStyle/>
          <a:p>
            <a:pPr marL="403225" lvl="0" indent="-285750" algn="l" rtl="0">
              <a:lnSpc>
                <a:spcPct val="90000"/>
              </a:lnSpc>
              <a:spcBef>
                <a:spcPts val="0"/>
              </a:spcBef>
              <a:spcAft>
                <a:spcPts val="0"/>
              </a:spcAft>
              <a:buClr>
                <a:srgbClr val="BFBFBF"/>
              </a:buClr>
              <a:buSzPts val="3200"/>
              <a:buChar char="▪"/>
            </a:pPr>
            <a:r>
              <a:rPr lang="en-US" sz="3200">
                <a:solidFill>
                  <a:srgbClr val="BFBFBF"/>
                </a:solidFill>
              </a:rPr>
              <a:t>Transport-layer services</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Multiplexing and demultiplexing</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Connectionless transport: UDP</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reliable data transfer </a:t>
            </a:r>
            <a:endParaRPr lang="en-US" sz="3200">
              <a:solidFill>
                <a:srgbClr val="BFBFBF"/>
              </a:solidFill>
            </a:endParaRPr>
          </a:p>
          <a:p>
            <a:pPr marL="403225" lvl="0" indent="-285750" algn="l" rtl="0">
              <a:lnSpc>
                <a:spcPct val="90000"/>
              </a:lnSpc>
              <a:spcBef>
                <a:spcPts val="800"/>
              </a:spcBef>
              <a:spcAft>
                <a:spcPts val="0"/>
              </a:spcAft>
              <a:buSzPts val="3200"/>
              <a:buChar char="▪"/>
            </a:pPr>
            <a:r>
              <a:rPr lang="en-US" sz="3200"/>
              <a:t>Connection-oriented transport: TCP</a:t>
            </a:r>
            <a:endParaRPr lang="en-US" sz="3200"/>
          </a:p>
          <a:p>
            <a:pPr marL="746125" lvl="1" indent="-288925" algn="l" rtl="0">
              <a:lnSpc>
                <a:spcPct val="90000"/>
              </a:lnSpc>
              <a:spcBef>
                <a:spcPts val="500"/>
              </a:spcBef>
              <a:spcAft>
                <a:spcPts val="0"/>
              </a:spcAft>
              <a:buClr>
                <a:srgbClr val="BFBFBF"/>
              </a:buClr>
              <a:buSzPts val="2400"/>
              <a:buFont typeface="Arial" panose="020B0604020202020204"/>
              <a:buChar char="•"/>
            </a:pPr>
            <a:r>
              <a:rPr lang="en-US">
                <a:solidFill>
                  <a:srgbClr val="BFBFBF"/>
                </a:solidFill>
              </a:rPr>
              <a:t>segment structure</a:t>
            </a:r>
            <a:endParaRPr lang="en-US">
              <a:solidFill>
                <a:srgbClr val="BFBFBF"/>
              </a:solidFill>
            </a:endParaRPr>
          </a:p>
          <a:p>
            <a:pPr marL="746125" lvl="1" indent="-288925" algn="l" rtl="0">
              <a:lnSpc>
                <a:spcPct val="90000"/>
              </a:lnSpc>
              <a:spcBef>
                <a:spcPts val="500"/>
              </a:spcBef>
              <a:spcAft>
                <a:spcPts val="0"/>
              </a:spcAft>
              <a:buClr>
                <a:srgbClr val="BFBFBF"/>
              </a:buClr>
              <a:buSzPts val="2400"/>
              <a:buFont typeface="Arial" panose="020B0604020202020204"/>
              <a:buChar char="•"/>
            </a:pPr>
            <a:r>
              <a:rPr lang="en-US">
                <a:solidFill>
                  <a:srgbClr val="BFBFBF"/>
                </a:solidFill>
              </a:rPr>
              <a:t>reliable data transfer</a:t>
            </a:r>
            <a:endParaRPr lang="en-US">
              <a:solidFill>
                <a:srgbClr val="BFBFBF"/>
              </a:solidFill>
            </a:endParaRPr>
          </a:p>
          <a:p>
            <a:pPr marL="746125" lvl="1" indent="-288925" algn="l" rtl="0">
              <a:lnSpc>
                <a:spcPct val="90000"/>
              </a:lnSpc>
              <a:spcBef>
                <a:spcPts val="500"/>
              </a:spcBef>
              <a:spcAft>
                <a:spcPts val="0"/>
              </a:spcAft>
              <a:buSzPts val="2400"/>
              <a:buFont typeface="Arial" panose="020B0604020202020204"/>
              <a:buChar char="•"/>
            </a:pPr>
            <a:r>
              <a:rPr lang="en-US"/>
              <a:t>flow control</a:t>
            </a:r>
            <a:endParaRPr lang="en-US"/>
          </a:p>
          <a:p>
            <a:pPr marL="746125" lvl="1" indent="-288925" algn="l" rtl="0">
              <a:lnSpc>
                <a:spcPct val="90000"/>
              </a:lnSpc>
              <a:spcBef>
                <a:spcPts val="500"/>
              </a:spcBef>
              <a:spcAft>
                <a:spcPts val="0"/>
              </a:spcAft>
              <a:buSzPts val="2400"/>
              <a:buFont typeface="Arial" panose="020B0604020202020204"/>
              <a:buChar char="•"/>
            </a:pPr>
            <a:r>
              <a:rPr lang="en-US"/>
              <a:t>connection management</a:t>
            </a:r>
            <a:endParaRPr sz="3200"/>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Principles of congestion control</a:t>
            </a:r>
            <a:endParaRPr lang="en-US" sz="3200">
              <a:solidFill>
                <a:srgbClr val="BFBFBF"/>
              </a:solidFill>
            </a:endParaRPr>
          </a:p>
          <a:p>
            <a:pPr marL="403225" lvl="0" indent="-285750" algn="l" rtl="0">
              <a:lnSpc>
                <a:spcPct val="90000"/>
              </a:lnSpc>
              <a:spcBef>
                <a:spcPts val="800"/>
              </a:spcBef>
              <a:spcAft>
                <a:spcPts val="0"/>
              </a:spcAft>
              <a:buClr>
                <a:srgbClr val="BFBFBF"/>
              </a:buClr>
              <a:buSzPts val="3200"/>
              <a:buChar char="▪"/>
            </a:pPr>
            <a:r>
              <a:rPr lang="en-US" sz="3200">
                <a:solidFill>
                  <a:srgbClr val="BFBFBF"/>
                </a:solidFill>
              </a:rPr>
              <a:t>TCP congestion control</a:t>
            </a:r>
            <a:endParaRPr lang="en-US" sz="3200">
              <a:solidFill>
                <a:srgbClr val="BFBFBF"/>
              </a:solidFill>
            </a:endParaRPr>
          </a:p>
          <a:p>
            <a:pPr marL="352425" lvl="0" indent="-222250" algn="l" rtl="0">
              <a:lnSpc>
                <a:spcPct val="90000"/>
              </a:lnSpc>
              <a:spcBef>
                <a:spcPts val="1000"/>
              </a:spcBef>
              <a:spcAft>
                <a:spcPts val="0"/>
              </a:spcAft>
              <a:buSzPts val="2400"/>
              <a:buFont typeface="Noto Sans Symbols"/>
              <a:buNone/>
            </a:pPr>
            <a:endParaRPr sz="2400"/>
          </a:p>
        </p:txBody>
      </p:sp>
      <p:sp>
        <p:nvSpPr>
          <p:cNvPr id="5595" name="Google Shape;5595;p9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pic>
        <p:nvPicPr>
          <p:cNvPr id="5596" name="Google Shape;5596;p96"/>
          <p:cNvPicPr preferRelativeResize="0"/>
          <p:nvPr/>
        </p:nvPicPr>
        <p:blipFill rotWithShape="1">
          <a:blip r:embed="rId1"/>
          <a:srcRect/>
          <a:stretch>
            <a:fillRect/>
          </a:stretch>
        </p:blipFill>
        <p:spPr>
          <a:xfrm>
            <a:off x="7774329" y="1293471"/>
            <a:ext cx="3657600" cy="2743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601"/>
        <p:cNvGrpSpPr/>
        <p:nvPr/>
      </p:nvGrpSpPr>
      <p:grpSpPr>
        <a:xfrm>
          <a:off x="0" y="0"/>
          <a:ext cx="0" cy="0"/>
          <a:chOff x="0" y="0"/>
          <a:chExt cx="0" cy="0"/>
        </a:xfrm>
      </p:grpSpPr>
      <p:sp>
        <p:nvSpPr>
          <p:cNvPr id="5602" name="Google Shape;5602;p97"/>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flow control</a:t>
            </a:r>
            <a:endParaRPr sz="4400" b="0"/>
          </a:p>
        </p:txBody>
      </p:sp>
      <p:sp>
        <p:nvSpPr>
          <p:cNvPr id="5603" name="Google Shape;5603;p97"/>
          <p:cNvSpPr/>
          <p:nvPr/>
        </p:nvSpPr>
        <p:spPr>
          <a:xfrm>
            <a:off x="7848422" y="1084921"/>
            <a:ext cx="2524125" cy="3854450"/>
          </a:xfrm>
          <a:prstGeom prst="rect">
            <a:avLst/>
          </a:prstGeom>
          <a:solidFill>
            <a:srgbClr val="0000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04" name="Google Shape;5604;p97"/>
          <p:cNvSpPr/>
          <p:nvPr/>
        </p:nvSpPr>
        <p:spPr>
          <a:xfrm>
            <a:off x="10289997" y="1078571"/>
            <a:ext cx="581025" cy="42068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05" name="Google Shape;5605;p97"/>
          <p:cNvSpPr/>
          <p:nvPr/>
        </p:nvSpPr>
        <p:spPr>
          <a:xfrm>
            <a:off x="7762697" y="1186521"/>
            <a:ext cx="2533650" cy="3814762"/>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06" name="Google Shape;5606;p97"/>
          <p:cNvSpPr/>
          <p:nvPr/>
        </p:nvSpPr>
        <p:spPr>
          <a:xfrm>
            <a:off x="8302447" y="1243671"/>
            <a:ext cx="137795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application</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process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607" name="Google Shape;5607;p97"/>
          <p:cNvGrpSpPr/>
          <p:nvPr/>
        </p:nvGrpSpPr>
        <p:grpSpPr>
          <a:xfrm>
            <a:off x="8070672" y="2312058"/>
            <a:ext cx="1795463" cy="688975"/>
            <a:chOff x="1173" y="2345"/>
            <a:chExt cx="1131" cy="434"/>
          </a:xfrm>
        </p:grpSpPr>
        <p:sp>
          <p:nvSpPr>
            <p:cNvPr id="5608" name="Google Shape;5608;p97"/>
            <p:cNvSpPr/>
            <p:nvPr/>
          </p:nvSpPr>
          <p:spPr>
            <a:xfrm>
              <a:off x="1173" y="2345"/>
              <a:ext cx="1131" cy="434"/>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09" name="Google Shape;5609;p97"/>
            <p:cNvSpPr txBox="1"/>
            <p:nvPr/>
          </p:nvSpPr>
          <p:spPr>
            <a:xfrm>
              <a:off x="1235" y="2368"/>
              <a:ext cx="995"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600"/>
                <a:buFont typeface="Tahoma" panose="020B0604030504040204"/>
                <a:buNone/>
              </a:pPr>
              <a:r>
                <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rPr>
                <a:t>TCP socket</a:t>
              </a:r>
              <a:endPar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F2F2F2"/>
                </a:buClr>
                <a:buSzPts val="1600"/>
                <a:buFont typeface="Tahoma" panose="020B0604030504040204"/>
                <a:buNone/>
              </a:pPr>
              <a:r>
                <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rPr>
                <a:t>receiver buffers</a:t>
              </a:r>
              <a:endPar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endParaRPr>
            </a:p>
          </p:txBody>
        </p:sp>
      </p:grpSp>
      <p:sp>
        <p:nvSpPr>
          <p:cNvPr id="5610" name="Google Shape;5610;p97"/>
          <p:cNvSpPr/>
          <p:nvPr/>
        </p:nvSpPr>
        <p:spPr>
          <a:xfrm>
            <a:off x="8238947" y="3335996"/>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11" name="Google Shape;5611;p97"/>
          <p:cNvSpPr txBox="1"/>
          <p:nvPr/>
        </p:nvSpPr>
        <p:spPr>
          <a:xfrm>
            <a:off x="8745360" y="336483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TCP</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code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12" name="Google Shape;5612;p97"/>
          <p:cNvSpPr/>
          <p:nvPr/>
        </p:nvSpPr>
        <p:spPr>
          <a:xfrm>
            <a:off x="8246885" y="4321833"/>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13" name="Google Shape;5613;p97"/>
          <p:cNvSpPr txBox="1"/>
          <p:nvPr/>
        </p:nvSpPr>
        <p:spPr>
          <a:xfrm>
            <a:off x="8731699" y="435497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IP</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code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614" name="Google Shape;5614;p97"/>
          <p:cNvCxnSpPr/>
          <p:nvPr/>
        </p:nvCxnSpPr>
        <p:spPr>
          <a:xfrm>
            <a:off x="7756347" y="4071008"/>
            <a:ext cx="2546350" cy="0"/>
          </a:xfrm>
          <a:prstGeom prst="straightConnector1">
            <a:avLst/>
          </a:prstGeom>
          <a:noFill/>
          <a:ln w="19050" cap="flat" cmpd="sng">
            <a:solidFill>
              <a:srgbClr val="000000"/>
            </a:solidFill>
            <a:prstDash val="solid"/>
            <a:round/>
            <a:headEnd type="none" w="med" len="med"/>
            <a:tailEnd type="none" w="med" len="med"/>
          </a:ln>
        </p:spPr>
      </p:cxnSp>
      <p:cxnSp>
        <p:nvCxnSpPr>
          <p:cNvPr id="5615" name="Google Shape;5615;p97"/>
          <p:cNvCxnSpPr/>
          <p:nvPr/>
        </p:nvCxnSpPr>
        <p:spPr>
          <a:xfrm>
            <a:off x="7769047" y="2219983"/>
            <a:ext cx="2546350" cy="0"/>
          </a:xfrm>
          <a:prstGeom prst="straightConnector1">
            <a:avLst/>
          </a:prstGeom>
          <a:noFill/>
          <a:ln w="19050" cap="flat" cmpd="sng">
            <a:solidFill>
              <a:srgbClr val="000000"/>
            </a:solidFill>
            <a:prstDash val="solid"/>
            <a:round/>
            <a:headEnd type="none" w="med" len="med"/>
            <a:tailEnd type="none" w="med" len="med"/>
          </a:ln>
        </p:spPr>
      </p:cxnSp>
      <p:grpSp>
        <p:nvGrpSpPr>
          <p:cNvPr id="5616" name="Google Shape;5616;p97"/>
          <p:cNvGrpSpPr/>
          <p:nvPr/>
        </p:nvGrpSpPr>
        <p:grpSpPr>
          <a:xfrm>
            <a:off x="8745360" y="2104096"/>
            <a:ext cx="533400" cy="206375"/>
            <a:chOff x="2003" y="1816"/>
            <a:chExt cx="336" cy="130"/>
          </a:xfrm>
        </p:grpSpPr>
        <p:sp>
          <p:nvSpPr>
            <p:cNvPr id="5617" name="Google Shape;5617;p97"/>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18" name="Google Shape;5618;p97"/>
            <p:cNvSpPr/>
            <p:nvPr/>
          </p:nvSpPr>
          <p:spPr>
            <a:xfrm>
              <a:off x="2105" y="183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19" name="Google Shape;5619;p97"/>
            <p:cNvSpPr/>
            <p:nvPr/>
          </p:nvSpPr>
          <p:spPr>
            <a:xfrm>
              <a:off x="2229" y="189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20" name="Google Shape;5620;p97"/>
            <p:cNvSpPr/>
            <p:nvPr/>
          </p:nvSpPr>
          <p:spPr>
            <a:xfrm>
              <a:off x="2058"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621" name="Google Shape;5621;p97"/>
          <p:cNvSpPr txBox="1"/>
          <p:nvPr/>
        </p:nvSpPr>
        <p:spPr>
          <a:xfrm>
            <a:off x="7549972" y="5823520"/>
            <a:ext cx="2714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receiver protocol stack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622" name="Google Shape;5622;p97"/>
          <p:cNvCxnSpPr/>
          <p:nvPr/>
        </p:nvCxnSpPr>
        <p:spPr>
          <a:xfrm>
            <a:off x="8790777" y="5419835"/>
            <a:ext cx="0" cy="349250"/>
          </a:xfrm>
          <a:prstGeom prst="straightConnector1">
            <a:avLst/>
          </a:prstGeom>
          <a:noFill/>
          <a:ln w="28575" cap="flat" cmpd="sng">
            <a:solidFill>
              <a:srgbClr val="CC0000"/>
            </a:solidFill>
            <a:prstDash val="dash"/>
            <a:round/>
            <a:headEnd type="none" w="med" len="med"/>
            <a:tailEnd type="none" w="med" len="med"/>
          </a:ln>
        </p:spPr>
      </p:cxnSp>
      <p:cxnSp>
        <p:nvCxnSpPr>
          <p:cNvPr id="5623" name="Google Shape;5623;p97"/>
          <p:cNvCxnSpPr/>
          <p:nvPr/>
        </p:nvCxnSpPr>
        <p:spPr>
          <a:xfrm>
            <a:off x="10285235" y="4996521"/>
            <a:ext cx="0" cy="463550"/>
          </a:xfrm>
          <a:prstGeom prst="straightConnector1">
            <a:avLst/>
          </a:prstGeom>
          <a:noFill/>
          <a:ln w="19050" cap="flat" cmpd="sng">
            <a:solidFill>
              <a:srgbClr val="000000"/>
            </a:solidFill>
            <a:prstDash val="dash"/>
            <a:round/>
            <a:headEnd type="none" w="med" len="med"/>
            <a:tailEnd type="none" w="med" len="med"/>
          </a:ln>
        </p:spPr>
      </p:cxnSp>
      <p:grpSp>
        <p:nvGrpSpPr>
          <p:cNvPr id="5624" name="Google Shape;5624;p97"/>
          <p:cNvGrpSpPr/>
          <p:nvPr/>
        </p:nvGrpSpPr>
        <p:grpSpPr>
          <a:xfrm flipH="1">
            <a:off x="10523360" y="4590121"/>
            <a:ext cx="869950" cy="906462"/>
            <a:chOff x="-44" y="1473"/>
            <a:chExt cx="981" cy="1105"/>
          </a:xfrm>
        </p:grpSpPr>
        <p:pic>
          <p:nvPicPr>
            <p:cNvPr id="5625" name="Google Shape;5625;p97"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626" name="Google Shape;5626;p9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627" name="Google Shape;5627;p97"/>
          <p:cNvSpPr txBox="1"/>
          <p:nvPr/>
        </p:nvSpPr>
        <p:spPr>
          <a:xfrm>
            <a:off x="712555" y="1437021"/>
            <a:ext cx="385082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panose="020F0502020204030204"/>
              <a:buNone/>
            </a:pPr>
            <a:r>
              <a:rPr lang="en-US" sz="2400" b="0" i="1" u="sng" strike="noStrike" cap="none">
                <a:solidFill>
                  <a:srgbClr val="C00000"/>
                </a:solidFill>
                <a:latin typeface="Calibri" panose="020F0502020204030204"/>
                <a:ea typeface="Calibri" panose="020F0502020204030204"/>
                <a:cs typeface="Calibri" panose="020F0502020204030204"/>
                <a:sym typeface="Calibri" panose="020F0502020204030204"/>
              </a:rPr>
              <a:t>Q: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if network layer delivers data faster than application layer removes data from socket buffers?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628" name="Google Shape;5628;p97"/>
          <p:cNvCxnSpPr/>
          <p:nvPr/>
        </p:nvCxnSpPr>
        <p:spPr>
          <a:xfrm>
            <a:off x="7764475" y="5006696"/>
            <a:ext cx="0" cy="463550"/>
          </a:xfrm>
          <a:prstGeom prst="straightConnector1">
            <a:avLst/>
          </a:prstGeom>
          <a:noFill/>
          <a:ln w="19050" cap="flat" cmpd="sng">
            <a:solidFill>
              <a:schemeClr val="dk1"/>
            </a:solidFill>
            <a:prstDash val="dash"/>
            <a:round/>
            <a:headEnd type="none" w="med" len="med"/>
            <a:tailEnd type="none" w="med" len="med"/>
          </a:ln>
        </p:spPr>
      </p:cxnSp>
      <p:grpSp>
        <p:nvGrpSpPr>
          <p:cNvPr id="5629" name="Google Shape;5629;p97"/>
          <p:cNvGrpSpPr/>
          <p:nvPr/>
        </p:nvGrpSpPr>
        <p:grpSpPr>
          <a:xfrm>
            <a:off x="5189688" y="2806352"/>
            <a:ext cx="4533734" cy="2971623"/>
            <a:chOff x="5189688" y="2806352"/>
            <a:chExt cx="4533734" cy="2971623"/>
          </a:xfrm>
        </p:grpSpPr>
        <p:grpSp>
          <p:nvGrpSpPr>
            <p:cNvPr id="5630" name="Google Shape;5630;p97"/>
            <p:cNvGrpSpPr/>
            <p:nvPr/>
          </p:nvGrpSpPr>
          <p:grpSpPr>
            <a:xfrm>
              <a:off x="5189688" y="3080408"/>
              <a:ext cx="3750934" cy="2697567"/>
              <a:chOff x="4633274" y="3577949"/>
              <a:chExt cx="3750934" cy="2697567"/>
            </a:xfrm>
          </p:grpSpPr>
          <p:sp>
            <p:nvSpPr>
              <p:cNvPr id="5631" name="Google Shape;5631;p97"/>
              <p:cNvSpPr/>
              <p:nvPr/>
            </p:nvSpPr>
            <p:spPr>
              <a:xfrm>
                <a:off x="7655546" y="46193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632" name="Google Shape;5632;p97"/>
              <p:cNvGrpSpPr/>
              <p:nvPr/>
            </p:nvGrpSpPr>
            <p:grpSpPr>
              <a:xfrm>
                <a:off x="7344839" y="5551212"/>
                <a:ext cx="1039369" cy="214398"/>
                <a:chOff x="7344839" y="5551212"/>
                <a:chExt cx="1039369" cy="214398"/>
              </a:xfrm>
            </p:grpSpPr>
            <p:sp>
              <p:nvSpPr>
                <p:cNvPr id="5633" name="Google Shape;5633;p97"/>
                <p:cNvSpPr/>
                <p:nvPr/>
              </p:nvSpPr>
              <p:spPr>
                <a:xfrm>
                  <a:off x="7344839" y="5556060"/>
                  <a:ext cx="1006475" cy="209550"/>
                </a:xfrm>
                <a:prstGeom prst="rect">
                  <a:avLst/>
                </a:prstGeom>
                <a:solidFill>
                  <a:srgbClr val="00CC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34" name="Google Shape;5634;p97"/>
                <p:cNvSpPr/>
                <p:nvPr/>
              </p:nvSpPr>
              <p:spPr>
                <a:xfrm>
                  <a:off x="7650783" y="5551212"/>
                  <a:ext cx="733425" cy="212725"/>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635" name="Google Shape;5635;p97"/>
                <p:cNvCxnSpPr/>
                <p:nvPr/>
              </p:nvCxnSpPr>
              <p:spPr>
                <a:xfrm>
                  <a:off x="7488859" y="5555058"/>
                  <a:ext cx="0" cy="206375"/>
                </a:xfrm>
                <a:prstGeom prst="straightConnector1">
                  <a:avLst/>
                </a:prstGeom>
                <a:noFill/>
                <a:ln w="28575" cap="flat" cmpd="sng">
                  <a:solidFill>
                    <a:srgbClr val="FFFFFF"/>
                  </a:solidFill>
                  <a:prstDash val="solid"/>
                  <a:round/>
                  <a:headEnd type="none" w="med" len="med"/>
                  <a:tailEnd type="none" w="med" len="med"/>
                </a:ln>
              </p:spPr>
            </p:cxnSp>
            <p:cxnSp>
              <p:nvCxnSpPr>
                <p:cNvPr id="5636" name="Google Shape;5636;p97"/>
                <p:cNvCxnSpPr/>
                <p:nvPr/>
              </p:nvCxnSpPr>
              <p:spPr>
                <a:xfrm>
                  <a:off x="7641259" y="5555058"/>
                  <a:ext cx="0" cy="206375"/>
                </a:xfrm>
                <a:prstGeom prst="straightConnector1">
                  <a:avLst/>
                </a:prstGeom>
                <a:noFill/>
                <a:ln w="28575" cap="flat" cmpd="sng">
                  <a:solidFill>
                    <a:srgbClr val="FFFFFF"/>
                  </a:solidFill>
                  <a:prstDash val="solid"/>
                  <a:round/>
                  <a:headEnd type="none" w="med" len="med"/>
                  <a:tailEnd type="none" w="med" len="med"/>
                </a:ln>
              </p:spPr>
            </p:cxnSp>
          </p:grpSp>
          <p:sp>
            <p:nvSpPr>
              <p:cNvPr id="5637" name="Google Shape;5637;p97"/>
              <p:cNvSpPr/>
              <p:nvPr/>
            </p:nvSpPr>
            <p:spPr>
              <a:xfrm>
                <a:off x="7647608" y="35779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38" name="Google Shape;5638;p97"/>
              <p:cNvSpPr txBox="1"/>
              <p:nvPr/>
            </p:nvSpPr>
            <p:spPr>
              <a:xfrm>
                <a:off x="4633274" y="4192806"/>
                <a:ext cx="2332549" cy="1089529"/>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 layer delivering IP datagram payload into TCP socket buffers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639" name="Google Shape;5639;p97"/>
              <p:cNvCxnSpPr/>
              <p:nvPr/>
            </p:nvCxnSpPr>
            <p:spPr>
              <a:xfrm>
                <a:off x="6906339" y="4724124"/>
                <a:ext cx="522908" cy="0"/>
              </a:xfrm>
              <a:prstGeom prst="straightConnector1">
                <a:avLst/>
              </a:prstGeom>
              <a:noFill/>
              <a:ln w="19050" cap="flat" cmpd="sng">
                <a:solidFill>
                  <a:srgbClr val="CC0000"/>
                </a:solidFill>
                <a:prstDash val="solid"/>
                <a:round/>
                <a:headEnd type="none" w="med" len="med"/>
                <a:tailEnd type="none" w="med" len="med"/>
              </a:ln>
            </p:spPr>
          </p:cxnSp>
          <p:sp>
            <p:nvSpPr>
              <p:cNvPr id="5640" name="Google Shape;5640;p97"/>
              <p:cNvSpPr txBox="1"/>
              <p:nvPr/>
            </p:nvSpPr>
            <p:spPr>
              <a:xfrm>
                <a:off x="7074521" y="5970716"/>
                <a:ext cx="11334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from sender</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641" name="Google Shape;5641;p97"/>
            <p:cNvSpPr/>
            <p:nvPr/>
          </p:nvSpPr>
          <p:spPr>
            <a:xfrm>
              <a:off x="8312727" y="2806352"/>
              <a:ext cx="1410695" cy="271814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42" name="Google Shape;5642;p97"/>
          <p:cNvGrpSpPr/>
          <p:nvPr/>
        </p:nvGrpSpPr>
        <p:grpSpPr>
          <a:xfrm>
            <a:off x="4989152" y="1607125"/>
            <a:ext cx="4984933" cy="885919"/>
            <a:chOff x="4989152" y="1607125"/>
            <a:chExt cx="4984933" cy="885919"/>
          </a:xfrm>
        </p:grpSpPr>
        <p:grpSp>
          <p:nvGrpSpPr>
            <p:cNvPr id="5643" name="Google Shape;5643;p97"/>
            <p:cNvGrpSpPr/>
            <p:nvPr/>
          </p:nvGrpSpPr>
          <p:grpSpPr>
            <a:xfrm>
              <a:off x="4989152" y="1652814"/>
              <a:ext cx="4984933" cy="840230"/>
              <a:chOff x="4432738" y="2150355"/>
              <a:chExt cx="4984933" cy="840230"/>
            </a:xfrm>
          </p:grpSpPr>
          <p:cxnSp>
            <p:nvCxnSpPr>
              <p:cNvPr id="5644" name="Google Shape;5644;p97"/>
              <p:cNvCxnSpPr/>
              <p:nvPr/>
            </p:nvCxnSpPr>
            <p:spPr>
              <a:xfrm>
                <a:off x="6976294" y="2457174"/>
                <a:ext cx="1102102" cy="0"/>
              </a:xfrm>
              <a:prstGeom prst="straightConnector1">
                <a:avLst/>
              </a:prstGeom>
              <a:noFill/>
              <a:ln w="19050" cap="flat" cmpd="sng">
                <a:solidFill>
                  <a:srgbClr val="CC0000"/>
                </a:solidFill>
                <a:prstDash val="solid"/>
                <a:round/>
                <a:headEnd type="none" w="med" len="med"/>
                <a:tailEnd type="none" w="med" len="med"/>
              </a:ln>
            </p:spPr>
          </p:cxnSp>
          <p:sp>
            <p:nvSpPr>
              <p:cNvPr id="5645" name="Google Shape;5645;p97"/>
              <p:cNvSpPr txBox="1"/>
              <p:nvPr/>
            </p:nvSpPr>
            <p:spPr>
              <a:xfrm>
                <a:off x="4432738" y="2150355"/>
                <a:ext cx="2533651" cy="8402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 removing data from TCP socket buffers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46" name="Google Shape;5646;p97"/>
              <p:cNvSpPr/>
              <p:nvPr/>
            </p:nvSpPr>
            <p:spPr>
              <a:xfrm>
                <a:off x="8696946" y="2344462"/>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647" name="Google Shape;5647;p97"/>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648" name="Google Shape;5648;p9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9"/>
                                        </p:tgtEl>
                                        <p:attrNameLst>
                                          <p:attrName>style.visibility</p:attrName>
                                        </p:attrNameLst>
                                      </p:cBhvr>
                                      <p:to>
                                        <p:strVal val="visible"/>
                                      </p:to>
                                    </p:set>
                                    <p:animEffect transition="in" filter="fade">
                                      <p:cBhvr>
                                        <p:cTn id="7" dur="500"/>
                                        <p:tgtEl>
                                          <p:spTgt spid="56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2"/>
                                        </p:tgtEl>
                                        <p:attrNameLst>
                                          <p:attrName>style.visibility</p:attrName>
                                        </p:attrNameLst>
                                      </p:cBhvr>
                                      <p:to>
                                        <p:strVal val="visible"/>
                                      </p:to>
                                    </p:set>
                                    <p:animEffect transition="in" filter="fade">
                                      <p:cBhvr>
                                        <p:cTn id="12" dur="500"/>
                                        <p:tgtEl>
                                          <p:spTgt spid="56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27"/>
                                        </p:tgtEl>
                                        <p:attrNameLst>
                                          <p:attrName>style.visibility</p:attrName>
                                        </p:attrNameLst>
                                      </p:cBhvr>
                                      <p:to>
                                        <p:strVal val="visible"/>
                                      </p:to>
                                    </p:set>
                                    <p:animEffect transition="in" filter="fade">
                                      <p:cBhvr>
                                        <p:cTn id="17" dur="500"/>
                                        <p:tgtEl>
                                          <p:spTgt spid="5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653"/>
        <p:cNvGrpSpPr/>
        <p:nvPr/>
      </p:nvGrpSpPr>
      <p:grpSpPr>
        <a:xfrm>
          <a:off x="0" y="0"/>
          <a:ext cx="0" cy="0"/>
          <a:chOff x="0" y="0"/>
          <a:chExt cx="0" cy="0"/>
        </a:xfrm>
      </p:grpSpPr>
      <p:sp>
        <p:nvSpPr>
          <p:cNvPr id="5654" name="Google Shape;5654;p98"/>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flow control</a:t>
            </a:r>
            <a:endParaRPr sz="4400" b="0"/>
          </a:p>
        </p:txBody>
      </p:sp>
      <p:sp>
        <p:nvSpPr>
          <p:cNvPr id="5655" name="Google Shape;5655;p98"/>
          <p:cNvSpPr/>
          <p:nvPr/>
        </p:nvSpPr>
        <p:spPr>
          <a:xfrm>
            <a:off x="7848422" y="1084921"/>
            <a:ext cx="2524125" cy="3854450"/>
          </a:xfrm>
          <a:prstGeom prst="rect">
            <a:avLst/>
          </a:prstGeom>
          <a:solidFill>
            <a:srgbClr val="0000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56" name="Google Shape;5656;p98"/>
          <p:cNvSpPr/>
          <p:nvPr/>
        </p:nvSpPr>
        <p:spPr>
          <a:xfrm>
            <a:off x="10289997" y="1078571"/>
            <a:ext cx="581025" cy="42068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57" name="Google Shape;5657;p98"/>
          <p:cNvSpPr/>
          <p:nvPr/>
        </p:nvSpPr>
        <p:spPr>
          <a:xfrm>
            <a:off x="7762697" y="1186521"/>
            <a:ext cx="2533650" cy="3814762"/>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58" name="Google Shape;5658;p98"/>
          <p:cNvSpPr/>
          <p:nvPr/>
        </p:nvSpPr>
        <p:spPr>
          <a:xfrm>
            <a:off x="8302447" y="1243671"/>
            <a:ext cx="137795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application</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process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659" name="Google Shape;5659;p98"/>
          <p:cNvGrpSpPr/>
          <p:nvPr/>
        </p:nvGrpSpPr>
        <p:grpSpPr>
          <a:xfrm>
            <a:off x="8070672" y="2312058"/>
            <a:ext cx="1795463" cy="688975"/>
            <a:chOff x="1173" y="2345"/>
            <a:chExt cx="1131" cy="434"/>
          </a:xfrm>
        </p:grpSpPr>
        <p:sp>
          <p:nvSpPr>
            <p:cNvPr id="5660" name="Google Shape;5660;p98"/>
            <p:cNvSpPr/>
            <p:nvPr/>
          </p:nvSpPr>
          <p:spPr>
            <a:xfrm>
              <a:off x="1173" y="2345"/>
              <a:ext cx="1131" cy="434"/>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61" name="Google Shape;5661;p98"/>
            <p:cNvSpPr txBox="1"/>
            <p:nvPr/>
          </p:nvSpPr>
          <p:spPr>
            <a:xfrm>
              <a:off x="1235" y="2368"/>
              <a:ext cx="995"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600"/>
                <a:buFont typeface="Tahoma" panose="020B0604030504040204"/>
                <a:buNone/>
              </a:pPr>
              <a:r>
                <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rPr>
                <a:t>TCP socket</a:t>
              </a:r>
              <a:endPar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F2F2F2"/>
                </a:buClr>
                <a:buSzPts val="1600"/>
                <a:buFont typeface="Tahoma" panose="020B0604030504040204"/>
                <a:buNone/>
              </a:pPr>
              <a:r>
                <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rPr>
                <a:t>receiver buffers</a:t>
              </a:r>
              <a:endPar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endParaRPr>
            </a:p>
          </p:txBody>
        </p:sp>
      </p:grpSp>
      <p:sp>
        <p:nvSpPr>
          <p:cNvPr id="5662" name="Google Shape;5662;p98"/>
          <p:cNvSpPr/>
          <p:nvPr/>
        </p:nvSpPr>
        <p:spPr>
          <a:xfrm>
            <a:off x="8238947" y="3335996"/>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63" name="Google Shape;5663;p98"/>
          <p:cNvSpPr txBox="1"/>
          <p:nvPr/>
        </p:nvSpPr>
        <p:spPr>
          <a:xfrm>
            <a:off x="8745360" y="336483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TCP</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code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64" name="Google Shape;5664;p98"/>
          <p:cNvSpPr/>
          <p:nvPr/>
        </p:nvSpPr>
        <p:spPr>
          <a:xfrm>
            <a:off x="8246885" y="4321833"/>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65" name="Google Shape;5665;p98"/>
          <p:cNvSpPr txBox="1"/>
          <p:nvPr/>
        </p:nvSpPr>
        <p:spPr>
          <a:xfrm>
            <a:off x="8731699" y="435497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IP</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code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666" name="Google Shape;5666;p98"/>
          <p:cNvCxnSpPr/>
          <p:nvPr/>
        </p:nvCxnSpPr>
        <p:spPr>
          <a:xfrm>
            <a:off x="7756347" y="4071008"/>
            <a:ext cx="2546350" cy="0"/>
          </a:xfrm>
          <a:prstGeom prst="straightConnector1">
            <a:avLst/>
          </a:prstGeom>
          <a:noFill/>
          <a:ln w="19050" cap="flat" cmpd="sng">
            <a:solidFill>
              <a:srgbClr val="000000"/>
            </a:solidFill>
            <a:prstDash val="solid"/>
            <a:round/>
            <a:headEnd type="none" w="med" len="med"/>
            <a:tailEnd type="none" w="med" len="med"/>
          </a:ln>
        </p:spPr>
      </p:cxnSp>
      <p:cxnSp>
        <p:nvCxnSpPr>
          <p:cNvPr id="5667" name="Google Shape;5667;p98"/>
          <p:cNvCxnSpPr/>
          <p:nvPr/>
        </p:nvCxnSpPr>
        <p:spPr>
          <a:xfrm>
            <a:off x="7769047" y="2219983"/>
            <a:ext cx="2546350" cy="0"/>
          </a:xfrm>
          <a:prstGeom prst="straightConnector1">
            <a:avLst/>
          </a:prstGeom>
          <a:noFill/>
          <a:ln w="19050" cap="flat" cmpd="sng">
            <a:solidFill>
              <a:srgbClr val="000000"/>
            </a:solidFill>
            <a:prstDash val="solid"/>
            <a:round/>
            <a:headEnd type="none" w="med" len="med"/>
            <a:tailEnd type="none" w="med" len="med"/>
          </a:ln>
        </p:spPr>
      </p:cxnSp>
      <p:grpSp>
        <p:nvGrpSpPr>
          <p:cNvPr id="5668" name="Google Shape;5668;p98"/>
          <p:cNvGrpSpPr/>
          <p:nvPr/>
        </p:nvGrpSpPr>
        <p:grpSpPr>
          <a:xfrm>
            <a:off x="8745360" y="2104096"/>
            <a:ext cx="533400" cy="206375"/>
            <a:chOff x="2003" y="1816"/>
            <a:chExt cx="336" cy="130"/>
          </a:xfrm>
        </p:grpSpPr>
        <p:sp>
          <p:nvSpPr>
            <p:cNvPr id="5669" name="Google Shape;5669;p98"/>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70" name="Google Shape;5670;p98"/>
            <p:cNvSpPr/>
            <p:nvPr/>
          </p:nvSpPr>
          <p:spPr>
            <a:xfrm>
              <a:off x="2105" y="183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71" name="Google Shape;5671;p98"/>
            <p:cNvSpPr/>
            <p:nvPr/>
          </p:nvSpPr>
          <p:spPr>
            <a:xfrm>
              <a:off x="2229" y="189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72" name="Google Shape;5672;p98"/>
            <p:cNvSpPr/>
            <p:nvPr/>
          </p:nvSpPr>
          <p:spPr>
            <a:xfrm>
              <a:off x="2058"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673" name="Google Shape;5673;p98"/>
          <p:cNvSpPr txBox="1"/>
          <p:nvPr/>
        </p:nvSpPr>
        <p:spPr>
          <a:xfrm>
            <a:off x="7549972" y="5823520"/>
            <a:ext cx="2714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receiver protocol stack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674" name="Google Shape;5674;p98"/>
          <p:cNvCxnSpPr/>
          <p:nvPr/>
        </p:nvCxnSpPr>
        <p:spPr>
          <a:xfrm>
            <a:off x="8790777" y="5419835"/>
            <a:ext cx="0" cy="349250"/>
          </a:xfrm>
          <a:prstGeom prst="straightConnector1">
            <a:avLst/>
          </a:prstGeom>
          <a:noFill/>
          <a:ln w="28575" cap="flat" cmpd="sng">
            <a:solidFill>
              <a:srgbClr val="CC0000"/>
            </a:solidFill>
            <a:prstDash val="dash"/>
            <a:round/>
            <a:headEnd type="none" w="med" len="med"/>
            <a:tailEnd type="none" w="med" len="med"/>
          </a:ln>
        </p:spPr>
      </p:cxnSp>
      <p:cxnSp>
        <p:nvCxnSpPr>
          <p:cNvPr id="5675" name="Google Shape;5675;p98"/>
          <p:cNvCxnSpPr/>
          <p:nvPr/>
        </p:nvCxnSpPr>
        <p:spPr>
          <a:xfrm>
            <a:off x="10285235" y="4996521"/>
            <a:ext cx="0" cy="463550"/>
          </a:xfrm>
          <a:prstGeom prst="straightConnector1">
            <a:avLst/>
          </a:prstGeom>
          <a:noFill/>
          <a:ln w="19050" cap="flat" cmpd="sng">
            <a:solidFill>
              <a:srgbClr val="000000"/>
            </a:solidFill>
            <a:prstDash val="dash"/>
            <a:round/>
            <a:headEnd type="none" w="med" len="med"/>
            <a:tailEnd type="none" w="med" len="med"/>
          </a:ln>
        </p:spPr>
      </p:cxnSp>
      <p:grpSp>
        <p:nvGrpSpPr>
          <p:cNvPr id="5676" name="Google Shape;5676;p98"/>
          <p:cNvGrpSpPr/>
          <p:nvPr/>
        </p:nvGrpSpPr>
        <p:grpSpPr>
          <a:xfrm flipH="1">
            <a:off x="10523360" y="4590121"/>
            <a:ext cx="869950" cy="906462"/>
            <a:chOff x="-44" y="1473"/>
            <a:chExt cx="981" cy="1105"/>
          </a:xfrm>
        </p:grpSpPr>
        <p:pic>
          <p:nvPicPr>
            <p:cNvPr id="5677" name="Google Shape;5677;p98"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678" name="Google Shape;5678;p9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679" name="Google Shape;5679;p98"/>
          <p:cNvSpPr txBox="1"/>
          <p:nvPr/>
        </p:nvSpPr>
        <p:spPr>
          <a:xfrm>
            <a:off x="712555" y="1437021"/>
            <a:ext cx="385082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panose="020F0502020204030204"/>
              <a:buNone/>
            </a:pPr>
            <a:r>
              <a:rPr lang="en-US" sz="2400" b="0" i="1" u="sng" strike="noStrike" cap="none">
                <a:solidFill>
                  <a:srgbClr val="C00000"/>
                </a:solidFill>
                <a:latin typeface="Calibri" panose="020F0502020204030204"/>
                <a:ea typeface="Calibri" panose="020F0502020204030204"/>
                <a:cs typeface="Calibri" panose="020F0502020204030204"/>
                <a:sym typeface="Calibri" panose="020F0502020204030204"/>
              </a:rPr>
              <a:t>Q: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if network layer delivers data faster than application layer removes data from socket buffers?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680" name="Google Shape;5680;p98"/>
          <p:cNvCxnSpPr/>
          <p:nvPr/>
        </p:nvCxnSpPr>
        <p:spPr>
          <a:xfrm>
            <a:off x="7764475" y="5006696"/>
            <a:ext cx="0" cy="463550"/>
          </a:xfrm>
          <a:prstGeom prst="straightConnector1">
            <a:avLst/>
          </a:prstGeom>
          <a:noFill/>
          <a:ln w="19050" cap="flat" cmpd="sng">
            <a:solidFill>
              <a:schemeClr val="dk1"/>
            </a:solidFill>
            <a:prstDash val="dash"/>
            <a:round/>
            <a:headEnd type="none" w="med" len="med"/>
            <a:tailEnd type="none" w="med" len="med"/>
          </a:ln>
        </p:spPr>
      </p:cxnSp>
      <p:grpSp>
        <p:nvGrpSpPr>
          <p:cNvPr id="5681" name="Google Shape;5681;p98"/>
          <p:cNvGrpSpPr/>
          <p:nvPr/>
        </p:nvGrpSpPr>
        <p:grpSpPr>
          <a:xfrm>
            <a:off x="5189688" y="2806352"/>
            <a:ext cx="4533734" cy="2971623"/>
            <a:chOff x="5189688" y="2806352"/>
            <a:chExt cx="4533734" cy="2971623"/>
          </a:xfrm>
        </p:grpSpPr>
        <p:grpSp>
          <p:nvGrpSpPr>
            <p:cNvPr id="5682" name="Google Shape;5682;p98"/>
            <p:cNvGrpSpPr/>
            <p:nvPr/>
          </p:nvGrpSpPr>
          <p:grpSpPr>
            <a:xfrm>
              <a:off x="5189688" y="3080408"/>
              <a:ext cx="3750934" cy="2697567"/>
              <a:chOff x="4633274" y="3577949"/>
              <a:chExt cx="3750934" cy="2697567"/>
            </a:xfrm>
          </p:grpSpPr>
          <p:sp>
            <p:nvSpPr>
              <p:cNvPr id="5683" name="Google Shape;5683;p98"/>
              <p:cNvSpPr/>
              <p:nvPr/>
            </p:nvSpPr>
            <p:spPr>
              <a:xfrm>
                <a:off x="7655546" y="46193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684" name="Google Shape;5684;p98"/>
              <p:cNvGrpSpPr/>
              <p:nvPr/>
            </p:nvGrpSpPr>
            <p:grpSpPr>
              <a:xfrm>
                <a:off x="7344839" y="5551212"/>
                <a:ext cx="1039369" cy="214398"/>
                <a:chOff x="7344839" y="5551212"/>
                <a:chExt cx="1039369" cy="214398"/>
              </a:xfrm>
            </p:grpSpPr>
            <p:sp>
              <p:nvSpPr>
                <p:cNvPr id="5685" name="Google Shape;5685;p98"/>
                <p:cNvSpPr/>
                <p:nvPr/>
              </p:nvSpPr>
              <p:spPr>
                <a:xfrm>
                  <a:off x="7344839" y="5556060"/>
                  <a:ext cx="1006475" cy="209550"/>
                </a:xfrm>
                <a:prstGeom prst="rect">
                  <a:avLst/>
                </a:prstGeom>
                <a:solidFill>
                  <a:srgbClr val="00CC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86" name="Google Shape;5686;p98"/>
                <p:cNvSpPr/>
                <p:nvPr/>
              </p:nvSpPr>
              <p:spPr>
                <a:xfrm>
                  <a:off x="7650783" y="5551212"/>
                  <a:ext cx="733425" cy="212725"/>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687" name="Google Shape;5687;p98"/>
                <p:cNvCxnSpPr/>
                <p:nvPr/>
              </p:nvCxnSpPr>
              <p:spPr>
                <a:xfrm>
                  <a:off x="7488859" y="5555058"/>
                  <a:ext cx="0" cy="206375"/>
                </a:xfrm>
                <a:prstGeom prst="straightConnector1">
                  <a:avLst/>
                </a:prstGeom>
                <a:noFill/>
                <a:ln w="28575" cap="flat" cmpd="sng">
                  <a:solidFill>
                    <a:srgbClr val="FFFFFF"/>
                  </a:solidFill>
                  <a:prstDash val="solid"/>
                  <a:round/>
                  <a:headEnd type="none" w="med" len="med"/>
                  <a:tailEnd type="none" w="med" len="med"/>
                </a:ln>
              </p:spPr>
            </p:cxnSp>
            <p:cxnSp>
              <p:nvCxnSpPr>
                <p:cNvPr id="5688" name="Google Shape;5688;p98"/>
                <p:cNvCxnSpPr/>
                <p:nvPr/>
              </p:nvCxnSpPr>
              <p:spPr>
                <a:xfrm>
                  <a:off x="7641259" y="5555058"/>
                  <a:ext cx="0" cy="206375"/>
                </a:xfrm>
                <a:prstGeom prst="straightConnector1">
                  <a:avLst/>
                </a:prstGeom>
                <a:noFill/>
                <a:ln w="28575" cap="flat" cmpd="sng">
                  <a:solidFill>
                    <a:srgbClr val="FFFFFF"/>
                  </a:solidFill>
                  <a:prstDash val="solid"/>
                  <a:round/>
                  <a:headEnd type="none" w="med" len="med"/>
                  <a:tailEnd type="none" w="med" len="med"/>
                </a:ln>
              </p:spPr>
            </p:cxnSp>
          </p:grpSp>
          <p:sp>
            <p:nvSpPr>
              <p:cNvPr id="5689" name="Google Shape;5689;p98"/>
              <p:cNvSpPr/>
              <p:nvPr/>
            </p:nvSpPr>
            <p:spPr>
              <a:xfrm>
                <a:off x="7647608" y="35779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690" name="Google Shape;5690;p98"/>
              <p:cNvSpPr txBox="1"/>
              <p:nvPr/>
            </p:nvSpPr>
            <p:spPr>
              <a:xfrm>
                <a:off x="4633274" y="4192806"/>
                <a:ext cx="2332549" cy="1089529"/>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Network layer delivering IP datagram payload into TCP socket buffers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691" name="Google Shape;5691;p98"/>
              <p:cNvCxnSpPr/>
              <p:nvPr/>
            </p:nvCxnSpPr>
            <p:spPr>
              <a:xfrm>
                <a:off x="6906339" y="4724124"/>
                <a:ext cx="522908" cy="0"/>
              </a:xfrm>
              <a:prstGeom prst="straightConnector1">
                <a:avLst/>
              </a:prstGeom>
              <a:noFill/>
              <a:ln w="19050" cap="flat" cmpd="sng">
                <a:solidFill>
                  <a:srgbClr val="CC0000"/>
                </a:solidFill>
                <a:prstDash val="solid"/>
                <a:round/>
                <a:headEnd type="none" w="med" len="med"/>
                <a:tailEnd type="none" w="med" len="med"/>
              </a:ln>
            </p:spPr>
          </p:cxnSp>
          <p:sp>
            <p:nvSpPr>
              <p:cNvPr id="5692" name="Google Shape;5692;p98"/>
              <p:cNvSpPr txBox="1"/>
              <p:nvPr/>
            </p:nvSpPr>
            <p:spPr>
              <a:xfrm>
                <a:off x="7074521" y="5970716"/>
                <a:ext cx="11334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from sender</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693" name="Google Shape;5693;p98"/>
            <p:cNvSpPr/>
            <p:nvPr/>
          </p:nvSpPr>
          <p:spPr>
            <a:xfrm>
              <a:off x="8312727" y="2806352"/>
              <a:ext cx="1410695" cy="271814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94" name="Google Shape;5694;p98"/>
          <p:cNvGrpSpPr/>
          <p:nvPr/>
        </p:nvGrpSpPr>
        <p:grpSpPr>
          <a:xfrm>
            <a:off x="4989152" y="1607125"/>
            <a:ext cx="4984933" cy="885919"/>
            <a:chOff x="4989152" y="1607125"/>
            <a:chExt cx="4984933" cy="885919"/>
          </a:xfrm>
        </p:grpSpPr>
        <p:grpSp>
          <p:nvGrpSpPr>
            <p:cNvPr id="5695" name="Google Shape;5695;p98"/>
            <p:cNvGrpSpPr/>
            <p:nvPr/>
          </p:nvGrpSpPr>
          <p:grpSpPr>
            <a:xfrm>
              <a:off x="4989152" y="1652814"/>
              <a:ext cx="4984933" cy="840230"/>
              <a:chOff x="4432738" y="2150355"/>
              <a:chExt cx="4984933" cy="840230"/>
            </a:xfrm>
          </p:grpSpPr>
          <p:cxnSp>
            <p:nvCxnSpPr>
              <p:cNvPr id="5696" name="Google Shape;5696;p98"/>
              <p:cNvCxnSpPr/>
              <p:nvPr/>
            </p:nvCxnSpPr>
            <p:spPr>
              <a:xfrm>
                <a:off x="6976294" y="2457174"/>
                <a:ext cx="1102102" cy="0"/>
              </a:xfrm>
              <a:prstGeom prst="straightConnector1">
                <a:avLst/>
              </a:prstGeom>
              <a:noFill/>
              <a:ln w="19050" cap="flat" cmpd="sng">
                <a:solidFill>
                  <a:srgbClr val="CC0000"/>
                </a:solidFill>
                <a:prstDash val="solid"/>
                <a:round/>
                <a:headEnd type="none" w="med" len="med"/>
                <a:tailEnd type="none" w="med" len="med"/>
              </a:ln>
            </p:spPr>
          </p:cxnSp>
          <p:sp>
            <p:nvSpPr>
              <p:cNvPr id="5697" name="Google Shape;5697;p98"/>
              <p:cNvSpPr txBox="1"/>
              <p:nvPr/>
            </p:nvSpPr>
            <p:spPr>
              <a:xfrm>
                <a:off x="4432738" y="2150355"/>
                <a:ext cx="2533651" cy="8402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 removing data from TCP socket buffers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98" name="Google Shape;5698;p98"/>
              <p:cNvSpPr/>
              <p:nvPr/>
            </p:nvSpPr>
            <p:spPr>
              <a:xfrm>
                <a:off x="8696946" y="2344462"/>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699" name="Google Shape;5699;p98"/>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5700" name="Google Shape;5700;p98" descr="Drinking from the Firehose: How VividCortex Compresses its Metrics"/>
          <p:cNvPicPr preferRelativeResize="0"/>
          <p:nvPr/>
        </p:nvPicPr>
        <p:blipFill rotWithShape="1">
          <a:blip r:embed="rId2"/>
          <a:srcRect/>
          <a:stretch>
            <a:fillRect/>
          </a:stretch>
        </p:blipFill>
        <p:spPr>
          <a:xfrm>
            <a:off x="1957754" y="4484079"/>
            <a:ext cx="3018692" cy="1811215"/>
          </a:xfrm>
          <a:prstGeom prst="rect">
            <a:avLst/>
          </a:prstGeom>
          <a:noFill/>
          <a:ln>
            <a:noFill/>
          </a:ln>
        </p:spPr>
      </p:pic>
      <p:pic>
        <p:nvPicPr>
          <p:cNvPr id="5701" name="Google Shape;5701;p98" descr="Drinking From the Information Firehose"/>
          <p:cNvPicPr preferRelativeResize="0"/>
          <p:nvPr/>
        </p:nvPicPr>
        <p:blipFill rotWithShape="1">
          <a:blip r:embed="rId3"/>
          <a:srcRect/>
          <a:stretch>
            <a:fillRect/>
          </a:stretch>
        </p:blipFill>
        <p:spPr>
          <a:xfrm>
            <a:off x="583223" y="3300222"/>
            <a:ext cx="2699594" cy="1781732"/>
          </a:xfrm>
          <a:prstGeom prst="rect">
            <a:avLst/>
          </a:prstGeom>
          <a:noFill/>
          <a:ln>
            <a:noFill/>
          </a:ln>
        </p:spPr>
      </p:pic>
      <p:sp>
        <p:nvSpPr>
          <p:cNvPr id="5702" name="Google Shape;5702;p9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707"/>
        <p:cNvGrpSpPr/>
        <p:nvPr/>
      </p:nvGrpSpPr>
      <p:grpSpPr>
        <a:xfrm>
          <a:off x="0" y="0"/>
          <a:ext cx="0" cy="0"/>
          <a:chOff x="0" y="0"/>
          <a:chExt cx="0" cy="0"/>
        </a:xfrm>
      </p:grpSpPr>
      <p:sp>
        <p:nvSpPr>
          <p:cNvPr id="5708" name="Google Shape;5708;p99"/>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flow control</a:t>
            </a:r>
            <a:endParaRPr sz="4400" b="0"/>
          </a:p>
        </p:txBody>
      </p:sp>
      <p:sp>
        <p:nvSpPr>
          <p:cNvPr id="5709" name="Google Shape;5709;p99"/>
          <p:cNvSpPr/>
          <p:nvPr/>
        </p:nvSpPr>
        <p:spPr>
          <a:xfrm>
            <a:off x="7848422" y="1084921"/>
            <a:ext cx="2524125" cy="3854450"/>
          </a:xfrm>
          <a:prstGeom prst="rect">
            <a:avLst/>
          </a:prstGeom>
          <a:solidFill>
            <a:srgbClr val="0000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10" name="Google Shape;5710;p99"/>
          <p:cNvSpPr/>
          <p:nvPr/>
        </p:nvSpPr>
        <p:spPr>
          <a:xfrm>
            <a:off x="10289997" y="1078571"/>
            <a:ext cx="581025" cy="42068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11" name="Google Shape;5711;p99"/>
          <p:cNvSpPr/>
          <p:nvPr/>
        </p:nvSpPr>
        <p:spPr>
          <a:xfrm>
            <a:off x="7762697" y="1186521"/>
            <a:ext cx="2533650" cy="3814762"/>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12" name="Google Shape;5712;p99"/>
          <p:cNvSpPr/>
          <p:nvPr/>
        </p:nvSpPr>
        <p:spPr>
          <a:xfrm>
            <a:off x="8302447" y="1243671"/>
            <a:ext cx="137795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application</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process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713" name="Google Shape;5713;p99"/>
          <p:cNvGrpSpPr/>
          <p:nvPr/>
        </p:nvGrpSpPr>
        <p:grpSpPr>
          <a:xfrm>
            <a:off x="8070672" y="2312058"/>
            <a:ext cx="1795463" cy="688975"/>
            <a:chOff x="1173" y="2345"/>
            <a:chExt cx="1131" cy="434"/>
          </a:xfrm>
        </p:grpSpPr>
        <p:sp>
          <p:nvSpPr>
            <p:cNvPr id="5714" name="Google Shape;5714;p99"/>
            <p:cNvSpPr/>
            <p:nvPr/>
          </p:nvSpPr>
          <p:spPr>
            <a:xfrm>
              <a:off x="1173" y="2345"/>
              <a:ext cx="1131" cy="434"/>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15" name="Google Shape;5715;p99"/>
            <p:cNvSpPr txBox="1"/>
            <p:nvPr/>
          </p:nvSpPr>
          <p:spPr>
            <a:xfrm>
              <a:off x="1235" y="2368"/>
              <a:ext cx="995"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600"/>
                <a:buFont typeface="Tahoma" panose="020B0604030504040204"/>
                <a:buNone/>
              </a:pPr>
              <a:r>
                <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rPr>
                <a:t>TCP socket</a:t>
              </a:r>
              <a:endPar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F2F2F2"/>
                </a:buClr>
                <a:buSzPts val="1600"/>
                <a:buFont typeface="Tahoma" panose="020B0604030504040204"/>
                <a:buNone/>
              </a:pPr>
              <a:r>
                <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rPr>
                <a:t>receiver buffers</a:t>
              </a:r>
              <a:endPar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endParaRPr>
            </a:p>
          </p:txBody>
        </p:sp>
      </p:grpSp>
      <p:sp>
        <p:nvSpPr>
          <p:cNvPr id="5716" name="Google Shape;5716;p99"/>
          <p:cNvSpPr/>
          <p:nvPr/>
        </p:nvSpPr>
        <p:spPr>
          <a:xfrm>
            <a:off x="8238947" y="3335996"/>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17" name="Google Shape;5717;p99"/>
          <p:cNvSpPr txBox="1"/>
          <p:nvPr/>
        </p:nvSpPr>
        <p:spPr>
          <a:xfrm>
            <a:off x="8745360" y="336483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TCP</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code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18" name="Google Shape;5718;p99"/>
          <p:cNvSpPr/>
          <p:nvPr/>
        </p:nvSpPr>
        <p:spPr>
          <a:xfrm>
            <a:off x="8246885" y="4321833"/>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19" name="Google Shape;5719;p99"/>
          <p:cNvSpPr txBox="1"/>
          <p:nvPr/>
        </p:nvSpPr>
        <p:spPr>
          <a:xfrm>
            <a:off x="8731699" y="435497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IP</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code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720" name="Google Shape;5720;p99"/>
          <p:cNvCxnSpPr/>
          <p:nvPr/>
        </p:nvCxnSpPr>
        <p:spPr>
          <a:xfrm>
            <a:off x="7756347" y="4071008"/>
            <a:ext cx="2546350" cy="0"/>
          </a:xfrm>
          <a:prstGeom prst="straightConnector1">
            <a:avLst/>
          </a:prstGeom>
          <a:noFill/>
          <a:ln w="19050" cap="flat" cmpd="sng">
            <a:solidFill>
              <a:srgbClr val="000000"/>
            </a:solidFill>
            <a:prstDash val="solid"/>
            <a:round/>
            <a:headEnd type="none" w="med" len="med"/>
            <a:tailEnd type="none" w="med" len="med"/>
          </a:ln>
        </p:spPr>
      </p:cxnSp>
      <p:cxnSp>
        <p:nvCxnSpPr>
          <p:cNvPr id="5721" name="Google Shape;5721;p99"/>
          <p:cNvCxnSpPr/>
          <p:nvPr/>
        </p:nvCxnSpPr>
        <p:spPr>
          <a:xfrm>
            <a:off x="7769047" y="2219983"/>
            <a:ext cx="2546350" cy="0"/>
          </a:xfrm>
          <a:prstGeom prst="straightConnector1">
            <a:avLst/>
          </a:prstGeom>
          <a:noFill/>
          <a:ln w="19050" cap="flat" cmpd="sng">
            <a:solidFill>
              <a:srgbClr val="000000"/>
            </a:solidFill>
            <a:prstDash val="solid"/>
            <a:round/>
            <a:headEnd type="none" w="med" len="med"/>
            <a:tailEnd type="none" w="med" len="med"/>
          </a:ln>
        </p:spPr>
      </p:cxnSp>
      <p:grpSp>
        <p:nvGrpSpPr>
          <p:cNvPr id="5722" name="Google Shape;5722;p99"/>
          <p:cNvGrpSpPr/>
          <p:nvPr/>
        </p:nvGrpSpPr>
        <p:grpSpPr>
          <a:xfrm>
            <a:off x="8745360" y="2104096"/>
            <a:ext cx="533400" cy="206375"/>
            <a:chOff x="2003" y="1816"/>
            <a:chExt cx="336" cy="130"/>
          </a:xfrm>
        </p:grpSpPr>
        <p:sp>
          <p:nvSpPr>
            <p:cNvPr id="5723" name="Google Shape;5723;p99"/>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24" name="Google Shape;5724;p99"/>
            <p:cNvSpPr/>
            <p:nvPr/>
          </p:nvSpPr>
          <p:spPr>
            <a:xfrm>
              <a:off x="2105" y="183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25" name="Google Shape;5725;p99"/>
            <p:cNvSpPr/>
            <p:nvPr/>
          </p:nvSpPr>
          <p:spPr>
            <a:xfrm>
              <a:off x="2229" y="189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26" name="Google Shape;5726;p99"/>
            <p:cNvSpPr/>
            <p:nvPr/>
          </p:nvSpPr>
          <p:spPr>
            <a:xfrm>
              <a:off x="2058"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727" name="Google Shape;5727;p99"/>
          <p:cNvSpPr txBox="1"/>
          <p:nvPr/>
        </p:nvSpPr>
        <p:spPr>
          <a:xfrm>
            <a:off x="7549972" y="5823520"/>
            <a:ext cx="2714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receiver protocol stack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728" name="Google Shape;5728;p99"/>
          <p:cNvCxnSpPr/>
          <p:nvPr/>
        </p:nvCxnSpPr>
        <p:spPr>
          <a:xfrm>
            <a:off x="8790777" y="5419835"/>
            <a:ext cx="0" cy="349250"/>
          </a:xfrm>
          <a:prstGeom prst="straightConnector1">
            <a:avLst/>
          </a:prstGeom>
          <a:noFill/>
          <a:ln w="28575" cap="flat" cmpd="sng">
            <a:solidFill>
              <a:srgbClr val="CC0000"/>
            </a:solidFill>
            <a:prstDash val="dash"/>
            <a:round/>
            <a:headEnd type="none" w="med" len="med"/>
            <a:tailEnd type="none" w="med" len="med"/>
          </a:ln>
        </p:spPr>
      </p:cxnSp>
      <p:cxnSp>
        <p:nvCxnSpPr>
          <p:cNvPr id="5729" name="Google Shape;5729;p99"/>
          <p:cNvCxnSpPr/>
          <p:nvPr/>
        </p:nvCxnSpPr>
        <p:spPr>
          <a:xfrm>
            <a:off x="10285235" y="4996521"/>
            <a:ext cx="0" cy="463550"/>
          </a:xfrm>
          <a:prstGeom prst="straightConnector1">
            <a:avLst/>
          </a:prstGeom>
          <a:noFill/>
          <a:ln w="19050" cap="flat" cmpd="sng">
            <a:solidFill>
              <a:srgbClr val="000000"/>
            </a:solidFill>
            <a:prstDash val="dash"/>
            <a:round/>
            <a:headEnd type="none" w="med" len="med"/>
            <a:tailEnd type="none" w="med" len="med"/>
          </a:ln>
        </p:spPr>
      </p:cxnSp>
      <p:grpSp>
        <p:nvGrpSpPr>
          <p:cNvPr id="5730" name="Google Shape;5730;p99"/>
          <p:cNvGrpSpPr/>
          <p:nvPr/>
        </p:nvGrpSpPr>
        <p:grpSpPr>
          <a:xfrm flipH="1">
            <a:off x="10523360" y="4590121"/>
            <a:ext cx="869950" cy="906462"/>
            <a:chOff x="-44" y="1473"/>
            <a:chExt cx="981" cy="1105"/>
          </a:xfrm>
        </p:grpSpPr>
        <p:pic>
          <p:nvPicPr>
            <p:cNvPr id="5731" name="Google Shape;5731;p99"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732" name="Google Shape;5732;p9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733" name="Google Shape;5733;p99"/>
          <p:cNvSpPr txBox="1"/>
          <p:nvPr/>
        </p:nvSpPr>
        <p:spPr>
          <a:xfrm>
            <a:off x="712555" y="1437021"/>
            <a:ext cx="385082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panose="020F0502020204030204"/>
              <a:buNone/>
            </a:pPr>
            <a:r>
              <a:rPr lang="en-US" sz="2400" b="0" i="1" u="sng" strike="noStrike" cap="none">
                <a:solidFill>
                  <a:srgbClr val="C00000"/>
                </a:solidFill>
                <a:latin typeface="Calibri" panose="020F0502020204030204"/>
                <a:ea typeface="Calibri" panose="020F0502020204030204"/>
                <a:cs typeface="Calibri" panose="020F0502020204030204"/>
                <a:sym typeface="Calibri" panose="020F0502020204030204"/>
              </a:rPr>
              <a:t>Q: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if network layer delivers data faster than application layer removes data from socket buffers?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734" name="Google Shape;5734;p99"/>
          <p:cNvCxnSpPr/>
          <p:nvPr/>
        </p:nvCxnSpPr>
        <p:spPr>
          <a:xfrm>
            <a:off x="7764475" y="5006696"/>
            <a:ext cx="0" cy="463550"/>
          </a:xfrm>
          <a:prstGeom prst="straightConnector1">
            <a:avLst/>
          </a:prstGeom>
          <a:noFill/>
          <a:ln w="19050" cap="flat" cmpd="sng">
            <a:solidFill>
              <a:schemeClr val="dk1"/>
            </a:solidFill>
            <a:prstDash val="dash"/>
            <a:round/>
            <a:headEnd type="none" w="med" len="med"/>
            <a:tailEnd type="none" w="med" len="med"/>
          </a:ln>
        </p:spPr>
      </p:cxnSp>
      <p:sp>
        <p:nvSpPr>
          <p:cNvPr id="5735" name="Google Shape;5735;p99"/>
          <p:cNvSpPr/>
          <p:nvPr/>
        </p:nvSpPr>
        <p:spPr>
          <a:xfrm>
            <a:off x="8211960" y="4121808"/>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736" name="Google Shape;5736;p99"/>
          <p:cNvGrpSpPr/>
          <p:nvPr/>
        </p:nvGrpSpPr>
        <p:grpSpPr>
          <a:xfrm>
            <a:off x="7901253" y="5053671"/>
            <a:ext cx="1039369" cy="214398"/>
            <a:chOff x="7344839" y="5551212"/>
            <a:chExt cx="1039369" cy="214398"/>
          </a:xfrm>
        </p:grpSpPr>
        <p:sp>
          <p:nvSpPr>
            <p:cNvPr id="5737" name="Google Shape;5737;p99"/>
            <p:cNvSpPr/>
            <p:nvPr/>
          </p:nvSpPr>
          <p:spPr>
            <a:xfrm>
              <a:off x="7344839" y="5556060"/>
              <a:ext cx="1006475" cy="209550"/>
            </a:xfrm>
            <a:prstGeom prst="rect">
              <a:avLst/>
            </a:prstGeom>
            <a:solidFill>
              <a:srgbClr val="00CC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38" name="Google Shape;5738;p99"/>
            <p:cNvSpPr/>
            <p:nvPr/>
          </p:nvSpPr>
          <p:spPr>
            <a:xfrm>
              <a:off x="7650783" y="5551212"/>
              <a:ext cx="733425" cy="212725"/>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739" name="Google Shape;5739;p99"/>
            <p:cNvCxnSpPr/>
            <p:nvPr/>
          </p:nvCxnSpPr>
          <p:spPr>
            <a:xfrm>
              <a:off x="7488859" y="5555058"/>
              <a:ext cx="0" cy="206375"/>
            </a:xfrm>
            <a:prstGeom prst="straightConnector1">
              <a:avLst/>
            </a:prstGeom>
            <a:noFill/>
            <a:ln w="28575" cap="flat" cmpd="sng">
              <a:solidFill>
                <a:srgbClr val="FFFFFF"/>
              </a:solidFill>
              <a:prstDash val="solid"/>
              <a:round/>
              <a:headEnd type="none" w="med" len="med"/>
              <a:tailEnd type="none" w="med" len="med"/>
            </a:ln>
          </p:spPr>
        </p:cxnSp>
        <p:cxnSp>
          <p:nvCxnSpPr>
            <p:cNvPr id="5740" name="Google Shape;5740;p99"/>
            <p:cNvCxnSpPr/>
            <p:nvPr/>
          </p:nvCxnSpPr>
          <p:spPr>
            <a:xfrm>
              <a:off x="7641259" y="5555058"/>
              <a:ext cx="0" cy="206375"/>
            </a:xfrm>
            <a:prstGeom prst="straightConnector1">
              <a:avLst/>
            </a:prstGeom>
            <a:noFill/>
            <a:ln w="28575" cap="flat" cmpd="sng">
              <a:solidFill>
                <a:srgbClr val="FFFFFF"/>
              </a:solidFill>
              <a:prstDash val="solid"/>
              <a:round/>
              <a:headEnd type="none" w="med" len="med"/>
              <a:tailEnd type="none" w="med" len="med"/>
            </a:ln>
          </p:spPr>
        </p:cxnSp>
      </p:grpSp>
      <p:sp>
        <p:nvSpPr>
          <p:cNvPr id="5741" name="Google Shape;5741;p99"/>
          <p:cNvSpPr/>
          <p:nvPr/>
        </p:nvSpPr>
        <p:spPr>
          <a:xfrm>
            <a:off x="8204022" y="3080408"/>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42" name="Google Shape;5742;p99"/>
          <p:cNvSpPr txBox="1"/>
          <p:nvPr/>
        </p:nvSpPr>
        <p:spPr>
          <a:xfrm>
            <a:off x="7630935" y="5473175"/>
            <a:ext cx="11334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from sender</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43" name="Google Shape;5743;p99"/>
          <p:cNvSpPr/>
          <p:nvPr/>
        </p:nvSpPr>
        <p:spPr>
          <a:xfrm>
            <a:off x="8312727" y="2806352"/>
            <a:ext cx="1410695" cy="271814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744" name="Google Shape;5744;p99"/>
          <p:cNvGrpSpPr/>
          <p:nvPr/>
        </p:nvGrpSpPr>
        <p:grpSpPr>
          <a:xfrm>
            <a:off x="4989152" y="1607125"/>
            <a:ext cx="4984933" cy="885919"/>
            <a:chOff x="4989152" y="1607125"/>
            <a:chExt cx="4984933" cy="885919"/>
          </a:xfrm>
        </p:grpSpPr>
        <p:grpSp>
          <p:nvGrpSpPr>
            <p:cNvPr id="5745" name="Google Shape;5745;p99"/>
            <p:cNvGrpSpPr/>
            <p:nvPr/>
          </p:nvGrpSpPr>
          <p:grpSpPr>
            <a:xfrm>
              <a:off x="4989152" y="1652814"/>
              <a:ext cx="4984933" cy="840230"/>
              <a:chOff x="4432738" y="2150355"/>
              <a:chExt cx="4984933" cy="840230"/>
            </a:xfrm>
          </p:grpSpPr>
          <p:cxnSp>
            <p:nvCxnSpPr>
              <p:cNvPr id="5746" name="Google Shape;5746;p99"/>
              <p:cNvCxnSpPr/>
              <p:nvPr/>
            </p:nvCxnSpPr>
            <p:spPr>
              <a:xfrm>
                <a:off x="6976294" y="2457174"/>
                <a:ext cx="1102102" cy="0"/>
              </a:xfrm>
              <a:prstGeom prst="straightConnector1">
                <a:avLst/>
              </a:prstGeom>
              <a:noFill/>
              <a:ln w="19050" cap="flat" cmpd="sng">
                <a:solidFill>
                  <a:srgbClr val="CC0000"/>
                </a:solidFill>
                <a:prstDash val="solid"/>
                <a:round/>
                <a:headEnd type="none" w="med" len="med"/>
                <a:tailEnd type="none" w="med" len="med"/>
              </a:ln>
            </p:spPr>
          </p:cxnSp>
          <p:sp>
            <p:nvSpPr>
              <p:cNvPr id="5747" name="Google Shape;5747;p99"/>
              <p:cNvSpPr txBox="1"/>
              <p:nvPr/>
            </p:nvSpPr>
            <p:spPr>
              <a:xfrm>
                <a:off x="4432738" y="2150355"/>
                <a:ext cx="2533651" cy="8402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 removing data from TCP socket buffers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48" name="Google Shape;5748;p99"/>
              <p:cNvSpPr/>
              <p:nvPr/>
            </p:nvSpPr>
            <p:spPr>
              <a:xfrm>
                <a:off x="8696946" y="2344462"/>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749" name="Google Shape;5749;p99"/>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50" name="Google Shape;5750;p99"/>
          <p:cNvGrpSpPr/>
          <p:nvPr/>
        </p:nvGrpSpPr>
        <p:grpSpPr>
          <a:xfrm>
            <a:off x="1111171" y="3426107"/>
            <a:ext cx="5034986" cy="2800562"/>
            <a:chOff x="4343173" y="1560062"/>
            <a:chExt cx="9034622" cy="4921250"/>
          </a:xfrm>
        </p:grpSpPr>
        <p:sp>
          <p:nvSpPr>
            <p:cNvPr id="5751" name="Google Shape;5751;p99"/>
            <p:cNvSpPr/>
            <p:nvPr/>
          </p:nvSpPr>
          <p:spPr>
            <a:xfrm>
              <a:off x="4432073" y="1560062"/>
              <a:ext cx="3951287" cy="4824412"/>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52" name="Google Shape;5752;p99"/>
            <p:cNvSpPr/>
            <p:nvPr/>
          </p:nvSpPr>
          <p:spPr>
            <a:xfrm>
              <a:off x="4346348" y="1675949"/>
              <a:ext cx="3951287" cy="4805363"/>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753" name="Google Shape;5753;p99"/>
            <p:cNvCxnSpPr/>
            <p:nvPr/>
          </p:nvCxnSpPr>
          <p:spPr>
            <a:xfrm>
              <a:off x="4349523" y="2050599"/>
              <a:ext cx="3946525" cy="4763"/>
            </a:xfrm>
            <a:prstGeom prst="straightConnector1">
              <a:avLst/>
            </a:prstGeom>
            <a:noFill/>
            <a:ln w="19050" cap="flat" cmpd="sng">
              <a:solidFill>
                <a:srgbClr val="000000"/>
              </a:solidFill>
              <a:prstDash val="solid"/>
              <a:round/>
              <a:headEnd type="none" w="med" len="med"/>
              <a:tailEnd type="none" w="med" len="med"/>
            </a:ln>
          </p:spPr>
        </p:cxnSp>
        <p:cxnSp>
          <p:nvCxnSpPr>
            <p:cNvPr id="5754" name="Google Shape;5754;p99"/>
            <p:cNvCxnSpPr/>
            <p:nvPr/>
          </p:nvCxnSpPr>
          <p:spPr>
            <a:xfrm>
              <a:off x="4343173" y="2430012"/>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755" name="Google Shape;5755;p99"/>
            <p:cNvCxnSpPr/>
            <p:nvPr/>
          </p:nvCxnSpPr>
          <p:spPr>
            <a:xfrm>
              <a:off x="4352698" y="2811012"/>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756" name="Google Shape;5756;p99"/>
            <p:cNvCxnSpPr/>
            <p:nvPr/>
          </p:nvCxnSpPr>
          <p:spPr>
            <a:xfrm>
              <a:off x="4347935" y="3206299"/>
              <a:ext cx="3951288" cy="0"/>
            </a:xfrm>
            <a:prstGeom prst="straightConnector1">
              <a:avLst/>
            </a:prstGeom>
            <a:noFill/>
            <a:ln w="19050" cap="flat" cmpd="sng">
              <a:solidFill>
                <a:srgbClr val="000000"/>
              </a:solidFill>
              <a:prstDash val="solid"/>
              <a:round/>
              <a:headEnd type="none" w="med" len="med"/>
              <a:tailEnd type="none" w="med" len="med"/>
            </a:ln>
          </p:spPr>
        </p:cxnSp>
        <p:cxnSp>
          <p:nvCxnSpPr>
            <p:cNvPr id="5757" name="Google Shape;5757;p99"/>
            <p:cNvCxnSpPr/>
            <p:nvPr/>
          </p:nvCxnSpPr>
          <p:spPr>
            <a:xfrm>
              <a:off x="4343173" y="3596824"/>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758" name="Google Shape;5758;p99"/>
            <p:cNvCxnSpPr/>
            <p:nvPr/>
          </p:nvCxnSpPr>
          <p:spPr>
            <a:xfrm>
              <a:off x="4343173" y="4158799"/>
              <a:ext cx="3951287" cy="0"/>
            </a:xfrm>
            <a:prstGeom prst="straightConnector1">
              <a:avLst/>
            </a:prstGeom>
            <a:noFill/>
            <a:ln w="19050" cap="flat" cmpd="sng">
              <a:solidFill>
                <a:srgbClr val="000000"/>
              </a:solidFill>
              <a:prstDash val="solid"/>
              <a:round/>
              <a:headEnd type="none" w="med" len="med"/>
              <a:tailEnd type="none" w="med" len="med"/>
            </a:ln>
          </p:spPr>
        </p:cxnSp>
        <p:cxnSp>
          <p:nvCxnSpPr>
            <p:cNvPr id="5759" name="Google Shape;5759;p99"/>
            <p:cNvCxnSpPr/>
            <p:nvPr/>
          </p:nvCxnSpPr>
          <p:spPr>
            <a:xfrm rot="10800000">
              <a:off x="6303735" y="2814187"/>
              <a:ext cx="4763" cy="777875"/>
            </a:xfrm>
            <a:prstGeom prst="straightConnector1">
              <a:avLst/>
            </a:prstGeom>
            <a:noFill/>
            <a:ln w="19050" cap="flat" cmpd="sng">
              <a:solidFill>
                <a:srgbClr val="000000"/>
              </a:solidFill>
              <a:prstDash val="solid"/>
              <a:round/>
              <a:headEnd type="none" w="med" len="med"/>
              <a:tailEnd type="none" w="med" len="med"/>
            </a:ln>
          </p:spPr>
        </p:cxnSp>
        <p:grpSp>
          <p:nvGrpSpPr>
            <p:cNvPr id="5760" name="Google Shape;5760;p99"/>
            <p:cNvGrpSpPr/>
            <p:nvPr/>
          </p:nvGrpSpPr>
          <p:grpSpPr>
            <a:xfrm>
              <a:off x="6113100" y="2788385"/>
              <a:ext cx="7264695" cy="1048460"/>
              <a:chOff x="6113100" y="2788385"/>
              <a:chExt cx="7264695" cy="1048460"/>
            </a:xfrm>
          </p:grpSpPr>
          <p:sp>
            <p:nvSpPr>
              <p:cNvPr id="5761" name="Google Shape;5761;p99"/>
              <p:cNvSpPr txBox="1"/>
              <p:nvPr/>
            </p:nvSpPr>
            <p:spPr>
              <a:xfrm>
                <a:off x="6113100" y="2788385"/>
                <a:ext cx="2293763" cy="5247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t>receive window</a:t>
                </a:r>
                <a:endPar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62" name="Google Shape;5762;p99"/>
              <p:cNvSpPr txBox="1"/>
              <p:nvPr/>
            </p:nvSpPr>
            <p:spPr>
              <a:xfrm>
                <a:off x="8724899" y="2847114"/>
                <a:ext cx="4652896" cy="9897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flow control: </a:t>
                </a: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bytes receiver willing to accept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763" name="Google Shape;5763;p99"/>
              <p:cNvCxnSpPr/>
              <p:nvPr/>
            </p:nvCxnSpPr>
            <p:spPr>
              <a:xfrm rot="10800000">
                <a:off x="8142852" y="3044701"/>
                <a:ext cx="582048" cy="0"/>
              </a:xfrm>
              <a:prstGeom prst="straightConnector1">
                <a:avLst/>
              </a:prstGeom>
              <a:noFill/>
              <a:ln w="19050" cap="flat" cmpd="sng">
                <a:solidFill>
                  <a:srgbClr val="C00000"/>
                </a:solidFill>
                <a:prstDash val="solid"/>
                <a:round/>
                <a:headEnd type="none" w="med" len="med"/>
                <a:tailEnd type="none" w="med" len="med"/>
              </a:ln>
            </p:spPr>
          </p:cxnSp>
        </p:grpSp>
        <p:cxnSp>
          <p:nvCxnSpPr>
            <p:cNvPr id="5764" name="Google Shape;5764;p99"/>
            <p:cNvCxnSpPr/>
            <p:nvPr/>
          </p:nvCxnSpPr>
          <p:spPr>
            <a:xfrm rot="10800000">
              <a:off x="6289447" y="1679374"/>
              <a:ext cx="1761" cy="365184"/>
            </a:xfrm>
            <a:prstGeom prst="straightConnector1">
              <a:avLst/>
            </a:prstGeom>
            <a:noFill/>
            <a:ln w="19050" cap="flat" cmpd="sng">
              <a:solidFill>
                <a:srgbClr val="000000"/>
              </a:solidFill>
              <a:prstDash val="solid"/>
              <a:round/>
              <a:headEnd type="none" w="med" len="med"/>
              <a:tailEnd type="none" w="med" len="med"/>
            </a:ln>
          </p:spPr>
        </p:cxnSp>
      </p:grpSp>
      <p:sp>
        <p:nvSpPr>
          <p:cNvPr id="5765" name="Google Shape;5765;p9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770"/>
        <p:cNvGrpSpPr/>
        <p:nvPr/>
      </p:nvGrpSpPr>
      <p:grpSpPr>
        <a:xfrm>
          <a:off x="0" y="0"/>
          <a:ext cx="0" cy="0"/>
          <a:chOff x="0" y="0"/>
          <a:chExt cx="0" cy="0"/>
        </a:xfrm>
      </p:grpSpPr>
      <p:sp>
        <p:nvSpPr>
          <p:cNvPr id="5771" name="Google Shape;5771;p100"/>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flow control</a:t>
            </a:r>
            <a:endParaRPr sz="4400" b="0"/>
          </a:p>
        </p:txBody>
      </p:sp>
      <p:sp>
        <p:nvSpPr>
          <p:cNvPr id="5772" name="Google Shape;5772;p100"/>
          <p:cNvSpPr/>
          <p:nvPr/>
        </p:nvSpPr>
        <p:spPr>
          <a:xfrm>
            <a:off x="7848422" y="1084921"/>
            <a:ext cx="2524125" cy="3854450"/>
          </a:xfrm>
          <a:prstGeom prst="rect">
            <a:avLst/>
          </a:prstGeom>
          <a:solidFill>
            <a:srgbClr val="0000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73" name="Google Shape;5773;p100"/>
          <p:cNvSpPr/>
          <p:nvPr/>
        </p:nvSpPr>
        <p:spPr>
          <a:xfrm>
            <a:off x="10289997" y="1078571"/>
            <a:ext cx="581025" cy="4206875"/>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74" name="Google Shape;5774;p100"/>
          <p:cNvSpPr/>
          <p:nvPr/>
        </p:nvSpPr>
        <p:spPr>
          <a:xfrm>
            <a:off x="7762697" y="1186521"/>
            <a:ext cx="2533650" cy="3814762"/>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75" name="Google Shape;5775;p100"/>
          <p:cNvSpPr/>
          <p:nvPr/>
        </p:nvSpPr>
        <p:spPr>
          <a:xfrm>
            <a:off x="8302447" y="1243671"/>
            <a:ext cx="137795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application</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process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776" name="Google Shape;5776;p100"/>
          <p:cNvGrpSpPr/>
          <p:nvPr/>
        </p:nvGrpSpPr>
        <p:grpSpPr>
          <a:xfrm>
            <a:off x="8070672" y="2312058"/>
            <a:ext cx="1795463" cy="688975"/>
            <a:chOff x="1173" y="2345"/>
            <a:chExt cx="1131" cy="434"/>
          </a:xfrm>
        </p:grpSpPr>
        <p:sp>
          <p:nvSpPr>
            <p:cNvPr id="5777" name="Google Shape;5777;p100"/>
            <p:cNvSpPr/>
            <p:nvPr/>
          </p:nvSpPr>
          <p:spPr>
            <a:xfrm>
              <a:off x="1173" y="2345"/>
              <a:ext cx="1131" cy="434"/>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78" name="Google Shape;5778;p100"/>
            <p:cNvSpPr txBox="1"/>
            <p:nvPr/>
          </p:nvSpPr>
          <p:spPr>
            <a:xfrm>
              <a:off x="1235" y="2368"/>
              <a:ext cx="995" cy="3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2F2F2"/>
                </a:buClr>
                <a:buSzPts val="1600"/>
                <a:buFont typeface="Tahoma" panose="020B0604030504040204"/>
                <a:buNone/>
              </a:pPr>
              <a:r>
                <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rPr>
                <a:t>TCP socket</a:t>
              </a:r>
              <a:endPar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F2F2F2"/>
                </a:buClr>
                <a:buSzPts val="1600"/>
                <a:buFont typeface="Tahoma" panose="020B0604030504040204"/>
                <a:buNone/>
              </a:pPr>
              <a:r>
                <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rPr>
                <a:t>receiver buffers</a:t>
              </a:r>
              <a:endParaRPr lang="en-US" sz="1600" b="0" i="0" u="none" strike="noStrike" cap="none">
                <a:solidFill>
                  <a:srgbClr val="F2F2F2"/>
                </a:solidFill>
                <a:latin typeface="Tahoma" panose="020B0604030504040204"/>
                <a:ea typeface="Tahoma" panose="020B0604030504040204"/>
                <a:cs typeface="Tahoma" panose="020B0604030504040204"/>
                <a:sym typeface="Tahoma" panose="020B0604030504040204"/>
              </a:endParaRPr>
            </a:p>
          </p:txBody>
        </p:sp>
      </p:grpSp>
      <p:sp>
        <p:nvSpPr>
          <p:cNvPr id="5779" name="Google Shape;5779;p100"/>
          <p:cNvSpPr/>
          <p:nvPr/>
        </p:nvSpPr>
        <p:spPr>
          <a:xfrm>
            <a:off x="8238947" y="3335996"/>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80" name="Google Shape;5780;p100"/>
          <p:cNvSpPr txBox="1"/>
          <p:nvPr/>
        </p:nvSpPr>
        <p:spPr>
          <a:xfrm>
            <a:off x="8745360" y="336483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TCP</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code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81" name="Google Shape;5781;p100"/>
          <p:cNvSpPr/>
          <p:nvPr/>
        </p:nvSpPr>
        <p:spPr>
          <a:xfrm>
            <a:off x="8246885" y="4321833"/>
            <a:ext cx="1562100" cy="596900"/>
          </a:xfrm>
          <a:prstGeom prst="ellipse">
            <a:avLst/>
          </a:prstGeom>
          <a:solidFill>
            <a:srgbClr val="CC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82" name="Google Shape;5782;p100"/>
          <p:cNvSpPr txBox="1"/>
          <p:nvPr/>
        </p:nvSpPr>
        <p:spPr>
          <a:xfrm>
            <a:off x="8731699" y="4354979"/>
            <a:ext cx="55976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IP</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code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783" name="Google Shape;5783;p100"/>
          <p:cNvCxnSpPr/>
          <p:nvPr/>
        </p:nvCxnSpPr>
        <p:spPr>
          <a:xfrm>
            <a:off x="7756347" y="4071008"/>
            <a:ext cx="2546350" cy="0"/>
          </a:xfrm>
          <a:prstGeom prst="straightConnector1">
            <a:avLst/>
          </a:prstGeom>
          <a:noFill/>
          <a:ln w="19050" cap="flat" cmpd="sng">
            <a:solidFill>
              <a:srgbClr val="000000"/>
            </a:solidFill>
            <a:prstDash val="solid"/>
            <a:round/>
            <a:headEnd type="none" w="med" len="med"/>
            <a:tailEnd type="none" w="med" len="med"/>
          </a:ln>
        </p:spPr>
      </p:cxnSp>
      <p:cxnSp>
        <p:nvCxnSpPr>
          <p:cNvPr id="5784" name="Google Shape;5784;p100"/>
          <p:cNvCxnSpPr/>
          <p:nvPr/>
        </p:nvCxnSpPr>
        <p:spPr>
          <a:xfrm>
            <a:off x="7769047" y="2219983"/>
            <a:ext cx="2546350" cy="0"/>
          </a:xfrm>
          <a:prstGeom prst="straightConnector1">
            <a:avLst/>
          </a:prstGeom>
          <a:noFill/>
          <a:ln w="19050" cap="flat" cmpd="sng">
            <a:solidFill>
              <a:srgbClr val="000000"/>
            </a:solidFill>
            <a:prstDash val="solid"/>
            <a:round/>
            <a:headEnd type="none" w="med" len="med"/>
            <a:tailEnd type="none" w="med" len="med"/>
          </a:ln>
        </p:spPr>
      </p:cxnSp>
      <p:grpSp>
        <p:nvGrpSpPr>
          <p:cNvPr id="5785" name="Google Shape;5785;p100"/>
          <p:cNvGrpSpPr/>
          <p:nvPr/>
        </p:nvGrpSpPr>
        <p:grpSpPr>
          <a:xfrm>
            <a:off x="8745360" y="2104096"/>
            <a:ext cx="533400" cy="206375"/>
            <a:chOff x="2003" y="1816"/>
            <a:chExt cx="336" cy="130"/>
          </a:xfrm>
        </p:grpSpPr>
        <p:sp>
          <p:nvSpPr>
            <p:cNvPr id="5786" name="Google Shape;5786;p100"/>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87" name="Google Shape;5787;p100"/>
            <p:cNvSpPr/>
            <p:nvPr/>
          </p:nvSpPr>
          <p:spPr>
            <a:xfrm>
              <a:off x="2105" y="1833"/>
              <a:ext cx="110"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88" name="Google Shape;5788;p100"/>
            <p:cNvSpPr/>
            <p:nvPr/>
          </p:nvSpPr>
          <p:spPr>
            <a:xfrm>
              <a:off x="2229" y="189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789" name="Google Shape;5789;p100"/>
            <p:cNvSpPr/>
            <p:nvPr/>
          </p:nvSpPr>
          <p:spPr>
            <a:xfrm>
              <a:off x="2058"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790" name="Google Shape;5790;p100"/>
          <p:cNvSpPr txBox="1"/>
          <p:nvPr/>
        </p:nvSpPr>
        <p:spPr>
          <a:xfrm>
            <a:off x="7549972" y="5823520"/>
            <a:ext cx="2714625"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receiver protocol stack</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791" name="Google Shape;5791;p100"/>
          <p:cNvCxnSpPr/>
          <p:nvPr/>
        </p:nvCxnSpPr>
        <p:spPr>
          <a:xfrm>
            <a:off x="8790777" y="5419835"/>
            <a:ext cx="0" cy="349250"/>
          </a:xfrm>
          <a:prstGeom prst="straightConnector1">
            <a:avLst/>
          </a:prstGeom>
          <a:noFill/>
          <a:ln w="28575" cap="flat" cmpd="sng">
            <a:solidFill>
              <a:srgbClr val="CC0000"/>
            </a:solidFill>
            <a:prstDash val="dash"/>
            <a:round/>
            <a:headEnd type="none" w="med" len="med"/>
            <a:tailEnd type="none" w="med" len="med"/>
          </a:ln>
        </p:spPr>
      </p:cxnSp>
      <p:cxnSp>
        <p:nvCxnSpPr>
          <p:cNvPr id="5792" name="Google Shape;5792;p100"/>
          <p:cNvCxnSpPr/>
          <p:nvPr/>
        </p:nvCxnSpPr>
        <p:spPr>
          <a:xfrm>
            <a:off x="10285235" y="4996521"/>
            <a:ext cx="0" cy="463550"/>
          </a:xfrm>
          <a:prstGeom prst="straightConnector1">
            <a:avLst/>
          </a:prstGeom>
          <a:noFill/>
          <a:ln w="19050" cap="flat" cmpd="sng">
            <a:solidFill>
              <a:srgbClr val="000000"/>
            </a:solidFill>
            <a:prstDash val="dash"/>
            <a:round/>
            <a:headEnd type="none" w="med" len="med"/>
            <a:tailEnd type="none" w="med" len="med"/>
          </a:ln>
        </p:spPr>
      </p:cxnSp>
      <p:grpSp>
        <p:nvGrpSpPr>
          <p:cNvPr id="5793" name="Google Shape;5793;p100"/>
          <p:cNvGrpSpPr/>
          <p:nvPr/>
        </p:nvGrpSpPr>
        <p:grpSpPr>
          <a:xfrm flipH="1">
            <a:off x="10523360" y="4590121"/>
            <a:ext cx="869950" cy="906462"/>
            <a:chOff x="-44" y="1473"/>
            <a:chExt cx="981" cy="1105"/>
          </a:xfrm>
        </p:grpSpPr>
        <p:pic>
          <p:nvPicPr>
            <p:cNvPr id="5794" name="Google Shape;5794;p100"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795" name="Google Shape;5795;p100"/>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796" name="Google Shape;5796;p100"/>
          <p:cNvSpPr txBox="1"/>
          <p:nvPr/>
        </p:nvSpPr>
        <p:spPr>
          <a:xfrm>
            <a:off x="712555" y="1437021"/>
            <a:ext cx="385082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panose="020F0502020204030204"/>
              <a:buNone/>
            </a:pPr>
            <a:r>
              <a:rPr lang="en-US" sz="2400" b="0" i="1" u="sng" strike="noStrike" cap="none">
                <a:solidFill>
                  <a:srgbClr val="C00000"/>
                </a:solidFill>
                <a:latin typeface="Calibri" panose="020F0502020204030204"/>
                <a:ea typeface="Calibri" panose="020F0502020204030204"/>
                <a:cs typeface="Calibri" panose="020F0502020204030204"/>
                <a:sym typeface="Calibri" panose="020F0502020204030204"/>
              </a:rPr>
              <a:t>Q: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What happens if network layer delivers data faster than application layer removes data from socket buffers?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797" name="Google Shape;5797;p100"/>
          <p:cNvGrpSpPr/>
          <p:nvPr/>
        </p:nvGrpSpPr>
        <p:grpSpPr>
          <a:xfrm>
            <a:off x="756989" y="3535828"/>
            <a:ext cx="4164772" cy="1950572"/>
            <a:chOff x="363537" y="4127499"/>
            <a:chExt cx="4164772" cy="1950572"/>
          </a:xfrm>
        </p:grpSpPr>
        <p:sp>
          <p:nvSpPr>
            <p:cNvPr id="5798" name="Google Shape;5798;p100"/>
            <p:cNvSpPr/>
            <p:nvPr/>
          </p:nvSpPr>
          <p:spPr>
            <a:xfrm>
              <a:off x="363537" y="4397375"/>
              <a:ext cx="4134671" cy="1680696"/>
            </a:xfrm>
            <a:prstGeom prst="rect">
              <a:avLst/>
            </a:prstGeom>
            <a:solidFill>
              <a:srgbClr val="FFFFFF"/>
            </a:solid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99" name="Google Shape;5799;p100"/>
            <p:cNvSpPr txBox="1"/>
            <p:nvPr/>
          </p:nvSpPr>
          <p:spPr>
            <a:xfrm>
              <a:off x="455613" y="4549775"/>
              <a:ext cx="4072696" cy="142192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receiver controls sender, so sender won’t overflow receiver’s buffer by transmitting too much, too fast</a:t>
              </a:r>
              <a:endParaRPr sz="105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800" name="Google Shape;5800;p100"/>
            <p:cNvGrpSpPr/>
            <p:nvPr/>
          </p:nvGrpSpPr>
          <p:grpSpPr>
            <a:xfrm>
              <a:off x="551438" y="4127499"/>
              <a:ext cx="2003542" cy="523875"/>
              <a:chOff x="3327" y="230"/>
              <a:chExt cx="1176" cy="330"/>
            </a:xfrm>
          </p:grpSpPr>
          <p:sp>
            <p:nvSpPr>
              <p:cNvPr id="5801" name="Google Shape;5801;p100"/>
              <p:cNvSpPr/>
              <p:nvPr/>
            </p:nvSpPr>
            <p:spPr>
              <a:xfrm>
                <a:off x="3369" y="323"/>
                <a:ext cx="1134" cy="22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02" name="Google Shape;5802;p100"/>
              <p:cNvSpPr txBox="1"/>
              <p:nvPr/>
            </p:nvSpPr>
            <p:spPr>
              <a:xfrm>
                <a:off x="3327" y="230"/>
                <a:ext cx="1136"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panose="020F0502020204030204"/>
                  <a:buNone/>
                </a:pPr>
                <a:r>
                  <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rPr>
                  <a:t>flow control</a:t>
                </a:r>
                <a:endParaRPr lang="en-US" sz="28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grpSp>
      </p:grpSp>
      <p:cxnSp>
        <p:nvCxnSpPr>
          <p:cNvPr id="5803" name="Google Shape;5803;p100"/>
          <p:cNvCxnSpPr/>
          <p:nvPr/>
        </p:nvCxnSpPr>
        <p:spPr>
          <a:xfrm>
            <a:off x="7764475" y="5006696"/>
            <a:ext cx="0" cy="463550"/>
          </a:xfrm>
          <a:prstGeom prst="straightConnector1">
            <a:avLst/>
          </a:prstGeom>
          <a:noFill/>
          <a:ln w="19050" cap="flat" cmpd="sng">
            <a:solidFill>
              <a:schemeClr val="dk1"/>
            </a:solidFill>
            <a:prstDash val="dash"/>
            <a:round/>
            <a:headEnd type="none" w="med" len="med"/>
            <a:tailEnd type="none" w="med" len="med"/>
          </a:ln>
        </p:spPr>
      </p:cxnSp>
      <p:grpSp>
        <p:nvGrpSpPr>
          <p:cNvPr id="5804" name="Google Shape;5804;p100"/>
          <p:cNvGrpSpPr/>
          <p:nvPr/>
        </p:nvGrpSpPr>
        <p:grpSpPr>
          <a:xfrm>
            <a:off x="7630935" y="2806352"/>
            <a:ext cx="2092487" cy="2971623"/>
            <a:chOff x="7630935" y="2806352"/>
            <a:chExt cx="2092487" cy="2971623"/>
          </a:xfrm>
        </p:grpSpPr>
        <p:grpSp>
          <p:nvGrpSpPr>
            <p:cNvPr id="5805" name="Google Shape;5805;p100"/>
            <p:cNvGrpSpPr/>
            <p:nvPr/>
          </p:nvGrpSpPr>
          <p:grpSpPr>
            <a:xfrm>
              <a:off x="7630935" y="3080408"/>
              <a:ext cx="1309687" cy="2697567"/>
              <a:chOff x="7074521" y="3577949"/>
              <a:chExt cx="1309687" cy="2697567"/>
            </a:xfrm>
          </p:grpSpPr>
          <p:sp>
            <p:nvSpPr>
              <p:cNvPr id="5806" name="Google Shape;5806;p100"/>
              <p:cNvSpPr/>
              <p:nvPr/>
            </p:nvSpPr>
            <p:spPr>
              <a:xfrm>
                <a:off x="7655546" y="46193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807" name="Google Shape;5807;p100"/>
              <p:cNvGrpSpPr/>
              <p:nvPr/>
            </p:nvGrpSpPr>
            <p:grpSpPr>
              <a:xfrm>
                <a:off x="7344839" y="5551212"/>
                <a:ext cx="1039369" cy="214398"/>
                <a:chOff x="7344839" y="5551212"/>
                <a:chExt cx="1039369" cy="214398"/>
              </a:xfrm>
            </p:grpSpPr>
            <p:sp>
              <p:nvSpPr>
                <p:cNvPr id="5808" name="Google Shape;5808;p100"/>
                <p:cNvSpPr/>
                <p:nvPr/>
              </p:nvSpPr>
              <p:spPr>
                <a:xfrm>
                  <a:off x="7344839" y="5556060"/>
                  <a:ext cx="1006475" cy="209550"/>
                </a:xfrm>
                <a:prstGeom prst="rect">
                  <a:avLst/>
                </a:prstGeom>
                <a:solidFill>
                  <a:srgbClr val="00CC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09" name="Google Shape;5809;p100"/>
                <p:cNvSpPr/>
                <p:nvPr/>
              </p:nvSpPr>
              <p:spPr>
                <a:xfrm>
                  <a:off x="7650783" y="5551212"/>
                  <a:ext cx="733425" cy="212725"/>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810" name="Google Shape;5810;p100"/>
                <p:cNvCxnSpPr/>
                <p:nvPr/>
              </p:nvCxnSpPr>
              <p:spPr>
                <a:xfrm>
                  <a:off x="7488859" y="5555058"/>
                  <a:ext cx="0" cy="206375"/>
                </a:xfrm>
                <a:prstGeom prst="straightConnector1">
                  <a:avLst/>
                </a:prstGeom>
                <a:noFill/>
                <a:ln w="28575" cap="flat" cmpd="sng">
                  <a:solidFill>
                    <a:srgbClr val="FFFFFF"/>
                  </a:solidFill>
                  <a:prstDash val="solid"/>
                  <a:round/>
                  <a:headEnd type="none" w="med" len="med"/>
                  <a:tailEnd type="none" w="med" len="med"/>
                </a:ln>
              </p:spPr>
            </p:cxnSp>
            <p:cxnSp>
              <p:nvCxnSpPr>
                <p:cNvPr id="5811" name="Google Shape;5811;p100"/>
                <p:cNvCxnSpPr/>
                <p:nvPr/>
              </p:nvCxnSpPr>
              <p:spPr>
                <a:xfrm>
                  <a:off x="7641259" y="5555058"/>
                  <a:ext cx="0" cy="206375"/>
                </a:xfrm>
                <a:prstGeom prst="straightConnector1">
                  <a:avLst/>
                </a:prstGeom>
                <a:noFill/>
                <a:ln w="28575" cap="flat" cmpd="sng">
                  <a:solidFill>
                    <a:srgbClr val="FFFFFF"/>
                  </a:solidFill>
                  <a:prstDash val="solid"/>
                  <a:round/>
                  <a:headEnd type="none" w="med" len="med"/>
                  <a:tailEnd type="none" w="med" len="med"/>
                </a:ln>
              </p:spPr>
            </p:cxnSp>
          </p:grpSp>
          <p:sp>
            <p:nvSpPr>
              <p:cNvPr id="5812" name="Google Shape;5812;p100"/>
              <p:cNvSpPr/>
              <p:nvPr/>
            </p:nvSpPr>
            <p:spPr>
              <a:xfrm>
                <a:off x="7647608" y="3577949"/>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13" name="Google Shape;5813;p100"/>
              <p:cNvSpPr txBox="1"/>
              <p:nvPr/>
            </p:nvSpPr>
            <p:spPr>
              <a:xfrm>
                <a:off x="7074521" y="5970716"/>
                <a:ext cx="1133475" cy="30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from sender</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814" name="Google Shape;5814;p100"/>
            <p:cNvSpPr/>
            <p:nvPr/>
          </p:nvSpPr>
          <p:spPr>
            <a:xfrm>
              <a:off x="8312727" y="2806352"/>
              <a:ext cx="1410695" cy="271814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815" name="Google Shape;5815;p100"/>
          <p:cNvGrpSpPr/>
          <p:nvPr/>
        </p:nvGrpSpPr>
        <p:grpSpPr>
          <a:xfrm>
            <a:off x="4989152" y="1607125"/>
            <a:ext cx="4984933" cy="885919"/>
            <a:chOff x="4989152" y="1607125"/>
            <a:chExt cx="4984933" cy="885919"/>
          </a:xfrm>
        </p:grpSpPr>
        <p:grpSp>
          <p:nvGrpSpPr>
            <p:cNvPr id="5816" name="Google Shape;5816;p100"/>
            <p:cNvGrpSpPr/>
            <p:nvPr/>
          </p:nvGrpSpPr>
          <p:grpSpPr>
            <a:xfrm>
              <a:off x="4989152" y="1652814"/>
              <a:ext cx="4984933" cy="840230"/>
              <a:chOff x="4432738" y="2150355"/>
              <a:chExt cx="4984933" cy="840230"/>
            </a:xfrm>
          </p:grpSpPr>
          <p:cxnSp>
            <p:nvCxnSpPr>
              <p:cNvPr id="5817" name="Google Shape;5817;p100"/>
              <p:cNvCxnSpPr/>
              <p:nvPr/>
            </p:nvCxnSpPr>
            <p:spPr>
              <a:xfrm>
                <a:off x="6976294" y="2457174"/>
                <a:ext cx="1102102" cy="0"/>
              </a:xfrm>
              <a:prstGeom prst="straightConnector1">
                <a:avLst/>
              </a:prstGeom>
              <a:noFill/>
              <a:ln w="19050" cap="flat" cmpd="sng">
                <a:solidFill>
                  <a:srgbClr val="CC0000"/>
                </a:solidFill>
                <a:prstDash val="solid"/>
                <a:round/>
                <a:headEnd type="none" w="med" len="med"/>
                <a:tailEnd type="none" w="med" len="med"/>
              </a:ln>
            </p:spPr>
          </p:cxnSp>
          <p:sp>
            <p:nvSpPr>
              <p:cNvPr id="5818" name="Google Shape;5818;p100"/>
              <p:cNvSpPr txBox="1"/>
              <p:nvPr/>
            </p:nvSpPr>
            <p:spPr>
              <a:xfrm>
                <a:off x="4432738" y="2150355"/>
                <a:ext cx="2533651" cy="84023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Application removing data from TCP socket buffers</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19" name="Google Shape;5819;p100"/>
              <p:cNvSpPr/>
              <p:nvPr/>
            </p:nvSpPr>
            <p:spPr>
              <a:xfrm>
                <a:off x="8696946" y="2344462"/>
                <a:ext cx="720725" cy="209550"/>
              </a:xfrm>
              <a:prstGeom prst="rect">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820" name="Google Shape;5820;p100"/>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821" name="Google Shape;5821;p10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826"/>
        <p:cNvGrpSpPr/>
        <p:nvPr/>
      </p:nvGrpSpPr>
      <p:grpSpPr>
        <a:xfrm>
          <a:off x="0" y="0"/>
          <a:ext cx="0" cy="0"/>
          <a:chOff x="0" y="0"/>
          <a:chExt cx="0" cy="0"/>
        </a:xfrm>
      </p:grpSpPr>
      <p:sp>
        <p:nvSpPr>
          <p:cNvPr id="5827" name="Google Shape;5827;p101"/>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flow control</a:t>
            </a:r>
            <a:endParaRPr sz="4400" b="0"/>
          </a:p>
        </p:txBody>
      </p:sp>
      <p:sp>
        <p:nvSpPr>
          <p:cNvPr id="5828" name="Google Shape;5828;p101"/>
          <p:cNvSpPr txBox="1"/>
          <p:nvPr/>
        </p:nvSpPr>
        <p:spPr>
          <a:xfrm>
            <a:off x="668940" y="1485900"/>
            <a:ext cx="5826405" cy="490696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10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receiver “advertises” free buffer space in </a:t>
            </a:r>
            <a:r>
              <a:rPr lang="en-US"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rwnd</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field in TCP header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500"/>
              </a:spcBef>
              <a:spcAft>
                <a:spcPts val="0"/>
              </a:spcAft>
              <a:buClr>
                <a:srgbClr val="0000A8"/>
              </a:buClr>
              <a:buSzPts val="2400"/>
              <a:buFont typeface="Arial" panose="020B0604020202020204"/>
              <a:buChar char="•"/>
            </a:pP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RcvBuffer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size set via socket options (typical default is 4096 bytes)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many operating systems autoadjust </a:t>
            </a: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RcvBuffer</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limits amount of unACKed (“in-flight”) data to received </a:t>
            </a:r>
            <a:r>
              <a:rPr lang="en-US"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rwnd</a:t>
            </a:r>
            <a:endParaRPr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a:p>
            <a:pPr marL="352425" marR="0" lvl="0" indent="-222250" algn="l" rtl="0">
              <a:lnSpc>
                <a:spcPct val="10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guarantees receive buffer will not overflow</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829" name="Google Shape;5829;p101"/>
          <p:cNvGrpSpPr/>
          <p:nvPr/>
        </p:nvGrpSpPr>
        <p:grpSpPr>
          <a:xfrm>
            <a:off x="8147517" y="2351087"/>
            <a:ext cx="2578100" cy="2155825"/>
            <a:chOff x="512" y="1294"/>
            <a:chExt cx="1888" cy="1358"/>
          </a:xfrm>
        </p:grpSpPr>
        <p:grpSp>
          <p:nvGrpSpPr>
            <p:cNvPr id="5830" name="Google Shape;5830;p101"/>
            <p:cNvGrpSpPr/>
            <p:nvPr/>
          </p:nvGrpSpPr>
          <p:grpSpPr>
            <a:xfrm>
              <a:off x="1232" y="1410"/>
              <a:ext cx="336" cy="130"/>
              <a:chOff x="2003" y="1816"/>
              <a:chExt cx="336" cy="130"/>
            </a:xfrm>
          </p:grpSpPr>
          <p:sp>
            <p:nvSpPr>
              <p:cNvPr id="5831" name="Google Shape;5831;p101"/>
              <p:cNvSpPr/>
              <p:nvPr/>
            </p:nvSpPr>
            <p:spPr>
              <a:xfrm>
                <a:off x="2003" y="181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32" name="Google Shape;5832;p101"/>
              <p:cNvSpPr/>
              <p:nvPr/>
            </p:nvSpPr>
            <p:spPr>
              <a:xfrm>
                <a:off x="2105" y="1833"/>
                <a:ext cx="108"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33" name="Google Shape;5833;p101"/>
              <p:cNvSpPr/>
              <p:nvPr/>
            </p:nvSpPr>
            <p:spPr>
              <a:xfrm>
                <a:off x="2228" y="1891"/>
                <a:ext cx="28"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34" name="Google Shape;5834;p101"/>
              <p:cNvSpPr/>
              <p:nvPr/>
            </p:nvSpPr>
            <p:spPr>
              <a:xfrm>
                <a:off x="2056" y="189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835" name="Google Shape;5835;p101"/>
            <p:cNvSpPr/>
            <p:nvPr/>
          </p:nvSpPr>
          <p:spPr>
            <a:xfrm>
              <a:off x="526" y="1522"/>
              <a:ext cx="1871" cy="896"/>
            </a:xfrm>
            <a:prstGeom prst="rect">
              <a:avLst/>
            </a:prstGeom>
            <a:solidFill>
              <a:srgbClr val="0000A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836" name="Google Shape;5836;p101"/>
            <p:cNvCxnSpPr/>
            <p:nvPr/>
          </p:nvCxnSpPr>
          <p:spPr>
            <a:xfrm>
              <a:off x="512" y="1863"/>
              <a:ext cx="1885" cy="0"/>
            </a:xfrm>
            <a:prstGeom prst="straightConnector1">
              <a:avLst/>
            </a:prstGeom>
            <a:noFill/>
            <a:ln w="9525" cap="flat" cmpd="sng">
              <a:solidFill>
                <a:srgbClr val="000000"/>
              </a:solidFill>
              <a:prstDash val="solid"/>
              <a:round/>
              <a:headEnd type="none" w="med" len="med"/>
              <a:tailEnd type="none" w="med" len="med"/>
            </a:ln>
          </p:spPr>
        </p:cxnSp>
        <p:sp>
          <p:nvSpPr>
            <p:cNvPr id="5837" name="Google Shape;5837;p101"/>
            <p:cNvSpPr/>
            <p:nvPr/>
          </p:nvSpPr>
          <p:spPr>
            <a:xfrm>
              <a:off x="1310" y="1294"/>
              <a:ext cx="157" cy="288"/>
            </a:xfrm>
            <a:prstGeom prst="upArrow">
              <a:avLst>
                <a:gd name="adj1" fmla="val 50000"/>
                <a:gd name="adj2" fmla="val 45860"/>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38" name="Google Shape;5838;p101" descr="Dark upward diagonal"/>
            <p:cNvSpPr/>
            <p:nvPr/>
          </p:nvSpPr>
          <p:spPr>
            <a:xfrm>
              <a:off x="534" y="1856"/>
              <a:ext cx="1848" cy="55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39" name="Google Shape;5839;p101"/>
            <p:cNvSpPr/>
            <p:nvPr/>
          </p:nvSpPr>
          <p:spPr>
            <a:xfrm>
              <a:off x="1312" y="2364"/>
              <a:ext cx="157" cy="288"/>
            </a:xfrm>
            <a:prstGeom prst="upArrow">
              <a:avLst>
                <a:gd name="adj1" fmla="val 50000"/>
                <a:gd name="adj2" fmla="val 45860"/>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40" name="Google Shape;5840;p101"/>
            <p:cNvSpPr txBox="1"/>
            <p:nvPr/>
          </p:nvSpPr>
          <p:spPr>
            <a:xfrm>
              <a:off x="814" y="1568"/>
              <a:ext cx="1243"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Tahoma" panose="020B0604030504040204"/>
                <a:buNone/>
              </a:pPr>
              <a:r>
                <a:rPr lang="en-US" sz="2000" b="0" i="0" u="none" strike="noStrike" cap="none">
                  <a:solidFill>
                    <a:srgbClr val="FFFFFF"/>
                  </a:solidFill>
                  <a:latin typeface="Tahoma" panose="020B0604030504040204"/>
                  <a:ea typeface="Tahoma" panose="020B0604030504040204"/>
                  <a:cs typeface="Tahoma" panose="020B0604030504040204"/>
                  <a:sym typeface="Tahoma" panose="020B0604030504040204"/>
                </a:rPr>
                <a:t>buffered data</a:t>
              </a:r>
              <a:endParaRPr lang="en-US" sz="2000" b="0" i="0" u="none" strike="noStrike" cap="none">
                <a:solidFill>
                  <a:srgbClr val="FFFFFF"/>
                </a:solidFill>
                <a:latin typeface="Tahoma" panose="020B0604030504040204"/>
                <a:ea typeface="Tahoma" panose="020B0604030504040204"/>
                <a:cs typeface="Tahoma" panose="020B0604030504040204"/>
                <a:sym typeface="Tahoma" panose="020B0604030504040204"/>
              </a:endParaRPr>
            </a:p>
          </p:txBody>
        </p:sp>
        <p:cxnSp>
          <p:nvCxnSpPr>
            <p:cNvPr id="5841" name="Google Shape;5841;p101"/>
            <p:cNvCxnSpPr/>
            <p:nvPr/>
          </p:nvCxnSpPr>
          <p:spPr>
            <a:xfrm>
              <a:off x="522" y="1857"/>
              <a:ext cx="1878" cy="7"/>
            </a:xfrm>
            <a:prstGeom prst="straightConnector1">
              <a:avLst/>
            </a:prstGeom>
            <a:noFill/>
            <a:ln w="28575" cap="flat" cmpd="sng">
              <a:solidFill>
                <a:srgbClr val="000000"/>
              </a:solidFill>
              <a:prstDash val="solid"/>
              <a:round/>
              <a:headEnd type="none" w="med" len="med"/>
              <a:tailEnd type="none" w="med" len="med"/>
            </a:ln>
          </p:spPr>
        </p:cxnSp>
        <p:sp>
          <p:nvSpPr>
            <p:cNvPr id="5842" name="Google Shape;5842;p101"/>
            <p:cNvSpPr txBox="1"/>
            <p:nvPr/>
          </p:nvSpPr>
          <p:spPr>
            <a:xfrm>
              <a:off x="653" y="2020"/>
              <a:ext cx="152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Tahoma" panose="020B0604030504040204"/>
                <a:buNone/>
              </a:pPr>
              <a:r>
                <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rPr>
                <a:t>free buffer space</a:t>
              </a:r>
              <a:endParaRPr lang="en-US" sz="20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843" name="Google Shape;5843;p101"/>
          <p:cNvSpPr txBox="1"/>
          <p:nvPr/>
        </p:nvSpPr>
        <p:spPr>
          <a:xfrm>
            <a:off x="7260104" y="3495674"/>
            <a:ext cx="67310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ourier New" panose="02070309020205020404"/>
              <a:buNone/>
            </a:pPr>
            <a:r>
              <a:rPr lang="en-US" sz="16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rwnd</a:t>
            </a:r>
            <a:endParaRPr lang="en-US" sz="16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cxnSp>
        <p:nvCxnSpPr>
          <p:cNvPr id="5844" name="Google Shape;5844;p101"/>
          <p:cNvCxnSpPr/>
          <p:nvPr/>
        </p:nvCxnSpPr>
        <p:spPr>
          <a:xfrm>
            <a:off x="7771279" y="3228974"/>
            <a:ext cx="0" cy="322263"/>
          </a:xfrm>
          <a:prstGeom prst="straightConnector1">
            <a:avLst/>
          </a:prstGeom>
          <a:noFill/>
          <a:ln w="9525" cap="flat" cmpd="sng">
            <a:solidFill>
              <a:srgbClr val="000000"/>
            </a:solidFill>
            <a:prstDash val="solid"/>
            <a:round/>
            <a:headEnd type="triangle" w="med" len="med"/>
            <a:tailEnd type="none" w="med" len="med"/>
          </a:ln>
        </p:spPr>
      </p:cxnSp>
      <p:cxnSp>
        <p:nvCxnSpPr>
          <p:cNvPr id="5845" name="Google Shape;5845;p101"/>
          <p:cNvCxnSpPr/>
          <p:nvPr/>
        </p:nvCxnSpPr>
        <p:spPr>
          <a:xfrm rot="10800000">
            <a:off x="7771279" y="3754437"/>
            <a:ext cx="0" cy="322262"/>
          </a:xfrm>
          <a:prstGeom prst="straightConnector1">
            <a:avLst/>
          </a:prstGeom>
          <a:noFill/>
          <a:ln w="9525" cap="flat" cmpd="sng">
            <a:solidFill>
              <a:srgbClr val="000000"/>
            </a:solidFill>
            <a:prstDash val="solid"/>
            <a:round/>
            <a:headEnd type="triangle" w="med" len="med"/>
            <a:tailEnd type="none" w="med" len="med"/>
          </a:ln>
        </p:spPr>
      </p:cxnSp>
      <p:cxnSp>
        <p:nvCxnSpPr>
          <p:cNvPr id="5846" name="Google Shape;5846;p101"/>
          <p:cNvCxnSpPr/>
          <p:nvPr/>
        </p:nvCxnSpPr>
        <p:spPr>
          <a:xfrm>
            <a:off x="7617292" y="4086224"/>
            <a:ext cx="476250" cy="0"/>
          </a:xfrm>
          <a:prstGeom prst="straightConnector1">
            <a:avLst/>
          </a:prstGeom>
          <a:noFill/>
          <a:ln w="19050" cap="flat" cmpd="sng">
            <a:solidFill>
              <a:srgbClr val="000000"/>
            </a:solidFill>
            <a:prstDash val="solid"/>
            <a:round/>
            <a:headEnd type="none" w="med" len="med"/>
            <a:tailEnd type="none" w="med" len="med"/>
          </a:ln>
        </p:spPr>
      </p:cxnSp>
      <p:cxnSp>
        <p:nvCxnSpPr>
          <p:cNvPr id="5847" name="Google Shape;5847;p101"/>
          <p:cNvCxnSpPr/>
          <p:nvPr/>
        </p:nvCxnSpPr>
        <p:spPr>
          <a:xfrm>
            <a:off x="7666504" y="3217862"/>
            <a:ext cx="196850" cy="0"/>
          </a:xfrm>
          <a:prstGeom prst="straightConnector1">
            <a:avLst/>
          </a:prstGeom>
          <a:noFill/>
          <a:ln w="19050" cap="flat" cmpd="sng">
            <a:solidFill>
              <a:srgbClr val="000000"/>
            </a:solidFill>
            <a:prstDash val="solid"/>
            <a:round/>
            <a:headEnd type="none" w="med" len="med"/>
            <a:tailEnd type="none" w="med" len="med"/>
          </a:ln>
        </p:spPr>
      </p:cxnSp>
      <p:cxnSp>
        <p:nvCxnSpPr>
          <p:cNvPr id="5848" name="Google Shape;5848;p101"/>
          <p:cNvCxnSpPr/>
          <p:nvPr/>
        </p:nvCxnSpPr>
        <p:spPr>
          <a:xfrm>
            <a:off x="7639517" y="2692399"/>
            <a:ext cx="476250" cy="0"/>
          </a:xfrm>
          <a:prstGeom prst="straightConnector1">
            <a:avLst/>
          </a:prstGeom>
          <a:noFill/>
          <a:ln w="19050" cap="flat" cmpd="sng">
            <a:solidFill>
              <a:srgbClr val="000000"/>
            </a:solidFill>
            <a:prstDash val="solid"/>
            <a:round/>
            <a:headEnd type="none" w="med" len="med"/>
            <a:tailEnd type="none" w="med" len="med"/>
          </a:ln>
        </p:spPr>
      </p:cxnSp>
      <p:cxnSp>
        <p:nvCxnSpPr>
          <p:cNvPr id="5849" name="Google Shape;5849;p101"/>
          <p:cNvCxnSpPr/>
          <p:nvPr/>
        </p:nvCxnSpPr>
        <p:spPr>
          <a:xfrm>
            <a:off x="8028454" y="2697162"/>
            <a:ext cx="0" cy="177800"/>
          </a:xfrm>
          <a:prstGeom prst="straightConnector1">
            <a:avLst/>
          </a:prstGeom>
          <a:noFill/>
          <a:ln w="9525" cap="flat" cmpd="sng">
            <a:solidFill>
              <a:srgbClr val="000000"/>
            </a:solidFill>
            <a:prstDash val="solid"/>
            <a:round/>
            <a:headEnd type="triangle" w="med" len="med"/>
            <a:tailEnd type="none" w="med" len="med"/>
          </a:ln>
        </p:spPr>
      </p:cxnSp>
      <p:cxnSp>
        <p:nvCxnSpPr>
          <p:cNvPr id="5850" name="Google Shape;5850;p101"/>
          <p:cNvCxnSpPr/>
          <p:nvPr/>
        </p:nvCxnSpPr>
        <p:spPr>
          <a:xfrm>
            <a:off x="8026867" y="3121024"/>
            <a:ext cx="0" cy="954088"/>
          </a:xfrm>
          <a:prstGeom prst="straightConnector1">
            <a:avLst/>
          </a:prstGeom>
          <a:noFill/>
          <a:ln w="9525" cap="flat" cmpd="sng">
            <a:solidFill>
              <a:srgbClr val="000000"/>
            </a:solidFill>
            <a:prstDash val="solid"/>
            <a:round/>
            <a:headEnd type="none" w="med" len="med"/>
            <a:tailEnd type="triangle" w="med" len="med"/>
          </a:ln>
        </p:spPr>
      </p:cxnSp>
      <p:sp>
        <p:nvSpPr>
          <p:cNvPr id="5851" name="Google Shape;5851;p101"/>
          <p:cNvSpPr txBox="1"/>
          <p:nvPr/>
        </p:nvSpPr>
        <p:spPr>
          <a:xfrm>
            <a:off x="6874342" y="2857499"/>
            <a:ext cx="1284287" cy="33655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Courier New" panose="02070309020205020404"/>
              <a:buNone/>
            </a:pPr>
            <a:r>
              <a:rPr lang="en-US" sz="16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RcvBuffer</a:t>
            </a:r>
            <a:endParaRPr lang="en-US" sz="16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5852" name="Google Shape;5852;p101"/>
          <p:cNvSpPr txBox="1"/>
          <p:nvPr/>
        </p:nvSpPr>
        <p:spPr>
          <a:xfrm>
            <a:off x="8152610" y="4486274"/>
            <a:ext cx="25250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segment payloads</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53" name="Google Shape;5853;p101"/>
          <p:cNvSpPr txBox="1"/>
          <p:nvPr/>
        </p:nvSpPr>
        <p:spPr>
          <a:xfrm>
            <a:off x="8203635" y="1985962"/>
            <a:ext cx="247856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to application process</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54" name="Google Shape;5854;p101"/>
          <p:cNvSpPr txBox="1"/>
          <p:nvPr/>
        </p:nvSpPr>
        <p:spPr>
          <a:xfrm>
            <a:off x="7554658" y="5138737"/>
            <a:ext cx="356379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panose="020F050202020403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receiver-side buffering</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55" name="Google Shape;5855;p10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860"/>
        <p:cNvGrpSpPr/>
        <p:nvPr/>
      </p:nvGrpSpPr>
      <p:grpSpPr>
        <a:xfrm>
          <a:off x="0" y="0"/>
          <a:ext cx="0" cy="0"/>
          <a:chOff x="0" y="0"/>
          <a:chExt cx="0" cy="0"/>
        </a:xfrm>
      </p:grpSpPr>
      <p:sp>
        <p:nvSpPr>
          <p:cNvPr id="5861" name="Google Shape;5861;p102"/>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flow control</a:t>
            </a:r>
            <a:endParaRPr sz="4400" b="0"/>
          </a:p>
        </p:txBody>
      </p:sp>
      <p:sp>
        <p:nvSpPr>
          <p:cNvPr id="5862" name="Google Shape;5862;p102"/>
          <p:cNvSpPr txBox="1"/>
          <p:nvPr/>
        </p:nvSpPr>
        <p:spPr>
          <a:xfrm>
            <a:off x="668940" y="1485900"/>
            <a:ext cx="5826405" cy="490696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10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receiver “advertises” free buffer space in </a:t>
            </a:r>
            <a:r>
              <a:rPr lang="en-US"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rwnd</a:t>
            </a: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field in TCP header</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500"/>
              </a:spcBef>
              <a:spcAft>
                <a:spcPts val="0"/>
              </a:spcAft>
              <a:buClr>
                <a:srgbClr val="0000A8"/>
              </a:buClr>
              <a:buSzPts val="2400"/>
              <a:buFont typeface="Arial" panose="020B0604020202020204"/>
              <a:buChar char="•"/>
            </a:pP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RcvBuffer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size set via socket options (typical default is 4096 bytes)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695325" marR="0" lvl="1" indent="-231775" algn="l" rtl="0">
              <a:lnSpc>
                <a:spcPct val="100000"/>
              </a:lnSpc>
              <a:spcBef>
                <a:spcPts val="500"/>
              </a:spcBef>
              <a:spcAft>
                <a:spcPts val="0"/>
              </a:spcAft>
              <a:buClr>
                <a:srgbClr val="0000A8"/>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many operating systems autoadjust </a:t>
            </a:r>
            <a:r>
              <a:rPr lang="en-US" sz="2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RcvBuffer</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10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sender limits amount of unACKed (“in-flight”) data to received </a:t>
            </a:r>
            <a:r>
              <a:rPr lang="en-US"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rwnd</a:t>
            </a:r>
            <a:endParaRPr sz="2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a:p>
            <a:pPr marL="352425" marR="0" lvl="0" indent="-222250" algn="l" rtl="0">
              <a:lnSpc>
                <a:spcPct val="10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guarantees receive buffer will not overflow</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863" name="Google Shape;5863;p102"/>
          <p:cNvGrpSpPr/>
          <p:nvPr/>
        </p:nvGrpSpPr>
        <p:grpSpPr>
          <a:xfrm>
            <a:off x="7363745" y="1068614"/>
            <a:ext cx="4349284" cy="5165818"/>
            <a:chOff x="7334716" y="821871"/>
            <a:chExt cx="4349284" cy="5165818"/>
          </a:xfrm>
        </p:grpSpPr>
        <p:sp>
          <p:nvSpPr>
            <p:cNvPr id="5864" name="Google Shape;5864;p102"/>
            <p:cNvSpPr txBox="1"/>
            <p:nvPr/>
          </p:nvSpPr>
          <p:spPr>
            <a:xfrm>
              <a:off x="7334716" y="821871"/>
              <a:ext cx="4349284"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flow control: </a:t>
              </a:r>
              <a:r>
                <a:rPr lang="en-US"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bytes receiver willing to accept</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865" name="Google Shape;5865;p102"/>
            <p:cNvGrpSpPr/>
            <p:nvPr/>
          </p:nvGrpSpPr>
          <p:grpSpPr>
            <a:xfrm>
              <a:off x="7490842" y="1445945"/>
              <a:ext cx="3173211" cy="4078555"/>
              <a:chOff x="7157014" y="1873079"/>
              <a:chExt cx="2251592" cy="2800562"/>
            </a:xfrm>
          </p:grpSpPr>
          <p:sp>
            <p:nvSpPr>
              <p:cNvPr id="5866" name="Google Shape;5866;p102"/>
              <p:cNvSpPr/>
              <p:nvPr/>
            </p:nvSpPr>
            <p:spPr>
              <a:xfrm>
                <a:off x="7206558" y="1873079"/>
                <a:ext cx="2202048" cy="2745454"/>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67" name="Google Shape;5867;p102"/>
              <p:cNvSpPr/>
              <p:nvPr/>
            </p:nvSpPr>
            <p:spPr>
              <a:xfrm>
                <a:off x="7158783" y="1939027"/>
                <a:ext cx="2202048" cy="2734614"/>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868" name="Google Shape;5868;p102"/>
              <p:cNvCxnSpPr/>
              <p:nvPr/>
            </p:nvCxnSpPr>
            <p:spPr>
              <a:xfrm>
                <a:off x="7160553" y="2152232"/>
                <a:ext cx="2199395" cy="2711"/>
              </a:xfrm>
              <a:prstGeom prst="straightConnector1">
                <a:avLst/>
              </a:prstGeom>
              <a:noFill/>
              <a:ln w="19050" cap="flat" cmpd="sng">
                <a:solidFill>
                  <a:srgbClr val="000000"/>
                </a:solidFill>
                <a:prstDash val="solid"/>
                <a:round/>
                <a:headEnd type="none" w="med" len="med"/>
                <a:tailEnd type="none" w="med" len="med"/>
              </a:ln>
            </p:spPr>
          </p:cxnSp>
          <p:cxnSp>
            <p:nvCxnSpPr>
              <p:cNvPr id="5869" name="Google Shape;5869;p102"/>
              <p:cNvCxnSpPr/>
              <p:nvPr/>
            </p:nvCxnSpPr>
            <p:spPr>
              <a:xfrm>
                <a:off x="7157014" y="2368146"/>
                <a:ext cx="2202048" cy="0"/>
              </a:xfrm>
              <a:prstGeom prst="straightConnector1">
                <a:avLst/>
              </a:prstGeom>
              <a:noFill/>
              <a:ln w="19050" cap="flat" cmpd="sng">
                <a:solidFill>
                  <a:srgbClr val="000000"/>
                </a:solidFill>
                <a:prstDash val="solid"/>
                <a:round/>
                <a:headEnd type="none" w="med" len="med"/>
                <a:tailEnd type="none" w="med" len="med"/>
              </a:ln>
            </p:spPr>
          </p:cxnSp>
          <p:cxnSp>
            <p:nvCxnSpPr>
              <p:cNvPr id="5870" name="Google Shape;5870;p102"/>
              <p:cNvCxnSpPr/>
              <p:nvPr/>
            </p:nvCxnSpPr>
            <p:spPr>
              <a:xfrm>
                <a:off x="7162322" y="2584964"/>
                <a:ext cx="2202048" cy="0"/>
              </a:xfrm>
              <a:prstGeom prst="straightConnector1">
                <a:avLst/>
              </a:prstGeom>
              <a:noFill/>
              <a:ln w="19050" cap="flat" cmpd="sng">
                <a:solidFill>
                  <a:srgbClr val="000000"/>
                </a:solidFill>
                <a:prstDash val="solid"/>
                <a:round/>
                <a:headEnd type="none" w="med" len="med"/>
                <a:tailEnd type="none" w="med" len="med"/>
              </a:ln>
            </p:spPr>
          </p:cxnSp>
          <p:cxnSp>
            <p:nvCxnSpPr>
              <p:cNvPr id="5871" name="Google Shape;5871;p102"/>
              <p:cNvCxnSpPr/>
              <p:nvPr/>
            </p:nvCxnSpPr>
            <p:spPr>
              <a:xfrm>
                <a:off x="7159668" y="2809912"/>
                <a:ext cx="2202049" cy="0"/>
              </a:xfrm>
              <a:prstGeom prst="straightConnector1">
                <a:avLst/>
              </a:prstGeom>
              <a:noFill/>
              <a:ln w="19050" cap="flat" cmpd="sng">
                <a:solidFill>
                  <a:srgbClr val="000000"/>
                </a:solidFill>
                <a:prstDash val="solid"/>
                <a:round/>
                <a:headEnd type="none" w="med" len="med"/>
                <a:tailEnd type="none" w="med" len="med"/>
              </a:ln>
            </p:spPr>
          </p:cxnSp>
          <p:cxnSp>
            <p:nvCxnSpPr>
              <p:cNvPr id="5872" name="Google Shape;5872;p102"/>
              <p:cNvCxnSpPr/>
              <p:nvPr/>
            </p:nvCxnSpPr>
            <p:spPr>
              <a:xfrm>
                <a:off x="7157014" y="3032150"/>
                <a:ext cx="2202048" cy="0"/>
              </a:xfrm>
              <a:prstGeom prst="straightConnector1">
                <a:avLst/>
              </a:prstGeom>
              <a:noFill/>
              <a:ln w="19050" cap="flat" cmpd="sng">
                <a:solidFill>
                  <a:srgbClr val="000000"/>
                </a:solidFill>
                <a:prstDash val="solid"/>
                <a:round/>
                <a:headEnd type="none" w="med" len="med"/>
                <a:tailEnd type="none" w="med" len="med"/>
              </a:ln>
            </p:spPr>
          </p:cxnSp>
          <p:cxnSp>
            <p:nvCxnSpPr>
              <p:cNvPr id="5873" name="Google Shape;5873;p102"/>
              <p:cNvCxnSpPr/>
              <p:nvPr/>
            </p:nvCxnSpPr>
            <p:spPr>
              <a:xfrm>
                <a:off x="7157014" y="3351956"/>
                <a:ext cx="2202048" cy="0"/>
              </a:xfrm>
              <a:prstGeom prst="straightConnector1">
                <a:avLst/>
              </a:prstGeom>
              <a:noFill/>
              <a:ln w="19050" cap="flat" cmpd="sng">
                <a:solidFill>
                  <a:srgbClr val="000000"/>
                </a:solidFill>
                <a:prstDash val="solid"/>
                <a:round/>
                <a:headEnd type="none" w="med" len="med"/>
                <a:tailEnd type="none" w="med" len="med"/>
              </a:ln>
            </p:spPr>
          </p:cxnSp>
          <p:cxnSp>
            <p:nvCxnSpPr>
              <p:cNvPr id="5874" name="Google Shape;5874;p102"/>
              <p:cNvCxnSpPr/>
              <p:nvPr/>
            </p:nvCxnSpPr>
            <p:spPr>
              <a:xfrm rot="10800000">
                <a:off x="8249633" y="2586771"/>
                <a:ext cx="2654" cy="442669"/>
              </a:xfrm>
              <a:prstGeom prst="straightConnector1">
                <a:avLst/>
              </a:prstGeom>
              <a:noFill/>
              <a:ln w="19050" cap="flat" cmpd="sng">
                <a:solidFill>
                  <a:srgbClr val="000000"/>
                </a:solidFill>
                <a:prstDash val="solid"/>
                <a:round/>
                <a:headEnd type="none" w="med" len="med"/>
                <a:tailEnd type="none" w="med" len="med"/>
              </a:ln>
            </p:spPr>
          </p:cxnSp>
          <p:sp>
            <p:nvSpPr>
              <p:cNvPr id="5875" name="Google Shape;5875;p102"/>
              <p:cNvSpPr txBox="1"/>
              <p:nvPr/>
            </p:nvSpPr>
            <p:spPr>
              <a:xfrm>
                <a:off x="8220544" y="2572087"/>
                <a:ext cx="1124010" cy="2324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receive window</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876" name="Google Shape;5876;p102"/>
              <p:cNvCxnSpPr/>
              <p:nvPr/>
            </p:nvCxnSpPr>
            <p:spPr>
              <a:xfrm rot="10800000">
                <a:off x="8241671" y="1940977"/>
                <a:ext cx="981" cy="207817"/>
              </a:xfrm>
              <a:prstGeom prst="straightConnector1">
                <a:avLst/>
              </a:prstGeom>
              <a:noFill/>
              <a:ln w="19050" cap="flat" cmpd="sng">
                <a:solidFill>
                  <a:srgbClr val="000000"/>
                </a:solidFill>
                <a:prstDash val="solid"/>
                <a:round/>
                <a:headEnd type="none" w="med" len="med"/>
                <a:tailEnd type="none" w="med" len="med"/>
              </a:ln>
            </p:spPr>
          </p:cxnSp>
        </p:grpSp>
        <p:cxnSp>
          <p:nvCxnSpPr>
            <p:cNvPr id="5877" name="Google Shape;5877;p102"/>
            <p:cNvCxnSpPr/>
            <p:nvPr/>
          </p:nvCxnSpPr>
          <p:spPr>
            <a:xfrm rot="10800000">
              <a:off x="7968285" y="1150408"/>
              <a:ext cx="1233771" cy="1404106"/>
            </a:xfrm>
            <a:prstGeom prst="straightConnector1">
              <a:avLst/>
            </a:prstGeom>
            <a:noFill/>
            <a:ln w="19050" cap="flat" cmpd="sng">
              <a:solidFill>
                <a:srgbClr val="C00000"/>
              </a:solidFill>
              <a:prstDash val="solid"/>
              <a:round/>
              <a:headEnd type="none" w="med" len="med"/>
              <a:tailEnd type="none" w="med" len="med"/>
            </a:ln>
          </p:spPr>
        </p:cxnSp>
        <p:sp>
          <p:nvSpPr>
            <p:cNvPr id="5878" name="Google Shape;5878;p102"/>
            <p:cNvSpPr txBox="1"/>
            <p:nvPr/>
          </p:nvSpPr>
          <p:spPr>
            <a:xfrm>
              <a:off x="8125744" y="5646057"/>
              <a:ext cx="2310027"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Calibri" panose="020F050202020403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TCP segment format</a:t>
              </a:r>
              <a:endPar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879" name="Google Shape;5879;p10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884"/>
        <p:cNvGrpSpPr/>
        <p:nvPr/>
      </p:nvGrpSpPr>
      <p:grpSpPr>
        <a:xfrm>
          <a:off x="0" y="0"/>
          <a:ext cx="0" cy="0"/>
          <a:chOff x="0" y="0"/>
          <a:chExt cx="0" cy="0"/>
        </a:xfrm>
      </p:grpSpPr>
      <p:sp>
        <p:nvSpPr>
          <p:cNvPr id="5885" name="Google Shape;5885;p103"/>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TCP connection management</a:t>
            </a:r>
            <a:endParaRPr sz="4400" b="0"/>
          </a:p>
        </p:txBody>
      </p:sp>
      <p:sp>
        <p:nvSpPr>
          <p:cNvPr id="5886" name="Google Shape;5886;p103"/>
          <p:cNvSpPr txBox="1"/>
          <p:nvPr/>
        </p:nvSpPr>
        <p:spPr>
          <a:xfrm>
            <a:off x="785243" y="1329399"/>
            <a:ext cx="11329310" cy="2187575"/>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before exchanging data, sender/receiver “handshake”:</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agree to establish connection (each knowing the other willing to establish connection)</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52425" marR="0" lvl="0" indent="-222250"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agree on connection parameters (e.g., starting seq #s)</a:t>
            </a:r>
            <a:endPar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87" name="Google Shape;5887;p103"/>
          <p:cNvSpPr/>
          <p:nvPr/>
        </p:nvSpPr>
        <p:spPr>
          <a:xfrm>
            <a:off x="3138677" y="2935290"/>
            <a:ext cx="2279650" cy="2414588"/>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88" name="Google Shape;5888;p103"/>
          <p:cNvSpPr/>
          <p:nvPr/>
        </p:nvSpPr>
        <p:spPr>
          <a:xfrm>
            <a:off x="3098989" y="2989265"/>
            <a:ext cx="2270125" cy="247173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889" name="Google Shape;5889;p103"/>
          <p:cNvCxnSpPr/>
          <p:nvPr/>
        </p:nvCxnSpPr>
        <p:spPr>
          <a:xfrm>
            <a:off x="3098989" y="3430590"/>
            <a:ext cx="2270125" cy="0"/>
          </a:xfrm>
          <a:prstGeom prst="straightConnector1">
            <a:avLst/>
          </a:prstGeom>
          <a:noFill/>
          <a:ln w="9525" cap="flat" cmpd="sng">
            <a:solidFill>
              <a:srgbClr val="000000"/>
            </a:solidFill>
            <a:prstDash val="solid"/>
            <a:round/>
            <a:headEnd type="none" w="med" len="med"/>
            <a:tailEnd type="none" w="med" len="med"/>
          </a:ln>
        </p:spPr>
      </p:cxnSp>
      <p:sp>
        <p:nvSpPr>
          <p:cNvPr id="5890" name="Google Shape;5890;p103"/>
          <p:cNvSpPr txBox="1"/>
          <p:nvPr/>
        </p:nvSpPr>
        <p:spPr>
          <a:xfrm>
            <a:off x="3113277" y="3543303"/>
            <a:ext cx="2335212" cy="1581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connection state: ESTAB</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connection variables:</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 # client-to-server</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server-to-client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Courier New" panose="02070309020205020404"/>
              <a:buNone/>
            </a:pPr>
            <a:r>
              <a:rPr lang="en-US" sz="1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rcvBuffer</a:t>
            </a: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size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at server,client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891" name="Google Shape;5891;p103"/>
          <p:cNvGrpSpPr/>
          <p:nvPr/>
        </p:nvGrpSpPr>
        <p:grpSpPr>
          <a:xfrm>
            <a:off x="3979492" y="3344865"/>
            <a:ext cx="438150" cy="206375"/>
            <a:chOff x="344" y="1846"/>
            <a:chExt cx="336" cy="130"/>
          </a:xfrm>
        </p:grpSpPr>
        <p:sp>
          <p:nvSpPr>
            <p:cNvPr id="5892" name="Google Shape;5892;p103"/>
            <p:cNvSpPr/>
            <p:nvPr/>
          </p:nvSpPr>
          <p:spPr>
            <a:xfrm>
              <a:off x="344" y="184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93" name="Google Shape;5893;p103"/>
            <p:cNvSpPr/>
            <p:nvPr/>
          </p:nvSpPr>
          <p:spPr>
            <a:xfrm>
              <a:off x="454" y="1863"/>
              <a:ext cx="112"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94" name="Google Shape;5894;p103"/>
            <p:cNvSpPr/>
            <p:nvPr/>
          </p:nvSpPr>
          <p:spPr>
            <a:xfrm>
              <a:off x="578" y="192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95" name="Google Shape;5895;p103"/>
            <p:cNvSpPr/>
            <p:nvPr/>
          </p:nvSpPr>
          <p:spPr>
            <a:xfrm>
              <a:off x="407" y="192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896" name="Google Shape;5896;p103"/>
          <p:cNvSpPr txBox="1"/>
          <p:nvPr/>
        </p:nvSpPr>
        <p:spPr>
          <a:xfrm>
            <a:off x="3617081" y="3006443"/>
            <a:ext cx="11461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897" name="Google Shape;5897;p103"/>
          <p:cNvCxnSpPr/>
          <p:nvPr/>
        </p:nvCxnSpPr>
        <p:spPr>
          <a:xfrm>
            <a:off x="3105339" y="4926015"/>
            <a:ext cx="2268538" cy="0"/>
          </a:xfrm>
          <a:prstGeom prst="straightConnector1">
            <a:avLst/>
          </a:prstGeom>
          <a:noFill/>
          <a:ln w="9525" cap="flat" cmpd="sng">
            <a:solidFill>
              <a:srgbClr val="000000"/>
            </a:solidFill>
            <a:prstDash val="solid"/>
            <a:round/>
            <a:headEnd type="none" w="med" len="med"/>
            <a:tailEnd type="none" w="med" len="med"/>
          </a:ln>
        </p:spPr>
      </p:cxnSp>
      <p:sp>
        <p:nvSpPr>
          <p:cNvPr id="5898" name="Google Shape;5898;p103"/>
          <p:cNvSpPr txBox="1"/>
          <p:nvPr/>
        </p:nvSpPr>
        <p:spPr>
          <a:xfrm>
            <a:off x="3623658" y="5021176"/>
            <a:ext cx="9080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899" name="Google Shape;5899;p103"/>
          <p:cNvSpPr/>
          <p:nvPr/>
        </p:nvSpPr>
        <p:spPr>
          <a:xfrm>
            <a:off x="3070414" y="5348290"/>
            <a:ext cx="2335213" cy="1809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900" name="Google Shape;5900;p103"/>
          <p:cNvCxnSpPr/>
          <p:nvPr/>
        </p:nvCxnSpPr>
        <p:spPr>
          <a:xfrm>
            <a:off x="3098989" y="5337178"/>
            <a:ext cx="0" cy="236537"/>
          </a:xfrm>
          <a:prstGeom prst="straightConnector1">
            <a:avLst/>
          </a:prstGeom>
          <a:noFill/>
          <a:ln w="9525" cap="flat" cmpd="sng">
            <a:solidFill>
              <a:srgbClr val="000000"/>
            </a:solidFill>
            <a:prstDash val="dash"/>
            <a:round/>
            <a:headEnd type="none" w="med" len="med"/>
            <a:tailEnd type="none" w="med" len="med"/>
          </a:ln>
        </p:spPr>
      </p:cxnSp>
      <p:cxnSp>
        <p:nvCxnSpPr>
          <p:cNvPr id="5901" name="Google Shape;5901;p103"/>
          <p:cNvCxnSpPr/>
          <p:nvPr/>
        </p:nvCxnSpPr>
        <p:spPr>
          <a:xfrm>
            <a:off x="5362764" y="5308603"/>
            <a:ext cx="0" cy="236537"/>
          </a:xfrm>
          <a:prstGeom prst="straightConnector1">
            <a:avLst/>
          </a:prstGeom>
          <a:noFill/>
          <a:ln w="9525" cap="flat" cmpd="sng">
            <a:solidFill>
              <a:srgbClr val="000000"/>
            </a:solidFill>
            <a:prstDash val="dash"/>
            <a:round/>
            <a:headEnd type="none" w="med" len="med"/>
            <a:tailEnd type="none" w="med" len="med"/>
          </a:ln>
        </p:spPr>
      </p:cxnSp>
      <p:sp>
        <p:nvSpPr>
          <p:cNvPr id="5902" name="Google Shape;5902;p103"/>
          <p:cNvSpPr/>
          <p:nvPr/>
        </p:nvSpPr>
        <p:spPr>
          <a:xfrm flipH="1">
            <a:off x="2625914" y="2992440"/>
            <a:ext cx="468313" cy="249078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03" name="Google Shape;5903;p103"/>
          <p:cNvSpPr/>
          <p:nvPr/>
        </p:nvSpPr>
        <p:spPr>
          <a:xfrm>
            <a:off x="7440802" y="2941640"/>
            <a:ext cx="2279650" cy="2414588"/>
          </a:xfrm>
          <a:prstGeom prst="rect">
            <a:avLst/>
          </a:prstGeom>
          <a:solidFill>
            <a:srgbClr val="000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04" name="Google Shape;5904;p103"/>
          <p:cNvSpPr/>
          <p:nvPr/>
        </p:nvSpPr>
        <p:spPr>
          <a:xfrm>
            <a:off x="7401114" y="2995615"/>
            <a:ext cx="2270125" cy="247173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905" name="Google Shape;5905;p103"/>
          <p:cNvCxnSpPr/>
          <p:nvPr/>
        </p:nvCxnSpPr>
        <p:spPr>
          <a:xfrm>
            <a:off x="7401114" y="3436940"/>
            <a:ext cx="2270125" cy="0"/>
          </a:xfrm>
          <a:prstGeom prst="straightConnector1">
            <a:avLst/>
          </a:prstGeom>
          <a:noFill/>
          <a:ln w="9525" cap="flat" cmpd="sng">
            <a:solidFill>
              <a:srgbClr val="000000"/>
            </a:solidFill>
            <a:prstDash val="solid"/>
            <a:round/>
            <a:headEnd type="none" w="med" len="med"/>
            <a:tailEnd type="none" w="med" len="med"/>
          </a:ln>
        </p:spPr>
      </p:cxnSp>
      <p:sp>
        <p:nvSpPr>
          <p:cNvPr id="5906" name="Google Shape;5906;p103"/>
          <p:cNvSpPr txBox="1"/>
          <p:nvPr/>
        </p:nvSpPr>
        <p:spPr>
          <a:xfrm>
            <a:off x="7415402" y="3549653"/>
            <a:ext cx="2335212" cy="1581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connection state: ESTAB</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0" marR="0" lvl="0"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connection Variables:</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seq # client-to-server</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server-to-client</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Courier New" panose="02070309020205020404"/>
              <a:buNone/>
            </a:pPr>
            <a:r>
              <a:rPr lang="en-US" sz="14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rcvBuffer</a:t>
            </a: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size</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at server,client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a:p>
            <a:pPr marL="230505" marR="0" lvl="1" indent="0" algn="l" rtl="0">
              <a:lnSpc>
                <a:spcPct val="100000"/>
              </a:lnSpc>
              <a:spcBef>
                <a:spcPts val="0"/>
              </a:spcBef>
              <a:spcAft>
                <a:spcPts val="0"/>
              </a:spcAft>
              <a:buClr>
                <a:srgbClr val="000000"/>
              </a:buClr>
              <a:buSzPts val="1400"/>
              <a:buFont typeface="Tahoma" panose="020B0604030504040204"/>
              <a:buNone/>
            </a:pPr>
            <a:r>
              <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rPr>
              <a:t>           </a:t>
            </a:r>
            <a:endParaRPr lang="en-US" sz="14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907" name="Google Shape;5907;p103"/>
          <p:cNvGrpSpPr/>
          <p:nvPr/>
        </p:nvGrpSpPr>
        <p:grpSpPr>
          <a:xfrm>
            <a:off x="8308511" y="3351215"/>
            <a:ext cx="438150" cy="206375"/>
            <a:chOff x="344" y="1846"/>
            <a:chExt cx="336" cy="130"/>
          </a:xfrm>
        </p:grpSpPr>
        <p:sp>
          <p:nvSpPr>
            <p:cNvPr id="5908" name="Google Shape;5908;p103"/>
            <p:cNvSpPr/>
            <p:nvPr/>
          </p:nvSpPr>
          <p:spPr>
            <a:xfrm>
              <a:off x="344" y="1846"/>
              <a:ext cx="336" cy="130"/>
            </a:xfrm>
            <a:prstGeom prst="rect">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09" name="Google Shape;5909;p103"/>
            <p:cNvSpPr/>
            <p:nvPr/>
          </p:nvSpPr>
          <p:spPr>
            <a:xfrm>
              <a:off x="454" y="1863"/>
              <a:ext cx="112" cy="99"/>
            </a:xfrm>
            <a:prstGeom prst="rect">
              <a:avLst/>
            </a:prstGeom>
            <a:solidFill>
              <a:srgbClr val="FFFFFF"/>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10" name="Google Shape;5910;p103"/>
            <p:cNvSpPr/>
            <p:nvPr/>
          </p:nvSpPr>
          <p:spPr>
            <a:xfrm>
              <a:off x="578" y="1921"/>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11" name="Google Shape;5911;p103"/>
            <p:cNvSpPr/>
            <p:nvPr/>
          </p:nvSpPr>
          <p:spPr>
            <a:xfrm>
              <a:off x="407" y="1922"/>
              <a:ext cx="29" cy="35"/>
            </a:xfrm>
            <a:prstGeom prst="rect">
              <a:avLst/>
            </a:prstGeom>
            <a:solidFill>
              <a:srgbClr val="CC9900"/>
            </a:solidFill>
            <a:ln w="9525"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912" name="Google Shape;5912;p103"/>
          <p:cNvSpPr txBox="1"/>
          <p:nvPr/>
        </p:nvSpPr>
        <p:spPr>
          <a:xfrm>
            <a:off x="7943246" y="3024051"/>
            <a:ext cx="1146175"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application</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913" name="Google Shape;5913;p103"/>
          <p:cNvCxnSpPr/>
          <p:nvPr/>
        </p:nvCxnSpPr>
        <p:spPr>
          <a:xfrm>
            <a:off x="7407464" y="4932365"/>
            <a:ext cx="2268538" cy="0"/>
          </a:xfrm>
          <a:prstGeom prst="straightConnector1">
            <a:avLst/>
          </a:prstGeom>
          <a:noFill/>
          <a:ln w="9525" cap="flat" cmpd="sng">
            <a:solidFill>
              <a:srgbClr val="000000"/>
            </a:solidFill>
            <a:prstDash val="solid"/>
            <a:round/>
            <a:headEnd type="none" w="med" len="med"/>
            <a:tailEnd type="none" w="med" len="med"/>
          </a:ln>
        </p:spPr>
      </p:cxnSp>
      <p:sp>
        <p:nvSpPr>
          <p:cNvPr id="5914" name="Google Shape;5914;p103"/>
          <p:cNvSpPr txBox="1"/>
          <p:nvPr/>
        </p:nvSpPr>
        <p:spPr>
          <a:xfrm>
            <a:off x="8070953" y="5013813"/>
            <a:ext cx="908050" cy="33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ahoma" panose="020B0604030504040204"/>
              <a:buNone/>
            </a:pPr>
            <a:r>
              <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rPr>
              <a:t>network</a:t>
            </a:r>
            <a:endParaRPr lang="en-US"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15" name="Google Shape;5915;p103"/>
          <p:cNvSpPr/>
          <p:nvPr/>
        </p:nvSpPr>
        <p:spPr>
          <a:xfrm>
            <a:off x="7372539" y="5354640"/>
            <a:ext cx="2335213" cy="1809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cxnSp>
        <p:nvCxnSpPr>
          <p:cNvPr id="5916" name="Google Shape;5916;p103"/>
          <p:cNvCxnSpPr/>
          <p:nvPr/>
        </p:nvCxnSpPr>
        <p:spPr>
          <a:xfrm>
            <a:off x="7401114" y="5343528"/>
            <a:ext cx="0" cy="236537"/>
          </a:xfrm>
          <a:prstGeom prst="straightConnector1">
            <a:avLst/>
          </a:prstGeom>
          <a:noFill/>
          <a:ln w="9525" cap="flat" cmpd="sng">
            <a:solidFill>
              <a:srgbClr val="000000"/>
            </a:solidFill>
            <a:prstDash val="dash"/>
            <a:round/>
            <a:headEnd type="none" w="med" len="med"/>
            <a:tailEnd type="none" w="med" len="med"/>
          </a:ln>
        </p:spPr>
      </p:cxnSp>
      <p:cxnSp>
        <p:nvCxnSpPr>
          <p:cNvPr id="5917" name="Google Shape;5917;p103"/>
          <p:cNvCxnSpPr/>
          <p:nvPr/>
        </p:nvCxnSpPr>
        <p:spPr>
          <a:xfrm>
            <a:off x="9664889" y="5314953"/>
            <a:ext cx="0" cy="236537"/>
          </a:xfrm>
          <a:prstGeom prst="straightConnector1">
            <a:avLst/>
          </a:prstGeom>
          <a:noFill/>
          <a:ln w="9525" cap="flat" cmpd="sng">
            <a:solidFill>
              <a:srgbClr val="000000"/>
            </a:solidFill>
            <a:prstDash val="dash"/>
            <a:round/>
            <a:headEnd type="none" w="med" len="med"/>
            <a:tailEnd type="none" w="med" len="med"/>
          </a:ln>
        </p:spPr>
      </p:cxnSp>
      <p:sp>
        <p:nvSpPr>
          <p:cNvPr id="5918" name="Google Shape;5918;p103"/>
          <p:cNvSpPr/>
          <p:nvPr/>
        </p:nvSpPr>
        <p:spPr>
          <a:xfrm>
            <a:off x="9682352" y="2932115"/>
            <a:ext cx="468312" cy="2490788"/>
          </a:xfrm>
          <a:custGeom>
            <a:avLst/>
            <a:gdLst/>
            <a:ahLst/>
            <a:cxnLst/>
            <a:rect l="l" t="t" r="r" b="b"/>
            <a:pathLst>
              <a:path w="366" h="1284" extrusionOk="0">
                <a:moveTo>
                  <a:pt x="366" y="1278"/>
                </a:moveTo>
                <a:lnTo>
                  <a:pt x="12" y="0"/>
                </a:lnTo>
                <a:lnTo>
                  <a:pt x="0" y="1224"/>
                </a:lnTo>
                <a:lnTo>
                  <a:pt x="186" y="1284"/>
                </a:lnTo>
                <a:lnTo>
                  <a:pt x="366" y="1278"/>
                </a:lnTo>
                <a:close/>
              </a:path>
            </a:pathLst>
          </a:custGeom>
          <a:gradFill>
            <a:gsLst>
              <a:gs pos="0">
                <a:srgbClr val="B2B2B2"/>
              </a:gs>
              <a:gs pos="100000">
                <a:srgbClr val="FFFFFF"/>
              </a:gs>
            </a:gsLst>
            <a:lin ang="0" scaled="0"/>
          </a:gradFill>
          <a:ln w="9525" cap="flat" cmpd="sng">
            <a:solidFill>
              <a:srgbClr val="DDDDD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19" name="Google Shape;5919;p103"/>
          <p:cNvSpPr txBox="1"/>
          <p:nvPr/>
        </p:nvSpPr>
        <p:spPr>
          <a:xfrm>
            <a:off x="996046" y="5759648"/>
            <a:ext cx="5633357" cy="646331"/>
          </a:xfrm>
          <a:prstGeom prst="rect">
            <a:avLst/>
          </a:prstGeom>
          <a:noFill/>
          <a:ln>
            <a:noFill/>
          </a:ln>
        </p:spPr>
        <p:txBody>
          <a:bodyPr spcFirstLastPara="1" wrap="square" lIns="91425" tIns="45700" rIns="91425" bIns="45700" anchor="t" anchorCtr="0">
            <a:spAutoFit/>
          </a:bodyPr>
          <a:lstStyle/>
          <a:p>
            <a:pPr marL="231775" marR="0" lvl="0" indent="-231775" algn="l" rtl="0">
              <a:lnSpc>
                <a:spcPct val="100000"/>
              </a:lnSpc>
              <a:spcBef>
                <a:spcPts val="0"/>
              </a:spcBef>
              <a:spcAft>
                <a:spcPts val="0"/>
              </a:spcAft>
              <a:buClr>
                <a:srgbClr val="000000"/>
              </a:buClr>
              <a:buSzPts val="1800"/>
              <a:buFont typeface="Courier New" panose="02070309020205020404"/>
              <a:buNone/>
            </a:pPr>
            <a:r>
              <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Socket clientSocket =   </a:t>
            </a:r>
            <a:endPar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a:p>
            <a:pPr marL="231775" marR="0" lvl="0" indent="-231775" algn="l" rtl="0">
              <a:lnSpc>
                <a:spcPct val="100000"/>
              </a:lnSpc>
              <a:spcBef>
                <a:spcPts val="0"/>
              </a:spcBef>
              <a:spcAft>
                <a:spcPts val="0"/>
              </a:spcAft>
              <a:buClr>
                <a:srgbClr val="000000"/>
              </a:buClr>
              <a:buSzPts val="1800"/>
              <a:buFont typeface="Courier New" panose="02070309020205020404"/>
              <a:buNone/>
            </a:pPr>
            <a:r>
              <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  newSocket("hostname","port number");</a:t>
            </a:r>
            <a:endPar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5920" name="Google Shape;5920;p103"/>
          <p:cNvSpPr txBox="1"/>
          <p:nvPr/>
        </p:nvSpPr>
        <p:spPr>
          <a:xfrm>
            <a:off x="7021795" y="5773144"/>
            <a:ext cx="4159599" cy="646331"/>
          </a:xfrm>
          <a:prstGeom prst="rect">
            <a:avLst/>
          </a:prstGeom>
          <a:noFill/>
          <a:ln>
            <a:noFill/>
          </a:ln>
        </p:spPr>
        <p:txBody>
          <a:bodyPr spcFirstLastPara="1" wrap="square" lIns="91425" tIns="45700" rIns="91425" bIns="45700" anchor="t" anchorCtr="0">
            <a:spAutoFit/>
          </a:bodyPr>
          <a:lstStyle/>
          <a:p>
            <a:pPr marL="231775" marR="0" lvl="0" indent="-231775" algn="l" rtl="0">
              <a:lnSpc>
                <a:spcPct val="100000"/>
              </a:lnSpc>
              <a:spcBef>
                <a:spcPts val="0"/>
              </a:spcBef>
              <a:spcAft>
                <a:spcPts val="0"/>
              </a:spcAft>
              <a:buClr>
                <a:srgbClr val="000000"/>
              </a:buClr>
              <a:buSzPts val="1800"/>
              <a:buFont typeface="Courier New" panose="02070309020205020404"/>
              <a:buNone/>
            </a:pPr>
            <a:r>
              <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Socket connectionSocket = welcomeSocket.accept();</a:t>
            </a:r>
            <a:endParaRPr lang="en-US" sz="1800" b="1"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grpSp>
        <p:nvGrpSpPr>
          <p:cNvPr id="5921" name="Google Shape;5921;p103"/>
          <p:cNvGrpSpPr/>
          <p:nvPr/>
        </p:nvGrpSpPr>
        <p:grpSpPr>
          <a:xfrm>
            <a:off x="2149664" y="5024440"/>
            <a:ext cx="698500" cy="612775"/>
            <a:chOff x="-44" y="1473"/>
            <a:chExt cx="981" cy="1105"/>
          </a:xfrm>
        </p:grpSpPr>
        <p:pic>
          <p:nvPicPr>
            <p:cNvPr id="5922" name="Google Shape;5922;p103" descr="desktop_computer_stylized_medium"/>
            <p:cNvPicPr preferRelativeResize="0"/>
            <p:nvPr/>
          </p:nvPicPr>
          <p:blipFill rotWithShape="1">
            <a:blip r:embed="rId1"/>
            <a:srcRect/>
            <a:stretch>
              <a:fillRect/>
            </a:stretch>
          </p:blipFill>
          <p:spPr>
            <a:xfrm flipH="1">
              <a:off x="-44" y="1473"/>
              <a:ext cx="981" cy="1105"/>
            </a:xfrm>
            <a:prstGeom prst="rect">
              <a:avLst/>
            </a:prstGeom>
            <a:noFill/>
            <a:ln>
              <a:noFill/>
            </a:ln>
          </p:spPr>
        </p:pic>
        <p:sp>
          <p:nvSpPr>
            <p:cNvPr id="5923" name="Google Shape;5923;p10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grpSp>
        <p:nvGrpSpPr>
          <p:cNvPr id="5924" name="Google Shape;5924;p103"/>
          <p:cNvGrpSpPr/>
          <p:nvPr/>
        </p:nvGrpSpPr>
        <p:grpSpPr>
          <a:xfrm>
            <a:off x="9964927" y="4922840"/>
            <a:ext cx="415925" cy="627063"/>
            <a:chOff x="4140" y="429"/>
            <a:chExt cx="1425" cy="2396"/>
          </a:xfrm>
        </p:grpSpPr>
        <p:sp>
          <p:nvSpPr>
            <p:cNvPr id="5925" name="Google Shape;5925;p10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26" name="Google Shape;5926;p103"/>
            <p:cNvSpPr/>
            <p:nvPr/>
          </p:nvSpPr>
          <p:spPr>
            <a:xfrm>
              <a:off x="4205" y="429"/>
              <a:ext cx="1050"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27" name="Google Shape;5927;p10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28" name="Google Shape;5928;p10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29" name="Google Shape;5929;p103"/>
            <p:cNvSpPr/>
            <p:nvPr/>
          </p:nvSpPr>
          <p:spPr>
            <a:xfrm>
              <a:off x="4211" y="696"/>
              <a:ext cx="598" cy="4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930" name="Google Shape;5930;p103"/>
            <p:cNvGrpSpPr/>
            <p:nvPr/>
          </p:nvGrpSpPr>
          <p:grpSpPr>
            <a:xfrm>
              <a:off x="4749" y="666"/>
              <a:ext cx="582" cy="146"/>
              <a:chOff x="614" y="2566"/>
              <a:chExt cx="726" cy="140"/>
            </a:xfrm>
          </p:grpSpPr>
          <p:sp>
            <p:nvSpPr>
              <p:cNvPr id="5931" name="Google Shape;5931;p103"/>
              <p:cNvSpPr/>
              <p:nvPr/>
            </p:nvSpPr>
            <p:spPr>
              <a:xfrm>
                <a:off x="614" y="2566"/>
                <a:ext cx="726"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32" name="Google Shape;5932;p103"/>
              <p:cNvSpPr/>
              <p:nvPr/>
            </p:nvSpPr>
            <p:spPr>
              <a:xfrm>
                <a:off x="628" y="2583"/>
                <a:ext cx="692"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933" name="Google Shape;5933;p103"/>
            <p:cNvSpPr/>
            <p:nvPr/>
          </p:nvSpPr>
          <p:spPr>
            <a:xfrm>
              <a:off x="4222" y="1017"/>
              <a:ext cx="598"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934" name="Google Shape;5934;p103"/>
            <p:cNvGrpSpPr/>
            <p:nvPr/>
          </p:nvGrpSpPr>
          <p:grpSpPr>
            <a:xfrm>
              <a:off x="4749" y="993"/>
              <a:ext cx="576" cy="133"/>
              <a:chOff x="617" y="2567"/>
              <a:chExt cx="719" cy="138"/>
            </a:xfrm>
          </p:grpSpPr>
          <p:sp>
            <p:nvSpPr>
              <p:cNvPr id="5935" name="Google Shape;5935;p103"/>
              <p:cNvSpPr/>
              <p:nvPr/>
            </p:nvSpPr>
            <p:spPr>
              <a:xfrm>
                <a:off x="617" y="2567"/>
                <a:ext cx="719"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36" name="Google Shape;5936;p103"/>
              <p:cNvSpPr/>
              <p:nvPr/>
            </p:nvSpPr>
            <p:spPr>
              <a:xfrm>
                <a:off x="630" y="2586"/>
                <a:ext cx="679" cy="10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937" name="Google Shape;5937;p103"/>
            <p:cNvSpPr/>
            <p:nvPr/>
          </p:nvSpPr>
          <p:spPr>
            <a:xfrm>
              <a:off x="4216" y="1357"/>
              <a:ext cx="598"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38" name="Google Shape;5938;p103"/>
            <p:cNvSpPr/>
            <p:nvPr/>
          </p:nvSpPr>
          <p:spPr>
            <a:xfrm>
              <a:off x="4227" y="1654"/>
              <a:ext cx="598" cy="49"/>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939" name="Google Shape;5939;p103"/>
            <p:cNvGrpSpPr/>
            <p:nvPr/>
          </p:nvGrpSpPr>
          <p:grpSpPr>
            <a:xfrm>
              <a:off x="4733" y="1636"/>
              <a:ext cx="582" cy="134"/>
              <a:chOff x="611" y="2576"/>
              <a:chExt cx="725" cy="123"/>
            </a:xfrm>
          </p:grpSpPr>
          <p:sp>
            <p:nvSpPr>
              <p:cNvPr id="5940" name="Google Shape;5940;p103"/>
              <p:cNvSpPr/>
              <p:nvPr/>
            </p:nvSpPr>
            <p:spPr>
              <a:xfrm>
                <a:off x="611" y="2576"/>
                <a:ext cx="725" cy="123"/>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41" name="Google Shape;5941;p103"/>
              <p:cNvSpPr/>
              <p:nvPr/>
            </p:nvSpPr>
            <p:spPr>
              <a:xfrm>
                <a:off x="625" y="2588"/>
                <a:ext cx="691" cy="10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942" name="Google Shape;5942;p10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nvGrpSpPr>
            <p:cNvPr id="5943" name="Google Shape;5943;p103"/>
            <p:cNvGrpSpPr/>
            <p:nvPr/>
          </p:nvGrpSpPr>
          <p:grpSpPr>
            <a:xfrm>
              <a:off x="4738" y="1327"/>
              <a:ext cx="582" cy="140"/>
              <a:chOff x="613" y="2568"/>
              <a:chExt cx="725" cy="140"/>
            </a:xfrm>
          </p:grpSpPr>
          <p:sp>
            <p:nvSpPr>
              <p:cNvPr id="5944" name="Google Shape;5944;p103"/>
              <p:cNvSpPr/>
              <p:nvPr/>
            </p:nvSpPr>
            <p:spPr>
              <a:xfrm>
                <a:off x="613" y="2568"/>
                <a:ext cx="725"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45" name="Google Shape;5945;p103"/>
              <p:cNvSpPr/>
              <p:nvPr/>
            </p:nvSpPr>
            <p:spPr>
              <a:xfrm>
                <a:off x="627" y="2586"/>
                <a:ext cx="691"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946" name="Google Shape;5946;p103"/>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47" name="Google Shape;5947;p10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48" name="Google Shape;5948;p10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49" name="Google Shape;5949;p103"/>
            <p:cNvSpPr/>
            <p:nvPr/>
          </p:nvSpPr>
          <p:spPr>
            <a:xfrm>
              <a:off x="5516" y="2613"/>
              <a:ext cx="49" cy="97"/>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50" name="Google Shape;5950;p10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51" name="Google Shape;5951;p103"/>
            <p:cNvSpPr/>
            <p:nvPr/>
          </p:nvSpPr>
          <p:spPr>
            <a:xfrm>
              <a:off x="4140" y="2679"/>
              <a:ext cx="1197" cy="146"/>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52" name="Google Shape;5952;p103"/>
            <p:cNvSpPr/>
            <p:nvPr/>
          </p:nvSpPr>
          <p:spPr>
            <a:xfrm>
              <a:off x="4205" y="2710"/>
              <a:ext cx="1071" cy="85"/>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53" name="Google Shape;5953;p103"/>
            <p:cNvSpPr/>
            <p:nvPr/>
          </p:nvSpPr>
          <p:spPr>
            <a:xfrm>
              <a:off x="4309" y="2382"/>
              <a:ext cx="158"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54" name="Google Shape;5954;p103"/>
            <p:cNvSpPr/>
            <p:nvPr/>
          </p:nvSpPr>
          <p:spPr>
            <a:xfrm>
              <a:off x="4488" y="2382"/>
              <a:ext cx="158"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5955" name="Google Shape;5955;p103"/>
            <p:cNvSpPr/>
            <p:nvPr/>
          </p:nvSpPr>
          <p:spPr>
            <a:xfrm>
              <a:off x="4662" y="2382"/>
              <a:ext cx="158" cy="140"/>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sp>
          <p:nvSpPr>
            <p:cNvPr id="5956" name="Google Shape;5956;p103"/>
            <p:cNvSpPr/>
            <p:nvPr/>
          </p:nvSpPr>
          <p:spPr>
            <a:xfrm>
              <a:off x="5065" y="1836"/>
              <a:ext cx="82" cy="758"/>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0" u="none" strike="noStrike" cap="none">
                <a:solidFill>
                  <a:srgbClr val="000000"/>
                </a:solidFill>
                <a:latin typeface="Tahoma" panose="020B0604030504040204"/>
                <a:ea typeface="Tahoma" panose="020B0604030504040204"/>
                <a:cs typeface="Tahoma" panose="020B0604030504040204"/>
                <a:sym typeface="Tahoma" panose="020B0604030504040204"/>
              </a:endParaRPr>
            </a:p>
          </p:txBody>
        </p:sp>
      </p:grpSp>
      <p:sp>
        <p:nvSpPr>
          <p:cNvPr id="5957" name="Google Shape;5957;p10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62"/>
        <p:cNvGrpSpPr/>
        <p:nvPr/>
      </p:nvGrpSpPr>
      <p:grpSpPr>
        <a:xfrm>
          <a:off x="0" y="0"/>
          <a:ext cx="0" cy="0"/>
          <a:chOff x="0" y="0"/>
          <a:chExt cx="0" cy="0"/>
        </a:xfrm>
      </p:grpSpPr>
      <p:sp>
        <p:nvSpPr>
          <p:cNvPr id="5963" name="Google Shape;5963;p104"/>
          <p:cNvSpPr txBox="1">
            <a:spLocks noGrp="1"/>
          </p:cNvSpPr>
          <p:nvPr>
            <p:ph type="title"/>
          </p:nvPr>
        </p:nvSpPr>
        <p:spPr>
          <a:xfrm>
            <a:off x="798690" y="289325"/>
            <a:ext cx="1139331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panose="020F0502020204030204"/>
              <a:buNone/>
            </a:pPr>
            <a:r>
              <a:rPr lang="en-US" sz="4800"/>
              <a:t>Agreeing to establish a connection</a:t>
            </a:r>
            <a:endParaRPr sz="4400" b="0"/>
          </a:p>
        </p:txBody>
      </p:sp>
      <p:sp>
        <p:nvSpPr>
          <p:cNvPr id="5964" name="Google Shape;5964;p104"/>
          <p:cNvSpPr txBox="1"/>
          <p:nvPr/>
        </p:nvSpPr>
        <p:spPr>
          <a:xfrm>
            <a:off x="5960737" y="2295084"/>
            <a:ext cx="5523920" cy="3576865"/>
          </a:xfrm>
          <a:prstGeom prst="rect">
            <a:avLst/>
          </a:prstGeom>
          <a:noFill/>
          <a:ln>
            <a:noFill/>
          </a:ln>
        </p:spPr>
        <p:txBody>
          <a:bodyPr spcFirstLastPara="1" wrap="square" lIns="91425" tIns="45700" rIns="91425" bIns="45700" anchor="t" anchorCtr="0">
            <a:noAutofit/>
          </a:bodyPr>
          <a:lstStyle/>
          <a:p>
            <a:pPr marL="284480" marR="0" lvl="0" indent="-284480" algn="l" rtl="0">
              <a:lnSpc>
                <a:spcPct val="85000"/>
              </a:lnSpc>
              <a:spcBef>
                <a:spcPts val="0"/>
              </a:spcBef>
              <a:spcAft>
                <a:spcPts val="0"/>
              </a:spcAft>
              <a:buClr>
                <a:srgbClr val="000099"/>
              </a:buClr>
              <a:buSzPts val="3200"/>
              <a:buFont typeface="Noto Sans Symbols"/>
              <a:buNone/>
            </a:pPr>
            <a:r>
              <a:rPr lang="en-US" sz="3200" b="0" i="1" u="sng" strike="noStrike" cap="none">
                <a:solidFill>
                  <a:srgbClr val="CC0000"/>
                </a:solidFill>
                <a:latin typeface="Calibri" panose="020F0502020204030204"/>
                <a:ea typeface="Calibri" panose="020F0502020204030204"/>
                <a:cs typeface="Calibri" panose="020F0502020204030204"/>
                <a:sym typeface="Calibri" panose="020F0502020204030204"/>
              </a:rPr>
              <a:t>Q:</a:t>
            </a: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will 2-way handshake always work in network?</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6075" marR="0" lvl="0" indent="-279400"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variable delays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6075" marR="0" lvl="0" indent="-279400"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retransmitted messages (e.g. req_conn(x)) due to message loss</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6075" marR="0" lvl="0" indent="-279400"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message reordering</a:t>
            </a:r>
            <a:endPar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346075" marR="0" lvl="0" indent="-279400" algn="l" rtl="0">
              <a:lnSpc>
                <a:spcPct val="90000"/>
              </a:lnSpc>
              <a:spcBef>
                <a:spcPts val="560"/>
              </a:spcBef>
              <a:spcAft>
                <a:spcPts val="0"/>
              </a:spcAft>
              <a:buClr>
                <a:srgbClr val="000099"/>
              </a:buClr>
              <a:buSzPts val="2800"/>
              <a:buFont typeface="Noto Sans Symbols"/>
              <a:buChar char="▪"/>
            </a:pPr>
            <a:r>
              <a:rPr lang="en-US" sz="28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can’t “see” other side</a:t>
            </a:r>
            <a:endPara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5965" name="Google Shape;5965;p104" descr="Alice"/>
          <p:cNvPicPr preferRelativeResize="0"/>
          <p:nvPr/>
        </p:nvPicPr>
        <p:blipFill rotWithShape="1">
          <a:blip r:embed="rId1"/>
          <a:srcRect/>
          <a:stretch>
            <a:fillRect/>
          </a:stretch>
        </p:blipFill>
        <p:spPr>
          <a:xfrm>
            <a:off x="1792408" y="2031271"/>
            <a:ext cx="685440" cy="681828"/>
          </a:xfrm>
          <a:prstGeom prst="rect">
            <a:avLst/>
          </a:prstGeom>
          <a:noFill/>
          <a:ln>
            <a:noFill/>
          </a:ln>
        </p:spPr>
      </p:pic>
      <p:pic>
        <p:nvPicPr>
          <p:cNvPr id="5966" name="Google Shape;5966;p104" descr="Bob"/>
          <p:cNvPicPr preferRelativeResize="0"/>
          <p:nvPr/>
        </p:nvPicPr>
        <p:blipFill rotWithShape="1">
          <a:blip r:embed="rId2"/>
          <a:srcRect/>
          <a:stretch>
            <a:fillRect/>
          </a:stretch>
        </p:blipFill>
        <p:spPr>
          <a:xfrm>
            <a:off x="3842300" y="2069246"/>
            <a:ext cx="839663" cy="690459"/>
          </a:xfrm>
          <a:prstGeom prst="rect">
            <a:avLst/>
          </a:prstGeom>
          <a:noFill/>
          <a:ln>
            <a:noFill/>
          </a:ln>
        </p:spPr>
      </p:pic>
      <p:sp>
        <p:nvSpPr>
          <p:cNvPr id="5967" name="Google Shape;5967;p104"/>
          <p:cNvSpPr txBox="1"/>
          <p:nvPr/>
        </p:nvSpPr>
        <p:spPr>
          <a:xfrm>
            <a:off x="979913" y="1354621"/>
            <a:ext cx="3207929"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Calibri" panose="020F0502020204030204"/>
              <a:buNone/>
            </a:pPr>
            <a:r>
              <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rPr>
              <a:t>2-way handshake:</a:t>
            </a:r>
            <a:endParaRPr lang="en-US" sz="3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968" name="Google Shape;5968;p104"/>
          <p:cNvCxnSpPr/>
          <p:nvPr/>
        </p:nvCxnSpPr>
        <p:spPr>
          <a:xfrm>
            <a:off x="2210097" y="2827024"/>
            <a:ext cx="1996343" cy="343504"/>
          </a:xfrm>
          <a:prstGeom prst="straightConnector1">
            <a:avLst/>
          </a:prstGeom>
          <a:noFill/>
          <a:ln w="28575" cap="flat" cmpd="sng">
            <a:solidFill>
              <a:srgbClr val="000099"/>
            </a:solidFill>
            <a:prstDash val="solid"/>
            <a:round/>
            <a:headEnd type="none" w="med" len="med"/>
            <a:tailEnd type="triangle" w="med" len="med"/>
          </a:ln>
        </p:spPr>
      </p:cxnSp>
      <p:cxnSp>
        <p:nvCxnSpPr>
          <p:cNvPr id="5969" name="Google Shape;5969;p104"/>
          <p:cNvCxnSpPr/>
          <p:nvPr/>
        </p:nvCxnSpPr>
        <p:spPr>
          <a:xfrm>
            <a:off x="2150121" y="2737265"/>
            <a:ext cx="0" cy="1191042"/>
          </a:xfrm>
          <a:prstGeom prst="straightConnector1">
            <a:avLst/>
          </a:prstGeom>
          <a:noFill/>
          <a:ln w="9525" cap="flat" cmpd="sng">
            <a:solidFill>
              <a:srgbClr val="777777"/>
            </a:solidFill>
            <a:prstDash val="solid"/>
            <a:round/>
            <a:headEnd type="none" w="med" len="med"/>
            <a:tailEnd type="none" w="med" len="med"/>
          </a:ln>
        </p:spPr>
      </p:cxnSp>
      <p:cxnSp>
        <p:nvCxnSpPr>
          <p:cNvPr id="5970" name="Google Shape;5970;p104"/>
          <p:cNvCxnSpPr/>
          <p:nvPr/>
        </p:nvCxnSpPr>
        <p:spPr>
          <a:xfrm>
            <a:off x="4215008" y="2766610"/>
            <a:ext cx="0" cy="1191042"/>
          </a:xfrm>
          <a:prstGeom prst="straightConnector1">
            <a:avLst/>
          </a:prstGeom>
          <a:noFill/>
          <a:ln w="9525" cap="flat" cmpd="sng">
            <a:solidFill>
              <a:srgbClr val="777777"/>
            </a:solidFill>
            <a:prstDash val="solid"/>
            <a:round/>
            <a:headEnd type="none" w="med" len="med"/>
            <a:tailEnd type="none" w="med" len="med"/>
          </a:ln>
        </p:spPr>
      </p:cxnSp>
      <p:cxnSp>
        <p:nvCxnSpPr>
          <p:cNvPr id="5971" name="Google Shape;5971;p104"/>
          <p:cNvCxnSpPr/>
          <p:nvPr/>
        </p:nvCxnSpPr>
        <p:spPr>
          <a:xfrm flipH="1">
            <a:off x="2145837" y="3258561"/>
            <a:ext cx="1996343" cy="343504"/>
          </a:xfrm>
          <a:prstGeom prst="straightConnector1">
            <a:avLst/>
          </a:prstGeom>
          <a:noFill/>
          <a:ln w="28575" cap="flat" cmpd="sng">
            <a:solidFill>
              <a:srgbClr val="000099"/>
            </a:solidFill>
            <a:prstDash val="solid"/>
            <a:round/>
            <a:headEnd type="none" w="med" len="med"/>
            <a:tailEnd type="triangle" w="med" len="med"/>
          </a:ln>
        </p:spPr>
      </p:cxnSp>
      <p:sp>
        <p:nvSpPr>
          <p:cNvPr id="5972" name="Google Shape;5972;p104"/>
          <p:cNvSpPr/>
          <p:nvPr/>
        </p:nvSpPr>
        <p:spPr>
          <a:xfrm>
            <a:off x="2531397" y="2811490"/>
            <a:ext cx="1201662" cy="35558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3" name="Google Shape;5973;p104"/>
          <p:cNvSpPr txBox="1"/>
          <p:nvPr/>
        </p:nvSpPr>
        <p:spPr>
          <a:xfrm>
            <a:off x="2589217" y="2787324"/>
            <a:ext cx="1116010" cy="40011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Let’s talk</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4" name="Google Shape;5974;p104"/>
          <p:cNvSpPr/>
          <p:nvPr/>
        </p:nvSpPr>
        <p:spPr>
          <a:xfrm>
            <a:off x="2878401" y="3272370"/>
            <a:ext cx="593334" cy="35558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5" name="Google Shape;5975;p104"/>
          <p:cNvSpPr txBox="1"/>
          <p:nvPr/>
        </p:nvSpPr>
        <p:spPr>
          <a:xfrm>
            <a:off x="2915186" y="3248204"/>
            <a:ext cx="487634" cy="40011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OK</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6" name="Google Shape;5976;p104"/>
          <p:cNvSpPr txBox="1"/>
          <p:nvPr/>
        </p:nvSpPr>
        <p:spPr>
          <a:xfrm>
            <a:off x="4320992" y="3066959"/>
            <a:ext cx="8418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Calibri" panose="020F0502020204030204"/>
              <a:buNone/>
            </a:pPr>
            <a:r>
              <a:rPr lang="en-US" sz="2000" b="0" i="0" u="none" strike="noStrike" cap="none">
                <a:solidFill>
                  <a:srgbClr val="CC0000"/>
                </a:solidFill>
                <a:latin typeface="Calibri" panose="020F0502020204030204"/>
                <a:ea typeface="Calibri" panose="020F0502020204030204"/>
                <a:cs typeface="Calibri" panose="020F0502020204030204"/>
                <a:sym typeface="Calibri" panose="020F0502020204030204"/>
              </a:rPr>
              <a:t>ESTAB</a:t>
            </a:r>
            <a:endParaRPr lang="en-US" sz="20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5977" name="Google Shape;5977;p104"/>
          <p:cNvSpPr txBox="1"/>
          <p:nvPr/>
        </p:nvSpPr>
        <p:spPr>
          <a:xfrm>
            <a:off x="1092998" y="3429450"/>
            <a:ext cx="8418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Calibri" panose="020F0502020204030204"/>
              <a:buNone/>
            </a:pPr>
            <a:r>
              <a:rPr lang="en-US" sz="2000" b="0" i="0" u="none" strike="noStrike" cap="none">
                <a:solidFill>
                  <a:srgbClr val="CC0000"/>
                </a:solidFill>
                <a:latin typeface="Calibri" panose="020F0502020204030204"/>
                <a:ea typeface="Calibri" panose="020F0502020204030204"/>
                <a:cs typeface="Calibri" panose="020F0502020204030204"/>
                <a:sym typeface="Calibri" panose="020F0502020204030204"/>
              </a:rPr>
              <a:t>ESTAB</a:t>
            </a:r>
            <a:endParaRPr lang="en-US" sz="20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5978" name="Google Shape;5978;p104"/>
          <p:cNvSpPr/>
          <p:nvPr/>
        </p:nvSpPr>
        <p:spPr>
          <a:xfrm>
            <a:off x="2088004" y="3557185"/>
            <a:ext cx="122093" cy="96664"/>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5979" name="Google Shape;5979;p104"/>
          <p:cNvSpPr/>
          <p:nvPr/>
        </p:nvSpPr>
        <p:spPr>
          <a:xfrm>
            <a:off x="4150748" y="3184337"/>
            <a:ext cx="122095" cy="96664"/>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5980" name="Google Shape;5980;p104"/>
          <p:cNvSpPr txBox="1"/>
          <p:nvPr/>
        </p:nvSpPr>
        <p:spPr>
          <a:xfrm>
            <a:off x="973490" y="4953638"/>
            <a:ext cx="1095235"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choose x</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r" rtl="0">
              <a:lnSpc>
                <a:spcPct val="100000"/>
              </a:lnSpc>
              <a:spcBef>
                <a:spcPts val="0"/>
              </a:spcBef>
              <a:spcAft>
                <a:spcPts val="0"/>
              </a:spcAft>
              <a:buClr>
                <a:schemeClr val="dk1"/>
              </a:buClr>
              <a:buSzPts val="2000"/>
              <a:buFont typeface="Tahoma" panose="020B060403050404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5981" name="Google Shape;5981;p104"/>
          <p:cNvCxnSpPr/>
          <p:nvPr/>
        </p:nvCxnSpPr>
        <p:spPr>
          <a:xfrm>
            <a:off x="2248653" y="5141789"/>
            <a:ext cx="1996343" cy="343503"/>
          </a:xfrm>
          <a:prstGeom prst="straightConnector1">
            <a:avLst/>
          </a:prstGeom>
          <a:noFill/>
          <a:ln w="28575" cap="flat" cmpd="sng">
            <a:solidFill>
              <a:srgbClr val="000099"/>
            </a:solidFill>
            <a:prstDash val="solid"/>
            <a:round/>
            <a:headEnd type="none" w="med" len="med"/>
            <a:tailEnd type="triangle" w="med" len="med"/>
          </a:ln>
        </p:spPr>
      </p:cxnSp>
      <p:cxnSp>
        <p:nvCxnSpPr>
          <p:cNvPr id="5982" name="Google Shape;5982;p104"/>
          <p:cNvCxnSpPr/>
          <p:nvPr/>
        </p:nvCxnSpPr>
        <p:spPr>
          <a:xfrm>
            <a:off x="2188677" y="5052029"/>
            <a:ext cx="0" cy="1191042"/>
          </a:xfrm>
          <a:prstGeom prst="straightConnector1">
            <a:avLst/>
          </a:prstGeom>
          <a:noFill/>
          <a:ln w="9525" cap="flat" cmpd="sng">
            <a:solidFill>
              <a:srgbClr val="777777"/>
            </a:solidFill>
            <a:prstDash val="solid"/>
            <a:round/>
            <a:headEnd type="none" w="med" len="med"/>
            <a:tailEnd type="none" w="med" len="med"/>
          </a:ln>
        </p:spPr>
      </p:cxnSp>
      <p:cxnSp>
        <p:nvCxnSpPr>
          <p:cNvPr id="5983" name="Google Shape;5983;p104"/>
          <p:cNvCxnSpPr/>
          <p:nvPr/>
        </p:nvCxnSpPr>
        <p:spPr>
          <a:xfrm>
            <a:off x="4253564" y="5081373"/>
            <a:ext cx="0" cy="1191042"/>
          </a:xfrm>
          <a:prstGeom prst="straightConnector1">
            <a:avLst/>
          </a:prstGeom>
          <a:noFill/>
          <a:ln w="9525" cap="flat" cmpd="sng">
            <a:solidFill>
              <a:srgbClr val="777777"/>
            </a:solidFill>
            <a:prstDash val="solid"/>
            <a:round/>
            <a:headEnd type="none" w="med" len="med"/>
            <a:tailEnd type="none" w="med" len="med"/>
          </a:ln>
        </p:spPr>
      </p:cxnSp>
      <p:cxnSp>
        <p:nvCxnSpPr>
          <p:cNvPr id="5984" name="Google Shape;5984;p104"/>
          <p:cNvCxnSpPr/>
          <p:nvPr/>
        </p:nvCxnSpPr>
        <p:spPr>
          <a:xfrm flipH="1">
            <a:off x="2184393" y="5573326"/>
            <a:ext cx="1996343" cy="343503"/>
          </a:xfrm>
          <a:prstGeom prst="straightConnector1">
            <a:avLst/>
          </a:prstGeom>
          <a:noFill/>
          <a:ln w="28575" cap="flat" cmpd="sng">
            <a:solidFill>
              <a:srgbClr val="000099"/>
            </a:solidFill>
            <a:prstDash val="solid"/>
            <a:round/>
            <a:headEnd type="none" w="med" len="med"/>
            <a:tailEnd type="triangle" w="med" len="med"/>
          </a:ln>
        </p:spPr>
      </p:cxnSp>
      <p:sp>
        <p:nvSpPr>
          <p:cNvPr id="5985" name="Google Shape;5985;p104"/>
          <p:cNvSpPr/>
          <p:nvPr/>
        </p:nvSpPr>
        <p:spPr>
          <a:xfrm>
            <a:off x="2677053" y="5126253"/>
            <a:ext cx="1049579" cy="35558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6" name="Google Shape;5986;p104"/>
          <p:cNvSpPr txBox="1"/>
          <p:nvPr/>
        </p:nvSpPr>
        <p:spPr>
          <a:xfrm>
            <a:off x="2502290" y="5090004"/>
            <a:ext cx="14462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req_conn(x)</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7" name="Google Shape;5987;p104"/>
          <p:cNvSpPr/>
          <p:nvPr/>
        </p:nvSpPr>
        <p:spPr>
          <a:xfrm>
            <a:off x="2916957" y="5587135"/>
            <a:ext cx="593334" cy="35558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8" name="Google Shape;5988;p104"/>
          <p:cNvSpPr txBox="1"/>
          <p:nvPr/>
        </p:nvSpPr>
        <p:spPr>
          <a:xfrm>
            <a:off x="4359546" y="5381723"/>
            <a:ext cx="8418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Calibri" panose="020F0502020204030204"/>
              <a:buNone/>
            </a:pPr>
            <a:r>
              <a:rPr lang="en-US" sz="2000" b="0" i="0" u="none" strike="noStrike" cap="none">
                <a:solidFill>
                  <a:srgbClr val="CC0000"/>
                </a:solidFill>
                <a:latin typeface="Calibri" panose="020F0502020204030204"/>
                <a:ea typeface="Calibri" panose="020F0502020204030204"/>
                <a:cs typeface="Calibri" panose="020F0502020204030204"/>
                <a:sym typeface="Calibri" panose="020F0502020204030204"/>
              </a:rPr>
              <a:t>ESTAB</a:t>
            </a:r>
            <a:endParaRPr lang="en-US" sz="20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5989" name="Google Shape;5989;p104"/>
          <p:cNvSpPr txBox="1"/>
          <p:nvPr/>
        </p:nvSpPr>
        <p:spPr>
          <a:xfrm>
            <a:off x="1131555" y="5744214"/>
            <a:ext cx="84189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000"/>
              <a:buFont typeface="Calibri" panose="020F0502020204030204"/>
              <a:buNone/>
            </a:pPr>
            <a:r>
              <a:rPr lang="en-US" sz="2000" b="0" i="0" u="none" strike="noStrike" cap="none">
                <a:solidFill>
                  <a:srgbClr val="CC0000"/>
                </a:solidFill>
                <a:latin typeface="Calibri" panose="020F0502020204030204"/>
                <a:ea typeface="Calibri" panose="020F0502020204030204"/>
                <a:cs typeface="Calibri" panose="020F0502020204030204"/>
                <a:sym typeface="Calibri" panose="020F0502020204030204"/>
              </a:rPr>
              <a:t>ESTAB</a:t>
            </a:r>
            <a:endParaRPr lang="en-US" sz="20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5990" name="Google Shape;5990;p104"/>
          <p:cNvSpPr/>
          <p:nvPr/>
        </p:nvSpPr>
        <p:spPr>
          <a:xfrm>
            <a:off x="2126560" y="5871949"/>
            <a:ext cx="122093" cy="96664"/>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5991" name="Google Shape;5991;p104"/>
          <p:cNvSpPr/>
          <p:nvPr/>
        </p:nvSpPr>
        <p:spPr>
          <a:xfrm>
            <a:off x="4189304" y="5499101"/>
            <a:ext cx="122095" cy="96664"/>
          </a:xfrm>
          <a:prstGeom prst="ellipse">
            <a:avLst/>
          </a:prstGeom>
          <a:solidFill>
            <a:srgbClr val="CC0000"/>
          </a:solidFill>
          <a:ln w="952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CC0000"/>
              </a:solidFill>
              <a:latin typeface="Calibri" panose="020F0502020204030204"/>
              <a:ea typeface="Calibri" panose="020F0502020204030204"/>
              <a:cs typeface="Calibri" panose="020F0502020204030204"/>
              <a:sym typeface="Calibri" panose="020F0502020204030204"/>
            </a:endParaRPr>
          </a:p>
        </p:txBody>
      </p:sp>
      <p:sp>
        <p:nvSpPr>
          <p:cNvPr id="5992" name="Google Shape;5992;p104"/>
          <p:cNvSpPr/>
          <p:nvPr/>
        </p:nvSpPr>
        <p:spPr>
          <a:xfrm>
            <a:off x="2514261" y="5594040"/>
            <a:ext cx="1445850" cy="2830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3" name="Google Shape;5993;p104"/>
          <p:cNvSpPr txBox="1"/>
          <p:nvPr/>
        </p:nvSpPr>
        <p:spPr>
          <a:xfrm>
            <a:off x="2500404" y="5552612"/>
            <a:ext cx="143500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acc_conn(x)</a:t>
            </a:r>
            <a:endPar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994" name="Google Shape;5994;p104"/>
          <p:cNvGrpSpPr/>
          <p:nvPr/>
        </p:nvGrpSpPr>
        <p:grpSpPr>
          <a:xfrm>
            <a:off x="1696017" y="4472044"/>
            <a:ext cx="775403" cy="566176"/>
            <a:chOff x="-44" y="1473"/>
            <a:chExt cx="981" cy="1105"/>
          </a:xfrm>
        </p:grpSpPr>
        <p:pic>
          <p:nvPicPr>
            <p:cNvPr id="5995" name="Google Shape;5995;p104" descr="desktop_computer_stylized_medium"/>
            <p:cNvPicPr preferRelativeResize="0"/>
            <p:nvPr/>
          </p:nvPicPr>
          <p:blipFill rotWithShape="1">
            <a:blip r:embed="rId3"/>
            <a:srcRect/>
            <a:stretch>
              <a:fillRect/>
            </a:stretch>
          </p:blipFill>
          <p:spPr>
            <a:xfrm flipH="1">
              <a:off x="-44" y="1473"/>
              <a:ext cx="981" cy="1105"/>
            </a:xfrm>
            <a:prstGeom prst="rect">
              <a:avLst/>
            </a:prstGeom>
            <a:noFill/>
            <a:ln>
              <a:noFill/>
            </a:ln>
          </p:spPr>
        </p:pic>
        <p:sp>
          <p:nvSpPr>
            <p:cNvPr id="5996" name="Google Shape;5996;p10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997" name="Google Shape;5997;p104"/>
          <p:cNvGrpSpPr/>
          <p:nvPr/>
        </p:nvGrpSpPr>
        <p:grpSpPr>
          <a:xfrm>
            <a:off x="4073636" y="4451330"/>
            <a:ext cx="318750" cy="557545"/>
            <a:chOff x="4140" y="429"/>
            <a:chExt cx="1425" cy="2396"/>
          </a:xfrm>
        </p:grpSpPr>
        <p:sp>
          <p:nvSpPr>
            <p:cNvPr id="5998" name="Google Shape;5998;p10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9" name="Google Shape;5999;p104"/>
            <p:cNvSpPr/>
            <p:nvPr/>
          </p:nvSpPr>
          <p:spPr>
            <a:xfrm>
              <a:off x="4207" y="429"/>
              <a:ext cx="1049"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0" name="Google Shape;6000;p10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1" name="Google Shape;6001;p10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2" name="Google Shape;6002;p104"/>
            <p:cNvSpPr/>
            <p:nvPr/>
          </p:nvSpPr>
          <p:spPr>
            <a:xfrm>
              <a:off x="4214" y="696"/>
              <a:ext cx="592"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003" name="Google Shape;6003;p104"/>
            <p:cNvGrpSpPr/>
            <p:nvPr/>
          </p:nvGrpSpPr>
          <p:grpSpPr>
            <a:xfrm>
              <a:off x="4751" y="666"/>
              <a:ext cx="578" cy="148"/>
              <a:chOff x="617" y="2566"/>
              <a:chExt cx="721" cy="142"/>
            </a:xfrm>
          </p:grpSpPr>
          <p:sp>
            <p:nvSpPr>
              <p:cNvPr id="6004" name="Google Shape;6004;p104"/>
              <p:cNvSpPr/>
              <p:nvPr/>
            </p:nvSpPr>
            <p:spPr>
              <a:xfrm>
                <a:off x="617" y="2566"/>
                <a:ext cx="721" cy="14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5" name="Google Shape;6005;p104"/>
              <p:cNvSpPr/>
              <p:nvPr/>
            </p:nvSpPr>
            <p:spPr>
              <a:xfrm>
                <a:off x="634" y="2581"/>
                <a:ext cx="688"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006" name="Google Shape;6006;p104"/>
            <p:cNvSpPr/>
            <p:nvPr/>
          </p:nvSpPr>
          <p:spPr>
            <a:xfrm>
              <a:off x="4221" y="1022"/>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007" name="Google Shape;6007;p104"/>
            <p:cNvGrpSpPr/>
            <p:nvPr/>
          </p:nvGrpSpPr>
          <p:grpSpPr>
            <a:xfrm>
              <a:off x="4745" y="993"/>
              <a:ext cx="585" cy="134"/>
              <a:chOff x="611" y="2567"/>
              <a:chExt cx="730" cy="139"/>
            </a:xfrm>
          </p:grpSpPr>
          <p:sp>
            <p:nvSpPr>
              <p:cNvPr id="6008" name="Google Shape;6008;p104"/>
              <p:cNvSpPr/>
              <p:nvPr/>
            </p:nvSpPr>
            <p:spPr>
              <a:xfrm>
                <a:off x="611" y="2567"/>
                <a:ext cx="730"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9" name="Google Shape;6009;p104"/>
              <p:cNvSpPr/>
              <p:nvPr/>
            </p:nvSpPr>
            <p:spPr>
              <a:xfrm>
                <a:off x="628" y="2582"/>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010" name="Google Shape;6010;p104"/>
            <p:cNvSpPr/>
            <p:nvPr/>
          </p:nvSpPr>
          <p:spPr>
            <a:xfrm>
              <a:off x="4214" y="1356"/>
              <a:ext cx="598" cy="45"/>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1" name="Google Shape;6011;p104"/>
            <p:cNvSpPr/>
            <p:nvPr/>
          </p:nvSpPr>
          <p:spPr>
            <a:xfrm>
              <a:off x="4227" y="1653"/>
              <a:ext cx="598"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012" name="Google Shape;6012;p104"/>
            <p:cNvGrpSpPr/>
            <p:nvPr/>
          </p:nvGrpSpPr>
          <p:grpSpPr>
            <a:xfrm>
              <a:off x="4738" y="1630"/>
              <a:ext cx="578" cy="149"/>
              <a:chOff x="618" y="2571"/>
              <a:chExt cx="720" cy="137"/>
            </a:xfrm>
          </p:grpSpPr>
          <p:sp>
            <p:nvSpPr>
              <p:cNvPr id="6013" name="Google Shape;6013;p104"/>
              <p:cNvSpPr/>
              <p:nvPr/>
            </p:nvSpPr>
            <p:spPr>
              <a:xfrm>
                <a:off x="618" y="2571"/>
                <a:ext cx="720"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4" name="Google Shape;6014;p104"/>
              <p:cNvSpPr/>
              <p:nvPr/>
            </p:nvSpPr>
            <p:spPr>
              <a:xfrm>
                <a:off x="635" y="2585"/>
                <a:ext cx="687"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015" name="Google Shape;6015;p10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6016" name="Google Shape;6016;p104"/>
            <p:cNvGrpSpPr/>
            <p:nvPr/>
          </p:nvGrpSpPr>
          <p:grpSpPr>
            <a:xfrm>
              <a:off x="4738" y="1327"/>
              <a:ext cx="584" cy="141"/>
              <a:chOff x="613" y="2568"/>
              <a:chExt cx="728" cy="141"/>
            </a:xfrm>
          </p:grpSpPr>
          <p:sp>
            <p:nvSpPr>
              <p:cNvPr id="6017" name="Google Shape;6017;p104"/>
              <p:cNvSpPr/>
              <p:nvPr/>
            </p:nvSpPr>
            <p:spPr>
              <a:xfrm>
                <a:off x="613" y="2568"/>
                <a:ext cx="728" cy="141"/>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8" name="Google Shape;6018;p104"/>
              <p:cNvSpPr/>
              <p:nvPr/>
            </p:nvSpPr>
            <p:spPr>
              <a:xfrm>
                <a:off x="630" y="2582"/>
                <a:ext cx="695"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019" name="Google Shape;6019;p104"/>
            <p:cNvSpPr/>
            <p:nvPr/>
          </p:nvSpPr>
          <p:spPr>
            <a:xfrm>
              <a:off x="5249" y="429"/>
              <a:ext cx="67" cy="2292"/>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0" name="Google Shape;6020;p10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1" name="Google Shape;6021;p10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2" name="Google Shape;6022;p104"/>
            <p:cNvSpPr/>
            <p:nvPr/>
          </p:nvSpPr>
          <p:spPr>
            <a:xfrm>
              <a:off x="5518" y="2610"/>
              <a:ext cx="47"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3" name="Google Shape;6023;p10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4" name="Google Shape;6024;p104"/>
            <p:cNvSpPr/>
            <p:nvPr/>
          </p:nvSpPr>
          <p:spPr>
            <a:xfrm>
              <a:off x="4140" y="2677"/>
              <a:ext cx="1196"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5" name="Google Shape;6025;p104"/>
            <p:cNvSpPr/>
            <p:nvPr/>
          </p:nvSpPr>
          <p:spPr>
            <a:xfrm>
              <a:off x="4207" y="2714"/>
              <a:ext cx="1069"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6" name="Google Shape;6026;p104"/>
            <p:cNvSpPr/>
            <p:nvPr/>
          </p:nvSpPr>
          <p:spPr>
            <a:xfrm>
              <a:off x="4308" y="2380"/>
              <a:ext cx="155" cy="14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7" name="Google Shape;6027;p104"/>
            <p:cNvSpPr/>
            <p:nvPr/>
          </p:nvSpPr>
          <p:spPr>
            <a:xfrm>
              <a:off x="4483" y="2387"/>
              <a:ext cx="161" cy="141"/>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6028" name="Google Shape;6028;p104"/>
            <p:cNvSpPr/>
            <p:nvPr/>
          </p:nvSpPr>
          <p:spPr>
            <a:xfrm>
              <a:off x="4664" y="2380"/>
              <a:ext cx="155"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9" name="Google Shape;6029;p104"/>
            <p:cNvSpPr/>
            <p:nvPr/>
          </p:nvSpPr>
          <p:spPr>
            <a:xfrm>
              <a:off x="5061" y="1838"/>
              <a:ext cx="87" cy="757"/>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030" name="Google Shape;6030;p10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Transport Layer: 3-</a:t>
            </a: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4"/>
                                        </p:tgtEl>
                                        <p:attrNameLst>
                                          <p:attrName>style.visibility</p:attrName>
                                        </p:attrNameLst>
                                      </p:cBhvr>
                                      <p:to>
                                        <p:strVal val="visible"/>
                                      </p:to>
                                    </p:set>
                                    <p:animEffect transition="in" filter="fade">
                                      <p:cBhvr>
                                        <p:cTn id="7" dur="500"/>
                                        <p:tgtEl>
                                          <p:spTgt spid="5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61562</Words>
  <Application>WPS Presentation</Application>
  <PresentationFormat>Widescreen</PresentationFormat>
  <Paragraphs>5235</Paragraphs>
  <Slides>151</Slides>
  <Notes>151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151</vt:i4>
      </vt:variant>
    </vt:vector>
  </HeadingPairs>
  <TitlesOfParts>
    <vt:vector size="170" baseType="lpstr">
      <vt:lpstr>Arial</vt:lpstr>
      <vt:lpstr>SimSun</vt:lpstr>
      <vt:lpstr>Wingdings</vt:lpstr>
      <vt:lpstr>Arial</vt:lpstr>
      <vt:lpstr>Calibri</vt:lpstr>
      <vt:lpstr>Noto Sans Symbols</vt:lpstr>
      <vt:lpstr>Tahoma</vt:lpstr>
      <vt:lpstr>Times New Roman</vt:lpstr>
      <vt:lpstr>Microsoft YaHei</vt:lpstr>
      <vt:lpstr>Arial Unicode MS</vt:lpstr>
      <vt:lpstr>Comic Sans MS</vt:lpstr>
      <vt:lpstr>Courier</vt:lpstr>
      <vt:lpstr>Courier New</vt:lpstr>
      <vt:lpstr>Courier New</vt:lpstr>
      <vt:lpstr>Gill Sans</vt:lpstr>
      <vt:lpstr>Arial Narrow</vt:lpstr>
      <vt:lpstr>MS Mincho</vt:lpstr>
      <vt:lpstr>Segoe Print</vt:lpstr>
      <vt:lpstr>Office Theme</vt:lpstr>
      <vt:lpstr>PowerPoint 演示文稿</vt:lpstr>
      <vt:lpstr>Transport layer: overview</vt:lpstr>
      <vt:lpstr>Transport layer: roadmap</vt:lpstr>
      <vt:lpstr>Transport services and protocols</vt:lpstr>
      <vt:lpstr>Transport vs. network layer services and protocols</vt:lpstr>
      <vt:lpstr>Transport vs. network layer services and protocols</vt:lpstr>
      <vt:lpstr>Transport Layer Actions</vt:lpstr>
      <vt:lpstr>Transport Layer Actions</vt:lpstr>
      <vt:lpstr>Two principal Internet transport protocols</vt:lpstr>
      <vt:lpstr>Chapter 3: roadmap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Multiplexing/demultiplexing</vt:lpstr>
      <vt:lpstr>How demultiplexing works</vt:lpstr>
      <vt:lpstr>Connectionless demultiplexing</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Transport Layer Actions</vt:lpstr>
      <vt:lpstr>UDP: Transport Layer Actions</vt:lpstr>
      <vt:lpstr>UDP: Transport Layer Actions</vt:lpstr>
      <vt:lpstr>UDP segment header</vt:lpstr>
      <vt:lpstr>UDP checksum</vt:lpstr>
      <vt:lpstr>Internet checksum</vt:lpstr>
      <vt:lpstr>Internet checksum: an example</vt:lpstr>
      <vt:lpstr>Internet checksum: weak protection!</vt:lpstr>
      <vt:lpstr>Summary: UDP</vt:lpstr>
      <vt:lpstr>Chapter 3: roadmap</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rdt2.2: sender, receiver fragments</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vt:lpstr>
      <vt:lpstr>Selective repeat: sender, receiver windows</vt:lpstr>
      <vt:lpstr>Selective repeat: sender and receiver</vt:lpstr>
      <vt:lpstr>Selective Repeat in action</vt:lpstr>
      <vt:lpstr>Selective repeat:  a dilemma!</vt:lpstr>
      <vt:lpstr>Selective repeat:  a dilemma!</vt:lpstr>
      <vt:lpstr>Chapter 3: roadmap</vt:lpstr>
      <vt:lpstr>TCP: overview  RFCs: 793,1122, 2018, 5681, 7323</vt:lpstr>
      <vt:lpstr>TCP segment structure</vt:lpstr>
      <vt:lpstr>TCP sequence numbers, ACKs</vt:lpstr>
      <vt:lpstr>TCP sequence numbers, ACKs</vt:lpstr>
      <vt:lpstr>TCP round trip time, timeout</vt:lpstr>
      <vt:lpstr>TCP round trip time, timeout</vt:lpstr>
      <vt:lpstr>TCP round trip time, timeout</vt:lpstr>
      <vt:lpstr>TCP Sender (simplified)</vt:lpstr>
      <vt:lpstr>TCP Receiver: ACK generation [RFC 5681]</vt:lpstr>
      <vt:lpstr>TCP: retransmission scenarios</vt:lpstr>
      <vt:lpstr>TCP: retransmission scenarios</vt:lpstr>
      <vt:lpstr>TCP fast retransmit</vt:lpstr>
      <vt:lpstr>Chapter 3: roadmap</vt:lpstr>
      <vt:lpstr>TCP flow control</vt:lpstr>
      <vt:lpstr>TCP flow control</vt:lpstr>
      <vt:lpstr>TCP flow control</vt:lpstr>
      <vt:lpstr>TCP flow control</vt:lpstr>
      <vt:lpstr>TCP flow control</vt:lpstr>
      <vt:lpstr>TCP flow control</vt:lpstr>
      <vt:lpstr>TCP connection management</vt:lpstr>
      <vt:lpstr>Agreeing to establish a connection</vt:lpstr>
      <vt:lpstr>2-way handshake scenarios</vt:lpstr>
      <vt:lpstr>2-way handshake scenarios</vt:lpstr>
      <vt:lpstr>2-way handshake scenarios</vt:lpstr>
      <vt:lpstr>TCP 3-way handshake</vt:lpstr>
      <vt:lpstr>A human 3-way handshake protocol</vt:lpstr>
      <vt:lpstr>Closing a TCP connection</vt:lpstr>
      <vt:lpstr>Chapter 3: roadmap</vt:lpstr>
      <vt:lpstr>Principles of congestion control</vt:lpstr>
      <vt:lpstr>Causes/costs of congestion: scenario 1 </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3</vt:lpstr>
      <vt:lpstr>Causes/costs of congestion: scenario 3</vt:lpstr>
      <vt:lpstr>Causes/costs of congestion: insights</vt:lpstr>
      <vt:lpstr>Approaches towards congestion control</vt:lpstr>
      <vt:lpstr>Approaches towards congestion control</vt:lpstr>
      <vt:lpstr>Chapter 3: roadmap</vt:lpstr>
      <vt:lpstr>TCP congestion control: AIMD</vt:lpstr>
      <vt:lpstr>TCP AIMD: more</vt:lpstr>
      <vt:lpstr>TCP congestion control: details</vt:lpstr>
      <vt:lpstr>TCP slow start </vt:lpstr>
      <vt:lpstr>TCP: from slow start to congestion avoidance</vt:lpstr>
      <vt:lpstr>Summary: TCP congestion control</vt:lpstr>
      <vt:lpstr>TCP CUBIC</vt:lpstr>
      <vt:lpstr>TCP CUBIC</vt:lpstr>
      <vt:lpstr>TCP and the congested “bottleneck link”</vt:lpstr>
      <vt:lpstr>TCP and the congested “bottleneck link”</vt:lpstr>
      <vt:lpstr>Delay-based TCP congestion control</vt:lpstr>
      <vt:lpstr>Delay-based TCP congestion control</vt:lpstr>
      <vt:lpstr>Explicit congestion notification (ECN)</vt:lpstr>
      <vt:lpstr>TCP fairness</vt:lpstr>
      <vt:lpstr>Q: is TCP Fair?</vt:lpstr>
      <vt:lpstr>Fairness: must all network apps be “fair”?</vt:lpstr>
      <vt:lpstr>Transport layer: roadmap</vt:lpstr>
      <vt:lpstr>Evolving transport-layer functionality</vt:lpstr>
      <vt:lpstr>QUIC: Quick UDP Internet Connections</vt:lpstr>
      <vt:lpstr>QUIC: Quick UDP Internet Connections</vt:lpstr>
      <vt:lpstr>QUIC: Connection establishment</vt:lpstr>
      <vt:lpstr>QUIC: streams: parallelism, no HOL blocking</vt:lpstr>
      <vt:lpstr>Chapter 3: summary</vt:lpstr>
      <vt:lpstr>Additional Chapter 3 slides</vt:lpstr>
      <vt:lpstr>Go-Back-N: sender extended FSM</vt:lpstr>
      <vt:lpstr>Go-Back-N: receiver extended FSM</vt:lpstr>
      <vt:lpstr>TCP sender (simplified)</vt:lpstr>
      <vt:lpstr>TCP 3-way handshake FSM</vt:lpstr>
      <vt:lpstr>Closing a TCP connection</vt:lpstr>
      <vt:lpstr>TCP throughput</vt:lpstr>
      <vt:lpstr>TCP over “long, fat pipes”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Syed Hassan</cp:lastModifiedBy>
  <cp:revision>4</cp:revision>
  <dcterms:created xsi:type="dcterms:W3CDTF">2023-05-21T16:12:44Z</dcterms:created>
  <dcterms:modified xsi:type="dcterms:W3CDTF">2023-05-21T17:29:32Z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682C31F50FF942EBBB9427A235DE0D1F</vt:lpwstr>
  </property>
  <property fmtid="{D5CDD505-2E9C-101B-9397-08002B2CF9AE}" pid="3" name="KSOProductBuildVer">
    <vt:lpwstr>1033-11.2.0.11537</vt:lpwstr>
  </property>
</Properties>
</file>